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xls" ContentType="application/vnd.ms-exce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1"/>
  </p:sldMasterIdLst>
  <p:notesMasterIdLst>
    <p:notesMasterId r:id="rId33"/>
  </p:notesMasterIdLst>
  <p:sldIdLst>
    <p:sldId id="350" r:id="rId2"/>
    <p:sldId id="517" r:id="rId3"/>
    <p:sldId id="533" r:id="rId4"/>
    <p:sldId id="534" r:id="rId5"/>
    <p:sldId id="539" r:id="rId6"/>
    <p:sldId id="548" r:id="rId7"/>
    <p:sldId id="540" r:id="rId8"/>
    <p:sldId id="535" r:id="rId9"/>
    <p:sldId id="550" r:id="rId10"/>
    <p:sldId id="551" r:id="rId11"/>
    <p:sldId id="549" r:id="rId12"/>
    <p:sldId id="568" r:id="rId13"/>
    <p:sldId id="558" r:id="rId14"/>
    <p:sldId id="559" r:id="rId15"/>
    <p:sldId id="560" r:id="rId16"/>
    <p:sldId id="561" r:id="rId17"/>
    <p:sldId id="570" r:id="rId18"/>
    <p:sldId id="562" r:id="rId19"/>
    <p:sldId id="563" r:id="rId20"/>
    <p:sldId id="537" r:id="rId21"/>
    <p:sldId id="552" r:id="rId22"/>
    <p:sldId id="553" r:id="rId23"/>
    <p:sldId id="554" r:id="rId24"/>
    <p:sldId id="555" r:id="rId25"/>
    <p:sldId id="556" r:id="rId26"/>
    <p:sldId id="538" r:id="rId27"/>
    <p:sldId id="543" r:id="rId28"/>
    <p:sldId id="547" r:id="rId29"/>
    <p:sldId id="546" r:id="rId30"/>
    <p:sldId id="557" r:id="rId31"/>
    <p:sldId id="542" r:id="rId32"/>
  </p:sldIdLst>
  <p:sldSz cx="9144000" cy="6858000" type="screen4x3"/>
  <p:notesSz cx="7099300" cy="10234613"/>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E21C"/>
    <a:srgbClr val="974D39"/>
    <a:srgbClr val="0033CC"/>
    <a:srgbClr val="A50021"/>
    <a:srgbClr val="CCFFFF"/>
    <a:srgbClr val="000066"/>
    <a:srgbClr val="FF9999"/>
    <a:srgbClr val="FF66CC"/>
    <a:srgbClr val="FF33CC"/>
    <a:srgbClr val="FF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14" autoAdjust="0"/>
    <p:restoredTop sz="94660"/>
  </p:normalViewPr>
  <p:slideViewPr>
    <p:cSldViewPr snapToGrid="0">
      <p:cViewPr varScale="1">
        <p:scale>
          <a:sx n="102" d="100"/>
          <a:sy n="102" d="100"/>
        </p:scale>
        <p:origin x="-146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7788" cy="7373778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image" Target="../media/image5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a:defRPr sz="1300"/>
            </a:lvl1pPr>
          </a:lstStyle>
          <a:p>
            <a:pPr>
              <a:defRPr/>
            </a:pPr>
            <a:endParaRPr lang="fr-FR"/>
          </a:p>
        </p:txBody>
      </p:sp>
      <p:sp>
        <p:nvSpPr>
          <p:cNvPr id="104451"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a:lvl1pPr>
          </a:lstStyle>
          <a:p>
            <a:pPr>
              <a:defRPr/>
            </a:pPr>
            <a:endParaRPr lang="fr-FR"/>
          </a:p>
        </p:txBody>
      </p:sp>
      <p:sp>
        <p:nvSpPr>
          <p:cNvPr id="18436" name="Rectangle 4"/>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p:spPr>
      </p:sp>
      <p:sp>
        <p:nvSpPr>
          <p:cNvPr id="104453"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104454"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a:defRPr sz="1300"/>
            </a:lvl1pPr>
          </a:lstStyle>
          <a:p>
            <a:pPr>
              <a:defRPr/>
            </a:pPr>
            <a:endParaRPr lang="fr-FR"/>
          </a:p>
        </p:txBody>
      </p:sp>
      <p:sp>
        <p:nvSpPr>
          <p:cNvPr id="104455"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a:lvl1pPr>
          </a:lstStyle>
          <a:p>
            <a:pPr>
              <a:defRPr/>
            </a:pPr>
            <a:fld id="{9CC25D88-EFF0-4F6B-BEED-93D5AB0F0A52}" type="slidenum">
              <a:rPr lang="fr-FR"/>
              <a:pPr>
                <a:defRPr/>
              </a:pPr>
              <a:t>‹N°›</a:t>
            </a:fld>
            <a:endParaRPr 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35DF5597-6687-4468-8680-3B8E92124074}" type="slidenum">
              <a:rPr lang="fr-FR" smtClean="0"/>
              <a:pPr/>
              <a:t>1</a:t>
            </a:fld>
            <a:endParaRPr lang="fr-FR" smtClean="0"/>
          </a:p>
        </p:txBody>
      </p:sp>
      <p:sp>
        <p:nvSpPr>
          <p:cNvPr id="19459" name="Espace réservé de l'image des diapositives 1"/>
          <p:cNvSpPr>
            <a:spLocks noGrp="1" noRot="1" noChangeAspect="1" noTextEdit="1"/>
          </p:cNvSpPr>
          <p:nvPr>
            <p:ph type="sldImg"/>
          </p:nvPr>
        </p:nvSpPr>
        <p:spPr>
          <a:xfrm>
            <a:off x="992188" y="768350"/>
            <a:ext cx="5114925" cy="3836988"/>
          </a:xfrm>
          <a:ln/>
        </p:spPr>
      </p:sp>
      <p:sp>
        <p:nvSpPr>
          <p:cNvPr id="19460" name="Espace réservé des commentaires 2"/>
          <p:cNvSpPr>
            <a:spLocks noGrp="1"/>
          </p:cNvSpPr>
          <p:nvPr>
            <p:ph type="body" idx="1"/>
          </p:nvPr>
        </p:nvSpPr>
        <p:spPr>
          <a:noFill/>
          <a:ln/>
        </p:spPr>
        <p:txBody>
          <a:bodyPr/>
          <a:lstStyle/>
          <a:p>
            <a:pPr defTabSz="1460500" eaLnBrk="1" hangingPunct="1"/>
            <a:endParaRPr lang="fr-FR" smtClean="0"/>
          </a:p>
        </p:txBody>
      </p:sp>
      <p:sp>
        <p:nvSpPr>
          <p:cNvPr id="4" name="Espace réservé du numéro de diapositive 3"/>
          <p:cNvSpPr txBox="1">
            <a:spLocks noGrp="1"/>
          </p:cNvSpPr>
          <p:nvPr/>
        </p:nvSpPr>
        <p:spPr>
          <a:xfrm>
            <a:off x="4021138" y="9721850"/>
            <a:ext cx="3076575" cy="511175"/>
          </a:xfrm>
          <a:prstGeom prst="rect">
            <a:avLst/>
          </a:prstGeom>
          <a:noFill/>
        </p:spPr>
        <p:txBody>
          <a:bodyPr lIns="99048" tIns="49524" rIns="99048" bIns="49524" anchor="b"/>
          <a:lstStyle/>
          <a:p>
            <a:pPr algn="r" defTabSz="1582289" fontAlgn="auto">
              <a:spcBef>
                <a:spcPts val="0"/>
              </a:spcBef>
              <a:spcAft>
                <a:spcPts val="0"/>
              </a:spcAft>
              <a:defRPr/>
            </a:pPr>
            <a:fld id="{F6E34C81-0739-48C4-9E69-F8101B1E6A2A}" type="slidenum">
              <a:rPr lang="fr-FR" sz="1300">
                <a:latin typeface="+mn-lt"/>
              </a:rPr>
              <a:pPr algn="r" defTabSz="1582289" fontAlgn="auto">
                <a:spcBef>
                  <a:spcPts val="0"/>
                </a:spcBef>
                <a:spcAft>
                  <a:spcPts val="0"/>
                </a:spcAft>
                <a:defRPr/>
              </a:pPr>
              <a:t>1</a:t>
            </a:fld>
            <a:endParaRPr lang="fr-FR" sz="1300">
              <a:latin typeface="+mn-l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B018AFE9-651F-489C-8A4C-3473ECDB3AB6}" type="slidenum">
              <a:rPr lang="fr-FR" smtClean="0"/>
              <a:pPr/>
              <a:t>11</a:t>
            </a:fld>
            <a:endParaRPr lang="fr-FR" smtClean="0"/>
          </a:p>
        </p:txBody>
      </p:sp>
      <p:sp>
        <p:nvSpPr>
          <p:cNvPr id="24579" name="Rectangle 2"/>
          <p:cNvSpPr>
            <a:spLocks noGrp="1" noRot="1" noChangeAspect="1" noChangeArrowheads="1" noTextEdit="1"/>
          </p:cNvSpPr>
          <p:nvPr>
            <p:ph type="sldImg"/>
          </p:nvPr>
        </p:nvSpPr>
        <p:spPr>
          <a:xfrm>
            <a:off x="992188" y="768350"/>
            <a:ext cx="5114925" cy="3836988"/>
          </a:xfrm>
          <a:ln/>
        </p:spPr>
      </p:sp>
      <p:sp>
        <p:nvSpPr>
          <p:cNvPr id="24580"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1667E1FD-1226-4815-A2A0-E381EE96CC66}" type="slidenum">
              <a:rPr lang="fr-FR" smtClean="0"/>
              <a:pPr/>
              <a:t>12</a:t>
            </a:fld>
            <a:endParaRPr lang="fr-FR" smtClean="0"/>
          </a:p>
        </p:txBody>
      </p:sp>
      <p:sp>
        <p:nvSpPr>
          <p:cNvPr id="25603" name="Rectangle 2"/>
          <p:cNvSpPr>
            <a:spLocks noGrp="1" noRot="1" noChangeAspect="1" noChangeArrowheads="1" noTextEdit="1"/>
          </p:cNvSpPr>
          <p:nvPr>
            <p:ph type="sldImg"/>
          </p:nvPr>
        </p:nvSpPr>
        <p:spPr>
          <a:xfrm>
            <a:off x="992188" y="768350"/>
            <a:ext cx="5114925" cy="3836988"/>
          </a:xfrm>
          <a:ln/>
        </p:spPr>
      </p:sp>
      <p:sp>
        <p:nvSpPr>
          <p:cNvPr id="25604"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eaLnBrk="0" hangingPunct="0">
              <a:spcBef>
                <a:spcPct val="30000"/>
              </a:spcBef>
              <a:defRPr sz="1200">
                <a:solidFill>
                  <a:schemeClr val="tx1"/>
                </a:solidFill>
                <a:latin typeface="Arial" charset="0"/>
              </a:defRPr>
            </a:lvl1pPr>
            <a:lvl2pPr marL="742950" indent="-285750" defTabSz="990600" eaLnBrk="0" hangingPunct="0">
              <a:spcBef>
                <a:spcPct val="30000"/>
              </a:spcBef>
              <a:defRPr sz="1200">
                <a:solidFill>
                  <a:schemeClr val="tx1"/>
                </a:solidFill>
                <a:latin typeface="Arial" charset="0"/>
              </a:defRPr>
            </a:lvl2pPr>
            <a:lvl3pPr marL="1143000" indent="-228600" defTabSz="990600" eaLnBrk="0" hangingPunct="0">
              <a:spcBef>
                <a:spcPct val="30000"/>
              </a:spcBef>
              <a:defRPr sz="1200">
                <a:solidFill>
                  <a:schemeClr val="tx1"/>
                </a:solidFill>
                <a:latin typeface="Arial" charset="0"/>
              </a:defRPr>
            </a:lvl3pPr>
            <a:lvl4pPr marL="1600200" indent="-228600" defTabSz="990600" eaLnBrk="0" hangingPunct="0">
              <a:spcBef>
                <a:spcPct val="30000"/>
              </a:spcBef>
              <a:defRPr sz="1200">
                <a:solidFill>
                  <a:schemeClr val="tx1"/>
                </a:solidFill>
                <a:latin typeface="Arial" charset="0"/>
              </a:defRPr>
            </a:lvl4pPr>
            <a:lvl5pPr marL="2057400" indent="-228600" defTabSz="990600" eaLnBrk="0" hangingPunct="0">
              <a:spcBef>
                <a:spcPct val="30000"/>
              </a:spcBef>
              <a:defRPr sz="1200">
                <a:solidFill>
                  <a:schemeClr val="tx1"/>
                </a:solidFill>
                <a:latin typeface="Arial" charset="0"/>
              </a:defRPr>
            </a:lvl5pPr>
            <a:lvl6pPr marL="2514600" indent="-228600" defTabSz="990600" eaLnBrk="0" fontAlgn="base" hangingPunct="0">
              <a:spcBef>
                <a:spcPct val="30000"/>
              </a:spcBef>
              <a:spcAft>
                <a:spcPct val="0"/>
              </a:spcAft>
              <a:defRPr sz="1200">
                <a:solidFill>
                  <a:schemeClr val="tx1"/>
                </a:solidFill>
                <a:latin typeface="Arial" charset="0"/>
              </a:defRPr>
            </a:lvl6pPr>
            <a:lvl7pPr marL="2971800" indent="-228600" defTabSz="990600" eaLnBrk="0" fontAlgn="base" hangingPunct="0">
              <a:spcBef>
                <a:spcPct val="30000"/>
              </a:spcBef>
              <a:spcAft>
                <a:spcPct val="0"/>
              </a:spcAft>
              <a:defRPr sz="1200">
                <a:solidFill>
                  <a:schemeClr val="tx1"/>
                </a:solidFill>
                <a:latin typeface="Arial" charset="0"/>
              </a:defRPr>
            </a:lvl7pPr>
            <a:lvl8pPr marL="3429000" indent="-228600" defTabSz="990600" eaLnBrk="0" fontAlgn="base" hangingPunct="0">
              <a:spcBef>
                <a:spcPct val="30000"/>
              </a:spcBef>
              <a:spcAft>
                <a:spcPct val="0"/>
              </a:spcAft>
              <a:defRPr sz="1200">
                <a:solidFill>
                  <a:schemeClr val="tx1"/>
                </a:solidFill>
                <a:latin typeface="Arial" charset="0"/>
              </a:defRPr>
            </a:lvl8pPr>
            <a:lvl9pPr marL="3886200" indent="-228600" defTabSz="990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80C6161-4D8A-44D0-A6F7-9CAF80AD9DBF}" type="slidenum">
              <a:rPr lang="fr-FR" altLang="fr-FR" sz="1300" smtClean="0"/>
              <a:pPr eaLnBrk="1" hangingPunct="1">
                <a:spcBef>
                  <a:spcPct val="0"/>
                </a:spcBef>
              </a:pPr>
              <a:t>13</a:t>
            </a:fld>
            <a:endParaRPr lang="fr-FR" altLang="fr-FR" sz="1300" smtClean="0"/>
          </a:p>
        </p:txBody>
      </p:sp>
      <p:sp>
        <p:nvSpPr>
          <p:cNvPr id="19459" name="Rectangle 2"/>
          <p:cNvSpPr>
            <a:spLocks noGrp="1" noRot="1" noChangeAspect="1" noChangeArrowheads="1" noTextEdit="1"/>
          </p:cNvSpPr>
          <p:nvPr>
            <p:ph type="sldImg"/>
          </p:nvPr>
        </p:nvSpPr>
        <p:spPr>
          <a:xfrm>
            <a:off x="992188" y="768350"/>
            <a:ext cx="5114925" cy="3836988"/>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altLang="fr-F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eaLnBrk="0" hangingPunct="0">
              <a:spcBef>
                <a:spcPct val="30000"/>
              </a:spcBef>
              <a:defRPr sz="1200">
                <a:solidFill>
                  <a:schemeClr val="tx1"/>
                </a:solidFill>
                <a:latin typeface="Arial" charset="0"/>
              </a:defRPr>
            </a:lvl1pPr>
            <a:lvl2pPr marL="742950" indent="-285750" defTabSz="990600" eaLnBrk="0" hangingPunct="0">
              <a:spcBef>
                <a:spcPct val="30000"/>
              </a:spcBef>
              <a:defRPr sz="1200">
                <a:solidFill>
                  <a:schemeClr val="tx1"/>
                </a:solidFill>
                <a:latin typeface="Arial" charset="0"/>
              </a:defRPr>
            </a:lvl2pPr>
            <a:lvl3pPr marL="1143000" indent="-228600" defTabSz="990600" eaLnBrk="0" hangingPunct="0">
              <a:spcBef>
                <a:spcPct val="30000"/>
              </a:spcBef>
              <a:defRPr sz="1200">
                <a:solidFill>
                  <a:schemeClr val="tx1"/>
                </a:solidFill>
                <a:latin typeface="Arial" charset="0"/>
              </a:defRPr>
            </a:lvl3pPr>
            <a:lvl4pPr marL="1600200" indent="-228600" defTabSz="990600" eaLnBrk="0" hangingPunct="0">
              <a:spcBef>
                <a:spcPct val="30000"/>
              </a:spcBef>
              <a:defRPr sz="1200">
                <a:solidFill>
                  <a:schemeClr val="tx1"/>
                </a:solidFill>
                <a:latin typeface="Arial" charset="0"/>
              </a:defRPr>
            </a:lvl4pPr>
            <a:lvl5pPr marL="2057400" indent="-228600" defTabSz="990600" eaLnBrk="0" hangingPunct="0">
              <a:spcBef>
                <a:spcPct val="30000"/>
              </a:spcBef>
              <a:defRPr sz="1200">
                <a:solidFill>
                  <a:schemeClr val="tx1"/>
                </a:solidFill>
                <a:latin typeface="Arial" charset="0"/>
              </a:defRPr>
            </a:lvl5pPr>
            <a:lvl6pPr marL="2514600" indent="-228600" defTabSz="990600" eaLnBrk="0" fontAlgn="base" hangingPunct="0">
              <a:spcBef>
                <a:spcPct val="30000"/>
              </a:spcBef>
              <a:spcAft>
                <a:spcPct val="0"/>
              </a:spcAft>
              <a:defRPr sz="1200">
                <a:solidFill>
                  <a:schemeClr val="tx1"/>
                </a:solidFill>
                <a:latin typeface="Arial" charset="0"/>
              </a:defRPr>
            </a:lvl6pPr>
            <a:lvl7pPr marL="2971800" indent="-228600" defTabSz="990600" eaLnBrk="0" fontAlgn="base" hangingPunct="0">
              <a:spcBef>
                <a:spcPct val="30000"/>
              </a:spcBef>
              <a:spcAft>
                <a:spcPct val="0"/>
              </a:spcAft>
              <a:defRPr sz="1200">
                <a:solidFill>
                  <a:schemeClr val="tx1"/>
                </a:solidFill>
                <a:latin typeface="Arial" charset="0"/>
              </a:defRPr>
            </a:lvl7pPr>
            <a:lvl8pPr marL="3429000" indent="-228600" defTabSz="990600" eaLnBrk="0" fontAlgn="base" hangingPunct="0">
              <a:spcBef>
                <a:spcPct val="30000"/>
              </a:spcBef>
              <a:spcAft>
                <a:spcPct val="0"/>
              </a:spcAft>
              <a:defRPr sz="1200">
                <a:solidFill>
                  <a:schemeClr val="tx1"/>
                </a:solidFill>
                <a:latin typeface="Arial" charset="0"/>
              </a:defRPr>
            </a:lvl8pPr>
            <a:lvl9pPr marL="3886200" indent="-228600" defTabSz="990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2C0DD55-F69E-4EC4-A50E-68F31398B2A6}" type="slidenum">
              <a:rPr lang="fr-FR" altLang="fr-FR" sz="1300" smtClean="0"/>
              <a:pPr eaLnBrk="1" hangingPunct="1">
                <a:spcBef>
                  <a:spcPct val="0"/>
                </a:spcBef>
              </a:pPr>
              <a:t>14</a:t>
            </a:fld>
            <a:endParaRPr lang="fr-FR" altLang="fr-FR" sz="1300" smtClean="0"/>
          </a:p>
        </p:txBody>
      </p:sp>
      <p:sp>
        <p:nvSpPr>
          <p:cNvPr id="20483" name="Rectangle 2"/>
          <p:cNvSpPr>
            <a:spLocks noGrp="1" noRot="1" noChangeAspect="1" noChangeArrowheads="1" noTextEdit="1"/>
          </p:cNvSpPr>
          <p:nvPr>
            <p:ph type="sldImg"/>
          </p:nvPr>
        </p:nvSpPr>
        <p:spPr>
          <a:xfrm>
            <a:off x="992188" y="768350"/>
            <a:ext cx="5114925" cy="3836988"/>
          </a:xfrm>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altLang="fr-F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eaLnBrk="0" hangingPunct="0">
              <a:spcBef>
                <a:spcPct val="30000"/>
              </a:spcBef>
              <a:defRPr sz="1200">
                <a:solidFill>
                  <a:schemeClr val="tx1"/>
                </a:solidFill>
                <a:latin typeface="Arial" charset="0"/>
              </a:defRPr>
            </a:lvl1pPr>
            <a:lvl2pPr marL="742950" indent="-285750" defTabSz="990600" eaLnBrk="0" hangingPunct="0">
              <a:spcBef>
                <a:spcPct val="30000"/>
              </a:spcBef>
              <a:defRPr sz="1200">
                <a:solidFill>
                  <a:schemeClr val="tx1"/>
                </a:solidFill>
                <a:latin typeface="Arial" charset="0"/>
              </a:defRPr>
            </a:lvl2pPr>
            <a:lvl3pPr marL="1143000" indent="-228600" defTabSz="990600" eaLnBrk="0" hangingPunct="0">
              <a:spcBef>
                <a:spcPct val="30000"/>
              </a:spcBef>
              <a:defRPr sz="1200">
                <a:solidFill>
                  <a:schemeClr val="tx1"/>
                </a:solidFill>
                <a:latin typeface="Arial" charset="0"/>
              </a:defRPr>
            </a:lvl3pPr>
            <a:lvl4pPr marL="1600200" indent="-228600" defTabSz="990600" eaLnBrk="0" hangingPunct="0">
              <a:spcBef>
                <a:spcPct val="30000"/>
              </a:spcBef>
              <a:defRPr sz="1200">
                <a:solidFill>
                  <a:schemeClr val="tx1"/>
                </a:solidFill>
                <a:latin typeface="Arial" charset="0"/>
              </a:defRPr>
            </a:lvl4pPr>
            <a:lvl5pPr marL="2057400" indent="-228600" defTabSz="990600" eaLnBrk="0" hangingPunct="0">
              <a:spcBef>
                <a:spcPct val="30000"/>
              </a:spcBef>
              <a:defRPr sz="1200">
                <a:solidFill>
                  <a:schemeClr val="tx1"/>
                </a:solidFill>
                <a:latin typeface="Arial" charset="0"/>
              </a:defRPr>
            </a:lvl5pPr>
            <a:lvl6pPr marL="2514600" indent="-228600" defTabSz="990600" eaLnBrk="0" fontAlgn="base" hangingPunct="0">
              <a:spcBef>
                <a:spcPct val="30000"/>
              </a:spcBef>
              <a:spcAft>
                <a:spcPct val="0"/>
              </a:spcAft>
              <a:defRPr sz="1200">
                <a:solidFill>
                  <a:schemeClr val="tx1"/>
                </a:solidFill>
                <a:latin typeface="Arial" charset="0"/>
              </a:defRPr>
            </a:lvl6pPr>
            <a:lvl7pPr marL="2971800" indent="-228600" defTabSz="990600" eaLnBrk="0" fontAlgn="base" hangingPunct="0">
              <a:spcBef>
                <a:spcPct val="30000"/>
              </a:spcBef>
              <a:spcAft>
                <a:spcPct val="0"/>
              </a:spcAft>
              <a:defRPr sz="1200">
                <a:solidFill>
                  <a:schemeClr val="tx1"/>
                </a:solidFill>
                <a:latin typeface="Arial" charset="0"/>
              </a:defRPr>
            </a:lvl7pPr>
            <a:lvl8pPr marL="3429000" indent="-228600" defTabSz="990600" eaLnBrk="0" fontAlgn="base" hangingPunct="0">
              <a:spcBef>
                <a:spcPct val="30000"/>
              </a:spcBef>
              <a:spcAft>
                <a:spcPct val="0"/>
              </a:spcAft>
              <a:defRPr sz="1200">
                <a:solidFill>
                  <a:schemeClr val="tx1"/>
                </a:solidFill>
                <a:latin typeface="Arial" charset="0"/>
              </a:defRPr>
            </a:lvl8pPr>
            <a:lvl9pPr marL="3886200" indent="-228600" defTabSz="990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182A08B-B378-4397-91ED-33B050B67A1D}" type="slidenum">
              <a:rPr lang="fr-FR" altLang="fr-FR" sz="1300" smtClean="0"/>
              <a:pPr eaLnBrk="1" hangingPunct="1">
                <a:spcBef>
                  <a:spcPct val="0"/>
                </a:spcBef>
              </a:pPr>
              <a:t>15</a:t>
            </a:fld>
            <a:endParaRPr lang="fr-FR" altLang="fr-FR" sz="1300" smtClean="0"/>
          </a:p>
        </p:txBody>
      </p:sp>
      <p:sp>
        <p:nvSpPr>
          <p:cNvPr id="21507" name="Rectangle 2"/>
          <p:cNvSpPr>
            <a:spLocks noGrp="1" noRot="1" noChangeAspect="1" noChangeArrowheads="1" noTextEdit="1"/>
          </p:cNvSpPr>
          <p:nvPr>
            <p:ph type="sldImg"/>
          </p:nvPr>
        </p:nvSpPr>
        <p:spPr>
          <a:xfrm>
            <a:off x="992188" y="768350"/>
            <a:ext cx="5114925" cy="3836988"/>
          </a:xfrm>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altLang="fr-F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eaLnBrk="0" hangingPunct="0">
              <a:defRPr>
                <a:solidFill>
                  <a:schemeClr val="tx1"/>
                </a:solidFill>
                <a:latin typeface="Arial" charset="0"/>
              </a:defRPr>
            </a:lvl1pPr>
            <a:lvl2pPr marL="742950" indent="-285750" defTabSz="990600" eaLnBrk="0" hangingPunct="0">
              <a:defRPr>
                <a:solidFill>
                  <a:schemeClr val="tx1"/>
                </a:solidFill>
                <a:latin typeface="Arial" charset="0"/>
              </a:defRPr>
            </a:lvl2pPr>
            <a:lvl3pPr marL="1143000" indent="-228600" defTabSz="990600" eaLnBrk="0" hangingPunct="0">
              <a:defRPr>
                <a:solidFill>
                  <a:schemeClr val="tx1"/>
                </a:solidFill>
                <a:latin typeface="Arial" charset="0"/>
              </a:defRPr>
            </a:lvl3pPr>
            <a:lvl4pPr marL="1600200" indent="-228600" defTabSz="990600" eaLnBrk="0" hangingPunct="0">
              <a:defRPr>
                <a:solidFill>
                  <a:schemeClr val="tx1"/>
                </a:solidFill>
                <a:latin typeface="Arial" charset="0"/>
              </a:defRPr>
            </a:lvl4pPr>
            <a:lvl5pPr marL="2057400" indent="-228600" defTabSz="990600" eaLnBrk="0" hangingPunct="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pPr eaLnBrk="1" hangingPunct="1"/>
            <a:fld id="{995B2A10-FA79-4627-B80C-A320C6F1884F}" type="slidenum">
              <a:rPr lang="fr-FR" altLang="fr-FR" smtClean="0"/>
              <a:pPr eaLnBrk="1" hangingPunct="1"/>
              <a:t>16</a:t>
            </a:fld>
            <a:endParaRPr lang="fr-FR" altLang="fr-FR" smtClean="0"/>
          </a:p>
        </p:txBody>
      </p:sp>
      <p:sp>
        <p:nvSpPr>
          <p:cNvPr id="22531" name="Rectangle 2"/>
          <p:cNvSpPr>
            <a:spLocks noGrp="1" noRot="1" noChangeAspect="1" noChangeArrowheads="1" noTextEdit="1"/>
          </p:cNvSpPr>
          <p:nvPr>
            <p:ph type="sldImg"/>
          </p:nvPr>
        </p:nvSpPr>
        <p:spPr>
          <a:xfrm>
            <a:off x="992188" y="768350"/>
            <a:ext cx="5114925" cy="3836988"/>
          </a:xfrm>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ltLang="fr-FR"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eaLnBrk="0" hangingPunct="0">
              <a:defRPr>
                <a:solidFill>
                  <a:schemeClr val="tx1"/>
                </a:solidFill>
                <a:latin typeface="Arial" charset="0"/>
              </a:defRPr>
            </a:lvl1pPr>
            <a:lvl2pPr marL="742950" indent="-285750" defTabSz="990600" eaLnBrk="0" hangingPunct="0">
              <a:defRPr>
                <a:solidFill>
                  <a:schemeClr val="tx1"/>
                </a:solidFill>
                <a:latin typeface="Arial" charset="0"/>
              </a:defRPr>
            </a:lvl2pPr>
            <a:lvl3pPr marL="1143000" indent="-228600" defTabSz="990600" eaLnBrk="0" hangingPunct="0">
              <a:defRPr>
                <a:solidFill>
                  <a:schemeClr val="tx1"/>
                </a:solidFill>
                <a:latin typeface="Arial" charset="0"/>
              </a:defRPr>
            </a:lvl3pPr>
            <a:lvl4pPr marL="1600200" indent="-228600" defTabSz="990600" eaLnBrk="0" hangingPunct="0">
              <a:defRPr>
                <a:solidFill>
                  <a:schemeClr val="tx1"/>
                </a:solidFill>
                <a:latin typeface="Arial" charset="0"/>
              </a:defRPr>
            </a:lvl4pPr>
            <a:lvl5pPr marL="2057400" indent="-228600" defTabSz="990600" eaLnBrk="0" hangingPunct="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pPr eaLnBrk="1" hangingPunct="1"/>
            <a:fld id="{70D94CA2-05BE-465F-885A-8E32855F98D0}" type="slidenum">
              <a:rPr lang="fr-FR" altLang="fr-FR" smtClean="0"/>
              <a:pPr eaLnBrk="1" hangingPunct="1"/>
              <a:t>18</a:t>
            </a:fld>
            <a:endParaRPr lang="fr-FR" altLang="fr-FR" smtClean="0"/>
          </a:p>
        </p:txBody>
      </p:sp>
      <p:sp>
        <p:nvSpPr>
          <p:cNvPr id="23555" name="Rectangle 2"/>
          <p:cNvSpPr>
            <a:spLocks noGrp="1" noRot="1" noChangeAspect="1" noChangeArrowheads="1" noTextEdit="1"/>
          </p:cNvSpPr>
          <p:nvPr>
            <p:ph type="sldImg"/>
          </p:nvPr>
        </p:nvSpPr>
        <p:spPr>
          <a:xfrm>
            <a:off x="992188" y="768350"/>
            <a:ext cx="5114925" cy="3836988"/>
          </a:xfrm>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fr-FR" altLang="fr-FR" smtClean="0"/>
              <a:t>Le premier projet dans ce cadre consiste dans l'etude du comportement hygroscopique des poussières désertiques apres vieillement par réaction hétérogène selon un protocole d'humidification in situ par injection de vapeur d'eau que j'ai mis en place pendant la these de doctorat de C. Denjean.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eaLnBrk="0" hangingPunct="0">
              <a:defRPr>
                <a:solidFill>
                  <a:schemeClr val="tx1"/>
                </a:solidFill>
                <a:latin typeface="Arial" charset="0"/>
              </a:defRPr>
            </a:lvl1pPr>
            <a:lvl2pPr marL="742950" indent="-285750" defTabSz="990600" eaLnBrk="0" hangingPunct="0">
              <a:defRPr>
                <a:solidFill>
                  <a:schemeClr val="tx1"/>
                </a:solidFill>
                <a:latin typeface="Arial" charset="0"/>
              </a:defRPr>
            </a:lvl2pPr>
            <a:lvl3pPr marL="1143000" indent="-228600" defTabSz="990600" eaLnBrk="0" hangingPunct="0">
              <a:defRPr>
                <a:solidFill>
                  <a:schemeClr val="tx1"/>
                </a:solidFill>
                <a:latin typeface="Arial" charset="0"/>
              </a:defRPr>
            </a:lvl3pPr>
            <a:lvl4pPr marL="1600200" indent="-228600" defTabSz="990600" eaLnBrk="0" hangingPunct="0">
              <a:defRPr>
                <a:solidFill>
                  <a:schemeClr val="tx1"/>
                </a:solidFill>
                <a:latin typeface="Arial" charset="0"/>
              </a:defRPr>
            </a:lvl4pPr>
            <a:lvl5pPr marL="2057400" indent="-228600" defTabSz="990600" eaLnBrk="0" hangingPunct="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pPr eaLnBrk="1" hangingPunct="1"/>
            <a:fld id="{F3BD1BA8-C2A7-488B-A2C7-F9F6EAD4C8CC}" type="slidenum">
              <a:rPr lang="fr-FR" altLang="fr-FR" smtClean="0"/>
              <a:pPr eaLnBrk="1" hangingPunct="1"/>
              <a:t>19</a:t>
            </a:fld>
            <a:endParaRPr lang="fr-FR" altLang="fr-FR" smtClean="0"/>
          </a:p>
        </p:txBody>
      </p:sp>
      <p:sp>
        <p:nvSpPr>
          <p:cNvPr id="24579" name="Rectangle 2"/>
          <p:cNvSpPr>
            <a:spLocks noGrp="1" noRot="1" noChangeAspect="1" noChangeArrowheads="1" noTextEdit="1"/>
          </p:cNvSpPr>
          <p:nvPr>
            <p:ph type="sldImg"/>
          </p:nvPr>
        </p:nvSpPr>
        <p:spPr>
          <a:xfrm>
            <a:off x="992188" y="768350"/>
            <a:ext cx="5114925" cy="3836988"/>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ltLang="fr-F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67FAB7CF-47DF-4599-A6C1-B53F2BF26598}" type="slidenum">
              <a:rPr lang="fr-FR" smtClean="0"/>
              <a:pPr/>
              <a:t>20</a:t>
            </a:fld>
            <a:endParaRPr lang="fr-FR" smtClean="0"/>
          </a:p>
        </p:txBody>
      </p:sp>
      <p:sp>
        <p:nvSpPr>
          <p:cNvPr id="27651" name="Rectangle 2"/>
          <p:cNvSpPr>
            <a:spLocks noGrp="1" noRot="1" noChangeAspect="1" noChangeArrowheads="1" noTextEdit="1"/>
          </p:cNvSpPr>
          <p:nvPr>
            <p:ph type="sldImg"/>
          </p:nvPr>
        </p:nvSpPr>
        <p:spPr>
          <a:xfrm>
            <a:off x="992188" y="768350"/>
            <a:ext cx="5114925" cy="3836988"/>
          </a:xfrm>
          <a:ln/>
        </p:spPr>
      </p:sp>
      <p:sp>
        <p:nvSpPr>
          <p:cNvPr id="27652"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BEC2F69E-3924-4C27-9072-0668D8A86493}" type="slidenum">
              <a:rPr lang="fr-FR" smtClean="0"/>
              <a:pPr/>
              <a:t>22</a:t>
            </a:fld>
            <a:endParaRPr lang="fr-FR" smtClean="0"/>
          </a:p>
        </p:txBody>
      </p:sp>
      <p:sp>
        <p:nvSpPr>
          <p:cNvPr id="27651" name="Rectangle 2"/>
          <p:cNvSpPr>
            <a:spLocks noGrp="1" noRot="1" noChangeAspect="1" noChangeArrowheads="1" noTextEdit="1"/>
          </p:cNvSpPr>
          <p:nvPr>
            <p:ph type="sldImg"/>
          </p:nvPr>
        </p:nvSpPr>
        <p:spPr>
          <a:xfrm>
            <a:off x="992188" y="768350"/>
            <a:ext cx="5114925" cy="3836988"/>
          </a:xfrm>
          <a:ln/>
        </p:spPr>
      </p:sp>
      <p:sp>
        <p:nvSpPr>
          <p:cNvPr id="27652"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9B542A44-937A-42BA-8F23-B9157BD3D720}" type="slidenum">
              <a:rPr lang="fr-FR" smtClean="0"/>
              <a:pPr/>
              <a:t>3</a:t>
            </a:fld>
            <a:endParaRPr lang="fr-FR" smtClean="0"/>
          </a:p>
        </p:txBody>
      </p:sp>
      <p:sp>
        <p:nvSpPr>
          <p:cNvPr id="20483" name="Rectangle 2"/>
          <p:cNvSpPr>
            <a:spLocks noGrp="1" noRot="1" noChangeAspect="1" noChangeArrowheads="1" noTextEdit="1"/>
          </p:cNvSpPr>
          <p:nvPr>
            <p:ph type="sldImg"/>
          </p:nvPr>
        </p:nvSpPr>
        <p:spPr>
          <a:xfrm>
            <a:off x="992188" y="768350"/>
            <a:ext cx="5114925" cy="3836988"/>
          </a:xfrm>
          <a:ln/>
        </p:spPr>
      </p:sp>
      <p:sp>
        <p:nvSpPr>
          <p:cNvPr id="20484"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4A114B72-A811-413A-B159-C81EF6A545BB}" type="slidenum">
              <a:rPr lang="fr-FR" smtClean="0"/>
              <a:pPr/>
              <a:t>23</a:t>
            </a:fld>
            <a:endParaRPr lang="fr-FR" smtClean="0"/>
          </a:p>
        </p:txBody>
      </p:sp>
      <p:sp>
        <p:nvSpPr>
          <p:cNvPr id="28675" name="Rectangle 2"/>
          <p:cNvSpPr>
            <a:spLocks noGrp="1" noRot="1" noChangeAspect="1" noChangeArrowheads="1" noTextEdit="1"/>
          </p:cNvSpPr>
          <p:nvPr>
            <p:ph type="sldImg"/>
          </p:nvPr>
        </p:nvSpPr>
        <p:spPr>
          <a:xfrm>
            <a:off x="992188" y="768350"/>
            <a:ext cx="5114925" cy="3836988"/>
          </a:xfrm>
          <a:ln/>
        </p:spPr>
      </p:sp>
      <p:sp>
        <p:nvSpPr>
          <p:cNvPr id="28676"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E0C06FA1-DD3F-406A-8D4B-59DC1F9A9A68}" type="slidenum">
              <a:rPr lang="fr-FR" smtClean="0"/>
              <a:pPr/>
              <a:t>24</a:t>
            </a:fld>
            <a:endParaRPr lang="fr-FR" smtClean="0"/>
          </a:p>
        </p:txBody>
      </p:sp>
      <p:sp>
        <p:nvSpPr>
          <p:cNvPr id="29699" name="Rectangle 2"/>
          <p:cNvSpPr>
            <a:spLocks noGrp="1" noRot="1" noChangeAspect="1" noChangeArrowheads="1" noTextEdit="1"/>
          </p:cNvSpPr>
          <p:nvPr>
            <p:ph type="sldImg"/>
          </p:nvPr>
        </p:nvSpPr>
        <p:spPr>
          <a:xfrm>
            <a:off x="992188" y="768350"/>
            <a:ext cx="5114925" cy="3836988"/>
          </a:xfrm>
          <a:ln/>
        </p:spPr>
      </p:sp>
      <p:sp>
        <p:nvSpPr>
          <p:cNvPr id="29700"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36B40BE-FA29-482E-9F7C-D024956B56BF}" type="slidenum">
              <a:rPr lang="fr-FR" smtClean="0"/>
              <a:pPr/>
              <a:t>25</a:t>
            </a:fld>
            <a:endParaRPr lang="fr-FR" smtClean="0"/>
          </a:p>
        </p:txBody>
      </p:sp>
      <p:sp>
        <p:nvSpPr>
          <p:cNvPr id="30723" name="Rectangle 2"/>
          <p:cNvSpPr>
            <a:spLocks noGrp="1" noRot="1" noChangeAspect="1" noChangeArrowheads="1" noTextEdit="1"/>
          </p:cNvSpPr>
          <p:nvPr>
            <p:ph type="sldImg"/>
          </p:nvPr>
        </p:nvSpPr>
        <p:spPr>
          <a:xfrm>
            <a:off x="992188" y="768350"/>
            <a:ext cx="5114925" cy="3836988"/>
          </a:xfrm>
          <a:ln/>
        </p:spPr>
      </p:sp>
      <p:sp>
        <p:nvSpPr>
          <p:cNvPr id="30724"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F7EA9CCD-65AC-487D-A25C-3669257E2896}" type="slidenum">
              <a:rPr lang="fr-FR" smtClean="0"/>
              <a:pPr/>
              <a:t>26</a:t>
            </a:fld>
            <a:endParaRPr lang="fr-FR" smtClean="0"/>
          </a:p>
        </p:txBody>
      </p:sp>
      <p:sp>
        <p:nvSpPr>
          <p:cNvPr id="28675" name="Rectangle 2"/>
          <p:cNvSpPr>
            <a:spLocks noGrp="1" noRot="1" noChangeAspect="1" noChangeArrowheads="1" noTextEdit="1"/>
          </p:cNvSpPr>
          <p:nvPr>
            <p:ph type="sldImg"/>
          </p:nvPr>
        </p:nvSpPr>
        <p:spPr>
          <a:xfrm>
            <a:off x="992188" y="768350"/>
            <a:ext cx="5114925" cy="3836988"/>
          </a:xfrm>
          <a:ln/>
        </p:spPr>
      </p:sp>
      <p:sp>
        <p:nvSpPr>
          <p:cNvPr id="28676"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2C487DC9-8E44-403D-9A15-0EA69E51C2F0}" type="slidenum">
              <a:rPr lang="fr-FR" smtClean="0"/>
              <a:pPr/>
              <a:t>27</a:t>
            </a:fld>
            <a:endParaRPr lang="fr-FR" smtClean="0"/>
          </a:p>
        </p:txBody>
      </p:sp>
      <p:sp>
        <p:nvSpPr>
          <p:cNvPr id="29699" name="Rectangle 2"/>
          <p:cNvSpPr>
            <a:spLocks noGrp="1" noRot="1" noChangeAspect="1" noChangeArrowheads="1" noTextEdit="1"/>
          </p:cNvSpPr>
          <p:nvPr>
            <p:ph type="sldImg"/>
          </p:nvPr>
        </p:nvSpPr>
        <p:spPr>
          <a:xfrm>
            <a:off x="992188" y="768350"/>
            <a:ext cx="5114925" cy="3836988"/>
          </a:xfrm>
          <a:ln/>
        </p:spPr>
      </p:sp>
      <p:sp>
        <p:nvSpPr>
          <p:cNvPr id="29700"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B60071DA-12C0-4554-AE08-EA8C9B9D36C7}" type="slidenum">
              <a:rPr lang="fr-FR" smtClean="0"/>
              <a:pPr/>
              <a:t>28</a:t>
            </a:fld>
            <a:endParaRPr lang="fr-FR" smtClean="0"/>
          </a:p>
        </p:txBody>
      </p:sp>
      <p:sp>
        <p:nvSpPr>
          <p:cNvPr id="30723" name="Rectangle 2"/>
          <p:cNvSpPr>
            <a:spLocks noGrp="1" noRot="1" noChangeAspect="1" noChangeArrowheads="1" noTextEdit="1"/>
          </p:cNvSpPr>
          <p:nvPr>
            <p:ph type="sldImg"/>
          </p:nvPr>
        </p:nvSpPr>
        <p:spPr>
          <a:xfrm>
            <a:off x="992188" y="768350"/>
            <a:ext cx="5114925" cy="3836988"/>
          </a:xfrm>
          <a:ln/>
        </p:spPr>
      </p:sp>
      <p:sp>
        <p:nvSpPr>
          <p:cNvPr id="30724"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C909B072-914A-4657-9716-25F67BAC3908}" type="slidenum">
              <a:rPr lang="fr-FR" smtClean="0"/>
              <a:pPr/>
              <a:t>29</a:t>
            </a:fld>
            <a:endParaRPr lang="fr-FR" smtClean="0"/>
          </a:p>
        </p:txBody>
      </p:sp>
      <p:sp>
        <p:nvSpPr>
          <p:cNvPr id="31747" name="Rectangle 2"/>
          <p:cNvSpPr>
            <a:spLocks noGrp="1" noRot="1" noChangeAspect="1" noChangeArrowheads="1" noTextEdit="1"/>
          </p:cNvSpPr>
          <p:nvPr>
            <p:ph type="sldImg"/>
          </p:nvPr>
        </p:nvSpPr>
        <p:spPr>
          <a:xfrm>
            <a:off x="992188" y="768350"/>
            <a:ext cx="5114925" cy="3836988"/>
          </a:xfrm>
          <a:ln/>
        </p:spPr>
      </p:sp>
      <p:sp>
        <p:nvSpPr>
          <p:cNvPr id="31748"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B60071DA-12C0-4554-AE08-EA8C9B9D36C7}" type="slidenum">
              <a:rPr lang="fr-FR" smtClean="0"/>
              <a:pPr/>
              <a:t>30</a:t>
            </a:fld>
            <a:endParaRPr lang="fr-FR" smtClean="0"/>
          </a:p>
        </p:txBody>
      </p:sp>
      <p:sp>
        <p:nvSpPr>
          <p:cNvPr id="30723" name="Rectangle 2"/>
          <p:cNvSpPr>
            <a:spLocks noGrp="1" noRot="1" noChangeAspect="1" noChangeArrowheads="1" noTextEdit="1"/>
          </p:cNvSpPr>
          <p:nvPr>
            <p:ph type="sldImg"/>
          </p:nvPr>
        </p:nvSpPr>
        <p:spPr>
          <a:xfrm>
            <a:off x="992188" y="768350"/>
            <a:ext cx="5114925" cy="3836988"/>
          </a:xfrm>
          <a:ln/>
        </p:spPr>
      </p:sp>
      <p:sp>
        <p:nvSpPr>
          <p:cNvPr id="30724"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7FAA8758-9216-4FEF-B893-C4A71989AF9C}" type="slidenum">
              <a:rPr lang="fr-FR" smtClean="0"/>
              <a:pPr/>
              <a:t>31</a:t>
            </a:fld>
            <a:endParaRPr lang="fr-FR" smtClean="0"/>
          </a:p>
        </p:txBody>
      </p:sp>
      <p:sp>
        <p:nvSpPr>
          <p:cNvPr id="32771" name="Rectangle 2"/>
          <p:cNvSpPr>
            <a:spLocks noGrp="1" noRot="1" noChangeAspect="1" noChangeArrowheads="1" noTextEdit="1"/>
          </p:cNvSpPr>
          <p:nvPr>
            <p:ph type="sldImg"/>
          </p:nvPr>
        </p:nvSpPr>
        <p:spPr>
          <a:xfrm>
            <a:off x="992188" y="768350"/>
            <a:ext cx="5114925" cy="3836988"/>
          </a:xfrm>
          <a:ln/>
        </p:spPr>
      </p:sp>
      <p:sp>
        <p:nvSpPr>
          <p:cNvPr id="32772"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0EE1C824-3CE2-4035-81FF-A6CDFA05BD9F}" type="slidenum">
              <a:rPr lang="fr-FR" smtClean="0"/>
              <a:pPr/>
              <a:t>4</a:t>
            </a:fld>
            <a:endParaRPr lang="fr-FR" smtClean="0"/>
          </a:p>
        </p:txBody>
      </p:sp>
      <p:sp>
        <p:nvSpPr>
          <p:cNvPr id="21507" name="Rectangle 2"/>
          <p:cNvSpPr>
            <a:spLocks noGrp="1" noRot="1" noChangeAspect="1" noChangeArrowheads="1" noTextEdit="1"/>
          </p:cNvSpPr>
          <p:nvPr>
            <p:ph type="sldImg"/>
          </p:nvPr>
        </p:nvSpPr>
        <p:spPr>
          <a:xfrm>
            <a:off x="992188" y="768350"/>
            <a:ext cx="5114925" cy="3836988"/>
          </a:xfrm>
          <a:ln/>
        </p:spPr>
      </p:sp>
      <p:sp>
        <p:nvSpPr>
          <p:cNvPr id="21508"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638D9DE0-66E4-43A2-9D66-3FEF38E2E09C}" type="slidenum">
              <a:rPr lang="fr-FR" smtClean="0"/>
              <a:pPr/>
              <a:t>5</a:t>
            </a:fld>
            <a:endParaRPr lang="fr-FR" smtClean="0"/>
          </a:p>
        </p:txBody>
      </p:sp>
      <p:sp>
        <p:nvSpPr>
          <p:cNvPr id="22531" name="Rectangle 2"/>
          <p:cNvSpPr>
            <a:spLocks noGrp="1" noRot="1" noChangeAspect="1" noChangeArrowheads="1" noTextEdit="1"/>
          </p:cNvSpPr>
          <p:nvPr>
            <p:ph type="sldImg"/>
          </p:nvPr>
        </p:nvSpPr>
        <p:spPr>
          <a:xfrm>
            <a:off x="992188" y="768350"/>
            <a:ext cx="5114925" cy="3836988"/>
          </a:xfrm>
          <a:ln/>
        </p:spPr>
      </p:sp>
      <p:sp>
        <p:nvSpPr>
          <p:cNvPr id="22532"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B018AFE9-651F-489C-8A4C-3473ECDB3AB6}" type="slidenum">
              <a:rPr lang="fr-FR" smtClean="0"/>
              <a:pPr/>
              <a:t>6</a:t>
            </a:fld>
            <a:endParaRPr lang="fr-FR" smtClean="0"/>
          </a:p>
        </p:txBody>
      </p:sp>
      <p:sp>
        <p:nvSpPr>
          <p:cNvPr id="24579" name="Rectangle 2"/>
          <p:cNvSpPr>
            <a:spLocks noGrp="1" noRot="1" noChangeAspect="1" noChangeArrowheads="1" noTextEdit="1"/>
          </p:cNvSpPr>
          <p:nvPr>
            <p:ph type="sldImg"/>
          </p:nvPr>
        </p:nvSpPr>
        <p:spPr>
          <a:xfrm>
            <a:off x="992188" y="768350"/>
            <a:ext cx="5114925" cy="3836988"/>
          </a:xfrm>
          <a:ln/>
        </p:spPr>
      </p:sp>
      <p:sp>
        <p:nvSpPr>
          <p:cNvPr id="24580"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19E522FC-080A-4FB9-9E4C-2A9FECA51C6B}" type="slidenum">
              <a:rPr lang="fr-FR" smtClean="0"/>
              <a:pPr/>
              <a:t>7</a:t>
            </a:fld>
            <a:endParaRPr lang="fr-FR" smtClean="0"/>
          </a:p>
        </p:txBody>
      </p:sp>
      <p:sp>
        <p:nvSpPr>
          <p:cNvPr id="23555" name="Rectangle 2"/>
          <p:cNvSpPr>
            <a:spLocks noGrp="1" noRot="1" noChangeAspect="1" noChangeArrowheads="1" noTextEdit="1"/>
          </p:cNvSpPr>
          <p:nvPr>
            <p:ph type="sldImg"/>
          </p:nvPr>
        </p:nvSpPr>
        <p:spPr>
          <a:xfrm>
            <a:off x="992188" y="768350"/>
            <a:ext cx="5114925" cy="3836988"/>
          </a:xfrm>
          <a:ln/>
        </p:spPr>
      </p:sp>
      <p:sp>
        <p:nvSpPr>
          <p:cNvPr id="23556"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1667E1FD-1226-4815-A2A0-E381EE96CC66}" type="slidenum">
              <a:rPr lang="fr-FR" smtClean="0"/>
              <a:pPr/>
              <a:t>8</a:t>
            </a:fld>
            <a:endParaRPr lang="fr-FR" smtClean="0"/>
          </a:p>
        </p:txBody>
      </p:sp>
      <p:sp>
        <p:nvSpPr>
          <p:cNvPr id="25603" name="Rectangle 2"/>
          <p:cNvSpPr>
            <a:spLocks noGrp="1" noRot="1" noChangeAspect="1" noChangeArrowheads="1" noTextEdit="1"/>
          </p:cNvSpPr>
          <p:nvPr>
            <p:ph type="sldImg"/>
          </p:nvPr>
        </p:nvSpPr>
        <p:spPr>
          <a:xfrm>
            <a:off x="992188" y="768350"/>
            <a:ext cx="5114925" cy="3836988"/>
          </a:xfrm>
          <a:ln/>
        </p:spPr>
      </p:sp>
      <p:sp>
        <p:nvSpPr>
          <p:cNvPr id="25604"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860A4062-DBB8-4E70-8F26-6DFFD5723E7F}" type="slidenum">
              <a:rPr lang="fr-FR" smtClean="0"/>
              <a:pPr/>
              <a:t>9</a:t>
            </a:fld>
            <a:endParaRPr lang="fr-FR" smtClean="0"/>
          </a:p>
        </p:txBody>
      </p:sp>
      <p:sp>
        <p:nvSpPr>
          <p:cNvPr id="15363" name="Rectangle 2"/>
          <p:cNvSpPr>
            <a:spLocks noGrp="1" noRot="1" noChangeAspect="1" noChangeArrowheads="1" noTextEdit="1"/>
          </p:cNvSpPr>
          <p:nvPr>
            <p:ph type="sldImg"/>
          </p:nvPr>
        </p:nvSpPr>
        <p:spPr>
          <a:xfrm>
            <a:off x="992188" y="768350"/>
            <a:ext cx="5114925" cy="3836988"/>
          </a:xfrm>
          <a:ln/>
        </p:spPr>
      </p:sp>
      <p:sp>
        <p:nvSpPr>
          <p:cNvPr id="15364"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defTabSz="990600"/>
            <a:fld id="{4E12B288-3865-4EBE-A9F3-AE73A5C29C49}" type="slidenum">
              <a:rPr lang="fr-FR" sz="1300"/>
              <a:pPr algn="r" defTabSz="990600"/>
              <a:t>10</a:t>
            </a:fld>
            <a:endParaRPr lang="fr-FR" sz="1300"/>
          </a:p>
        </p:txBody>
      </p:sp>
      <p:sp>
        <p:nvSpPr>
          <p:cNvPr id="25603" name="Rectangle 2"/>
          <p:cNvSpPr>
            <a:spLocks noGrp="1" noRot="1" noChangeAspect="1" noChangeArrowheads="1" noTextEdit="1"/>
          </p:cNvSpPr>
          <p:nvPr>
            <p:ph type="sldImg"/>
          </p:nvPr>
        </p:nvSpPr>
        <p:spPr>
          <a:xfrm>
            <a:off x="992188" y="768350"/>
            <a:ext cx="5114925" cy="3836988"/>
          </a:xfrm>
          <a:ln/>
        </p:spPr>
      </p:sp>
      <p:sp>
        <p:nvSpPr>
          <p:cNvPr id="25604"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rgbClr val="800000"/>
            </a:solidFill>
            <a:prstDash val="solid"/>
            <a:miter lim="800000"/>
            <a:headEnd/>
            <a:tailEnd/>
          </a:ln>
        </p:spPr>
        <p:txBody>
          <a:bodyPr/>
          <a:lstStyle/>
          <a:p>
            <a:pPr>
              <a:defRPr/>
            </a:pPr>
            <a:endParaRPr lang="fr-FR"/>
          </a:p>
        </p:txBody>
      </p:sp>
      <p:sp>
        <p:nvSpPr>
          <p:cNvPr id="5" name="Line 8"/>
          <p:cNvSpPr>
            <a:spLocks noChangeShapeType="1"/>
          </p:cNvSpPr>
          <p:nvPr/>
        </p:nvSpPr>
        <p:spPr bwMode="auto">
          <a:xfrm>
            <a:off x="1981200" y="3962400"/>
            <a:ext cx="6511925" cy="0"/>
          </a:xfrm>
          <a:prstGeom prst="line">
            <a:avLst/>
          </a:prstGeom>
          <a:noFill/>
          <a:ln w="19050">
            <a:solidFill>
              <a:srgbClr val="800000"/>
            </a:solidFill>
            <a:round/>
            <a:headEnd/>
            <a:tailEnd/>
          </a:ln>
          <a:effectLst/>
        </p:spPr>
        <p:txBody>
          <a:bodyPr/>
          <a:lstStyle/>
          <a:p>
            <a:pPr>
              <a:defRPr/>
            </a:pPr>
            <a:endParaRPr lang="fr-FR"/>
          </a:p>
        </p:txBody>
      </p:sp>
      <p:sp>
        <p:nvSpPr>
          <p:cNvPr id="103426" name="Rectangle 2"/>
          <p:cNvSpPr>
            <a:spLocks noGrp="1" noChangeArrowheads="1"/>
          </p:cNvSpPr>
          <p:nvPr>
            <p:ph type="ctrTitle"/>
          </p:nvPr>
        </p:nvSpPr>
        <p:spPr>
          <a:xfrm>
            <a:off x="914400" y="1524000"/>
            <a:ext cx="7623175" cy="1752600"/>
          </a:xfrm>
        </p:spPr>
        <p:txBody>
          <a:bodyPr/>
          <a:lstStyle>
            <a:lvl1pPr>
              <a:defRPr sz="4000"/>
            </a:lvl1pPr>
          </a:lstStyle>
          <a:p>
            <a:r>
              <a:rPr lang="fr-FR" altLang="en-US"/>
              <a:t>Cliquez pour modifier le style du titre</a:t>
            </a:r>
          </a:p>
        </p:txBody>
      </p:sp>
      <p:sp>
        <p:nvSpPr>
          <p:cNvPr id="103427"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100">
                <a:solidFill>
                  <a:srgbClr val="800000"/>
                </a:solidFill>
              </a:defRPr>
            </a:lvl1pPr>
          </a:lstStyle>
          <a:p>
            <a:r>
              <a:rPr lang="fr-FR" altLang="en-US"/>
              <a:t>Cliquez pour modifier le style des sous-titres du masque</a:t>
            </a:r>
          </a:p>
        </p:txBody>
      </p:sp>
      <p:sp>
        <p:nvSpPr>
          <p:cNvPr id="6"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a:defRPr/>
            </a:pPr>
            <a:endParaRPr lang="fr-FR" altLang="en-US"/>
          </a:p>
        </p:txBody>
      </p:sp>
      <p:sp>
        <p:nvSpPr>
          <p:cNvPr id="7" name="Rectangle 6"/>
          <p:cNvSpPr>
            <a:spLocks noGrp="1" noChangeArrowheads="1"/>
          </p:cNvSpPr>
          <p:nvPr>
            <p:ph type="sldNum" sz="quarter" idx="11"/>
          </p:nvPr>
        </p:nvSpPr>
        <p:spPr/>
        <p:txBody>
          <a:bodyPr/>
          <a:lstStyle>
            <a:lvl1pPr>
              <a:defRPr/>
            </a:lvl1pPr>
          </a:lstStyle>
          <a:p>
            <a:pPr>
              <a:defRPr/>
            </a:pPr>
            <a:fld id="{4E8D22A7-2494-4F61-BFBD-11F1DEA8EFD8}" type="slidenum">
              <a:rPr lang="fr-FR" altLang="en-US"/>
              <a:pPr>
                <a:defRPr/>
              </a:pPr>
              <a:t>‹N°›</a:t>
            </a:fld>
            <a:endParaRPr lang="fr-FR"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5"/>
          <p:cNvSpPr>
            <a:spLocks noGrp="1" noChangeArrowheads="1"/>
          </p:cNvSpPr>
          <p:nvPr>
            <p:ph type="ftr" sz="quarter" idx="10"/>
          </p:nvPr>
        </p:nvSpPr>
        <p:spPr>
          <a:ln/>
        </p:spPr>
        <p:txBody>
          <a:bodyPr/>
          <a:lstStyle>
            <a:lvl1pPr>
              <a:defRPr/>
            </a:lvl1pPr>
          </a:lstStyle>
          <a:p>
            <a:pPr>
              <a:defRPr/>
            </a:pPr>
            <a:endParaRPr lang="fr-FR" altLang="en-US"/>
          </a:p>
        </p:txBody>
      </p:sp>
      <p:sp>
        <p:nvSpPr>
          <p:cNvPr id="5" name="Rectangle 12"/>
          <p:cNvSpPr>
            <a:spLocks noGrp="1" noChangeArrowheads="1"/>
          </p:cNvSpPr>
          <p:nvPr>
            <p:ph type="sldNum" sz="quarter" idx="11"/>
          </p:nvPr>
        </p:nvSpPr>
        <p:spPr>
          <a:ln/>
        </p:spPr>
        <p:txBody>
          <a:bodyPr/>
          <a:lstStyle>
            <a:lvl1pPr>
              <a:defRPr/>
            </a:lvl1pPr>
          </a:lstStyle>
          <a:p>
            <a:pPr>
              <a:defRPr/>
            </a:pPr>
            <a:fld id="{1C05008F-275F-471C-AC92-DE12238FCBBD}" type="slidenum">
              <a:rPr lang="fr-FR" altLang="en-US"/>
              <a:pPr>
                <a:defRPr/>
              </a:pPr>
              <a:t>‹N°›</a:t>
            </a:fld>
            <a:endParaRPr lang="fr-FR"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7813"/>
            <a:ext cx="2057400" cy="5853112"/>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7813"/>
            <a:ext cx="6019800" cy="5853112"/>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5"/>
          <p:cNvSpPr>
            <a:spLocks noGrp="1" noChangeArrowheads="1"/>
          </p:cNvSpPr>
          <p:nvPr>
            <p:ph type="ftr" sz="quarter" idx="10"/>
          </p:nvPr>
        </p:nvSpPr>
        <p:spPr>
          <a:ln/>
        </p:spPr>
        <p:txBody>
          <a:bodyPr/>
          <a:lstStyle>
            <a:lvl1pPr>
              <a:defRPr/>
            </a:lvl1pPr>
          </a:lstStyle>
          <a:p>
            <a:pPr>
              <a:defRPr/>
            </a:pPr>
            <a:endParaRPr lang="fr-FR" altLang="en-US"/>
          </a:p>
        </p:txBody>
      </p:sp>
      <p:sp>
        <p:nvSpPr>
          <p:cNvPr id="5" name="Rectangle 12"/>
          <p:cNvSpPr>
            <a:spLocks noGrp="1" noChangeArrowheads="1"/>
          </p:cNvSpPr>
          <p:nvPr>
            <p:ph type="sldNum" sz="quarter" idx="11"/>
          </p:nvPr>
        </p:nvSpPr>
        <p:spPr>
          <a:ln/>
        </p:spPr>
        <p:txBody>
          <a:bodyPr/>
          <a:lstStyle>
            <a:lvl1pPr>
              <a:defRPr/>
            </a:lvl1pPr>
          </a:lstStyle>
          <a:p>
            <a:pPr>
              <a:defRPr/>
            </a:pPr>
            <a:fld id="{B64D96C9-CDE2-4442-95A0-A60438A395F0}" type="slidenum">
              <a:rPr lang="fr-FR" altLang="en-US"/>
              <a:pPr>
                <a:defRPr/>
              </a:pPr>
              <a:t>‹N°›</a:t>
            </a:fld>
            <a:endParaRPr lang="fr-FR"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re. Contenu et texte">
    <p:spTree>
      <p:nvGrpSpPr>
        <p:cNvPr id="1" name=""/>
        <p:cNvGrpSpPr/>
        <p:nvPr/>
      </p:nvGrpSpPr>
      <p:grpSpPr>
        <a:xfrm>
          <a:off x="0" y="0"/>
          <a:ext cx="0" cy="0"/>
          <a:chOff x="0" y="0"/>
          <a:chExt cx="0" cy="0"/>
        </a:xfrm>
      </p:grpSpPr>
      <p:sp>
        <p:nvSpPr>
          <p:cNvPr id="2" name="Titre 1"/>
          <p:cNvSpPr>
            <a:spLocks noGrp="1"/>
          </p:cNvSpPr>
          <p:nvPr>
            <p:ph type="title"/>
          </p:nvPr>
        </p:nvSpPr>
        <p:spPr>
          <a:xfrm>
            <a:off x="457200" y="277813"/>
            <a:ext cx="8229600" cy="1139825"/>
          </a:xfrm>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307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648200" y="1600200"/>
            <a:ext cx="4038600" cy="45307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5"/>
          <p:cNvSpPr>
            <a:spLocks noGrp="1" noChangeArrowheads="1"/>
          </p:cNvSpPr>
          <p:nvPr>
            <p:ph type="ftr" sz="quarter" idx="10"/>
          </p:nvPr>
        </p:nvSpPr>
        <p:spPr>
          <a:ln/>
        </p:spPr>
        <p:txBody>
          <a:bodyPr/>
          <a:lstStyle>
            <a:lvl1pPr>
              <a:defRPr/>
            </a:lvl1pPr>
          </a:lstStyle>
          <a:p>
            <a:pPr>
              <a:defRPr/>
            </a:pPr>
            <a:endParaRPr lang="fr-FR" altLang="en-US"/>
          </a:p>
        </p:txBody>
      </p:sp>
      <p:sp>
        <p:nvSpPr>
          <p:cNvPr id="6" name="Rectangle 12"/>
          <p:cNvSpPr>
            <a:spLocks noGrp="1" noChangeArrowheads="1"/>
          </p:cNvSpPr>
          <p:nvPr>
            <p:ph type="sldNum" sz="quarter" idx="11"/>
          </p:nvPr>
        </p:nvSpPr>
        <p:spPr>
          <a:ln/>
        </p:spPr>
        <p:txBody>
          <a:bodyPr/>
          <a:lstStyle>
            <a:lvl1pPr>
              <a:defRPr/>
            </a:lvl1pPr>
          </a:lstStyle>
          <a:p>
            <a:pPr>
              <a:defRPr/>
            </a:pPr>
            <a:fld id="{D911E2F9-1201-4D37-9AAB-EF73A48397D7}" type="slidenum">
              <a:rPr lang="fr-FR" altLang="en-US"/>
              <a:pPr>
                <a:defRPr/>
              </a:pPr>
              <a:t>‹N°›</a:t>
            </a:fld>
            <a:endParaRPr lang="fr-FR"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7813"/>
            <a:ext cx="8229600" cy="5853112"/>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Rectangle 5"/>
          <p:cNvSpPr>
            <a:spLocks noGrp="1" noChangeArrowheads="1"/>
          </p:cNvSpPr>
          <p:nvPr>
            <p:ph type="ftr" sz="quarter" idx="10"/>
          </p:nvPr>
        </p:nvSpPr>
        <p:spPr>
          <a:ln/>
        </p:spPr>
        <p:txBody>
          <a:bodyPr/>
          <a:lstStyle>
            <a:lvl1pPr>
              <a:defRPr/>
            </a:lvl1pPr>
          </a:lstStyle>
          <a:p>
            <a:pPr>
              <a:defRPr/>
            </a:pPr>
            <a:endParaRPr lang="fr-FR" altLang="en-US"/>
          </a:p>
        </p:txBody>
      </p:sp>
      <p:sp>
        <p:nvSpPr>
          <p:cNvPr id="4" name="Rectangle 12"/>
          <p:cNvSpPr>
            <a:spLocks noGrp="1" noChangeArrowheads="1"/>
          </p:cNvSpPr>
          <p:nvPr>
            <p:ph type="sldNum" sz="quarter" idx="11"/>
          </p:nvPr>
        </p:nvSpPr>
        <p:spPr>
          <a:ln/>
        </p:spPr>
        <p:txBody>
          <a:bodyPr/>
          <a:lstStyle>
            <a:lvl1pPr>
              <a:defRPr/>
            </a:lvl1pPr>
          </a:lstStyle>
          <a:p>
            <a:pPr>
              <a:defRPr/>
            </a:pPr>
            <a:fld id="{EC498802-4002-4D71-B876-7C649D4355D4}" type="slidenum">
              <a:rPr lang="fr-FR" altLang="en-US"/>
              <a:pPr>
                <a:defRPr/>
              </a:pPr>
              <a:t>‹N°›</a:t>
            </a:fld>
            <a:endParaRPr lang="fr-FR"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7813"/>
            <a:ext cx="8229600" cy="1139825"/>
          </a:xfrm>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307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600200"/>
            <a:ext cx="4038600" cy="218916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648200" y="3941763"/>
            <a:ext cx="4038600" cy="2189162"/>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Rectangle 5"/>
          <p:cNvSpPr>
            <a:spLocks noGrp="1" noChangeArrowheads="1"/>
          </p:cNvSpPr>
          <p:nvPr>
            <p:ph type="ftr" sz="quarter" idx="10"/>
          </p:nvPr>
        </p:nvSpPr>
        <p:spPr>
          <a:ln/>
        </p:spPr>
        <p:txBody>
          <a:bodyPr/>
          <a:lstStyle>
            <a:lvl1pPr>
              <a:defRPr/>
            </a:lvl1pPr>
          </a:lstStyle>
          <a:p>
            <a:pPr>
              <a:defRPr/>
            </a:pPr>
            <a:endParaRPr lang="fr-FR" altLang="en-US"/>
          </a:p>
        </p:txBody>
      </p:sp>
      <p:sp>
        <p:nvSpPr>
          <p:cNvPr id="7" name="Rectangle 12"/>
          <p:cNvSpPr>
            <a:spLocks noGrp="1" noChangeArrowheads="1"/>
          </p:cNvSpPr>
          <p:nvPr>
            <p:ph type="sldNum" sz="quarter" idx="11"/>
          </p:nvPr>
        </p:nvSpPr>
        <p:spPr>
          <a:ln/>
        </p:spPr>
        <p:txBody>
          <a:bodyPr/>
          <a:lstStyle>
            <a:lvl1pPr>
              <a:defRPr/>
            </a:lvl1pPr>
          </a:lstStyle>
          <a:p>
            <a:pPr>
              <a:defRPr/>
            </a:pPr>
            <a:fld id="{DD70B4B1-9F2A-4788-957C-6770648E66AC}" type="slidenum">
              <a:rPr lang="fr-FR" altLang="en-US"/>
              <a:pPr>
                <a:defRPr/>
              </a:pPr>
              <a:t>‹N°›</a:t>
            </a:fld>
            <a:endParaRPr lang="fr-FR"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5"/>
          <p:cNvSpPr>
            <a:spLocks noGrp="1" noChangeArrowheads="1"/>
          </p:cNvSpPr>
          <p:nvPr>
            <p:ph type="ftr" sz="quarter" idx="10"/>
          </p:nvPr>
        </p:nvSpPr>
        <p:spPr>
          <a:ln/>
        </p:spPr>
        <p:txBody>
          <a:bodyPr/>
          <a:lstStyle>
            <a:lvl1pPr>
              <a:defRPr/>
            </a:lvl1pPr>
          </a:lstStyle>
          <a:p>
            <a:pPr>
              <a:defRPr/>
            </a:pPr>
            <a:endParaRPr lang="fr-FR" altLang="en-US"/>
          </a:p>
        </p:txBody>
      </p:sp>
      <p:sp>
        <p:nvSpPr>
          <p:cNvPr id="5" name="Rectangle 12"/>
          <p:cNvSpPr>
            <a:spLocks noGrp="1" noChangeArrowheads="1"/>
          </p:cNvSpPr>
          <p:nvPr>
            <p:ph type="sldNum" sz="quarter" idx="11"/>
          </p:nvPr>
        </p:nvSpPr>
        <p:spPr>
          <a:ln/>
        </p:spPr>
        <p:txBody>
          <a:bodyPr/>
          <a:lstStyle>
            <a:lvl1pPr>
              <a:defRPr/>
            </a:lvl1pPr>
          </a:lstStyle>
          <a:p>
            <a:pPr>
              <a:defRPr/>
            </a:pPr>
            <a:fld id="{F524E7B3-233B-4EDA-8B4F-51D8BBD7868D}" type="slidenum">
              <a:rPr lang="fr-FR" altLang="en-US"/>
              <a:pPr>
                <a:defRPr/>
              </a:pPr>
              <a:t>‹N°›</a:t>
            </a:fld>
            <a:endParaRPr lang="fr-FR"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5"/>
          <p:cNvSpPr>
            <a:spLocks noGrp="1" noChangeArrowheads="1"/>
          </p:cNvSpPr>
          <p:nvPr>
            <p:ph type="ftr" sz="quarter" idx="10"/>
          </p:nvPr>
        </p:nvSpPr>
        <p:spPr>
          <a:ln/>
        </p:spPr>
        <p:txBody>
          <a:bodyPr/>
          <a:lstStyle>
            <a:lvl1pPr>
              <a:defRPr/>
            </a:lvl1pPr>
          </a:lstStyle>
          <a:p>
            <a:pPr>
              <a:defRPr/>
            </a:pPr>
            <a:endParaRPr lang="fr-FR" altLang="en-US"/>
          </a:p>
        </p:txBody>
      </p:sp>
      <p:sp>
        <p:nvSpPr>
          <p:cNvPr id="5" name="Rectangle 12"/>
          <p:cNvSpPr>
            <a:spLocks noGrp="1" noChangeArrowheads="1"/>
          </p:cNvSpPr>
          <p:nvPr>
            <p:ph type="sldNum" sz="quarter" idx="11"/>
          </p:nvPr>
        </p:nvSpPr>
        <p:spPr>
          <a:ln/>
        </p:spPr>
        <p:txBody>
          <a:bodyPr/>
          <a:lstStyle>
            <a:lvl1pPr>
              <a:defRPr/>
            </a:lvl1pPr>
          </a:lstStyle>
          <a:p>
            <a:pPr>
              <a:defRPr/>
            </a:pPr>
            <a:fld id="{C9F55A05-2991-4D11-A80B-BF48F1B83497}" type="slidenum">
              <a:rPr lang="fr-FR" altLang="en-US"/>
              <a:pPr>
                <a:defRPr/>
              </a:pPr>
              <a:t>‹N°›</a:t>
            </a:fld>
            <a:endParaRPr lang="fr-FR"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5"/>
          <p:cNvSpPr>
            <a:spLocks noGrp="1" noChangeArrowheads="1"/>
          </p:cNvSpPr>
          <p:nvPr>
            <p:ph type="ftr" sz="quarter" idx="10"/>
          </p:nvPr>
        </p:nvSpPr>
        <p:spPr>
          <a:ln/>
        </p:spPr>
        <p:txBody>
          <a:bodyPr/>
          <a:lstStyle>
            <a:lvl1pPr>
              <a:defRPr/>
            </a:lvl1pPr>
          </a:lstStyle>
          <a:p>
            <a:pPr>
              <a:defRPr/>
            </a:pPr>
            <a:endParaRPr lang="fr-FR" altLang="en-US"/>
          </a:p>
        </p:txBody>
      </p:sp>
      <p:sp>
        <p:nvSpPr>
          <p:cNvPr id="6" name="Rectangle 12"/>
          <p:cNvSpPr>
            <a:spLocks noGrp="1" noChangeArrowheads="1"/>
          </p:cNvSpPr>
          <p:nvPr>
            <p:ph type="sldNum" sz="quarter" idx="11"/>
          </p:nvPr>
        </p:nvSpPr>
        <p:spPr>
          <a:ln/>
        </p:spPr>
        <p:txBody>
          <a:bodyPr/>
          <a:lstStyle>
            <a:lvl1pPr>
              <a:defRPr/>
            </a:lvl1pPr>
          </a:lstStyle>
          <a:p>
            <a:pPr>
              <a:defRPr/>
            </a:pPr>
            <a:fld id="{582D4B0D-54E7-4962-ABD5-EEACB0DB25AC}" type="slidenum">
              <a:rPr lang="fr-FR" altLang="en-US"/>
              <a:pPr>
                <a:defRPr/>
              </a:pPr>
              <a:t>‹N°›</a:t>
            </a:fld>
            <a:endParaRPr lang="fr-FR"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5"/>
          <p:cNvSpPr>
            <a:spLocks noGrp="1" noChangeArrowheads="1"/>
          </p:cNvSpPr>
          <p:nvPr>
            <p:ph type="ftr" sz="quarter" idx="10"/>
          </p:nvPr>
        </p:nvSpPr>
        <p:spPr>
          <a:ln/>
        </p:spPr>
        <p:txBody>
          <a:bodyPr/>
          <a:lstStyle>
            <a:lvl1pPr>
              <a:defRPr/>
            </a:lvl1pPr>
          </a:lstStyle>
          <a:p>
            <a:pPr>
              <a:defRPr/>
            </a:pPr>
            <a:endParaRPr lang="fr-FR" altLang="en-US"/>
          </a:p>
        </p:txBody>
      </p:sp>
      <p:sp>
        <p:nvSpPr>
          <p:cNvPr id="8" name="Rectangle 12"/>
          <p:cNvSpPr>
            <a:spLocks noGrp="1" noChangeArrowheads="1"/>
          </p:cNvSpPr>
          <p:nvPr>
            <p:ph type="sldNum" sz="quarter" idx="11"/>
          </p:nvPr>
        </p:nvSpPr>
        <p:spPr>
          <a:ln/>
        </p:spPr>
        <p:txBody>
          <a:bodyPr/>
          <a:lstStyle>
            <a:lvl1pPr>
              <a:defRPr/>
            </a:lvl1pPr>
          </a:lstStyle>
          <a:p>
            <a:pPr>
              <a:defRPr/>
            </a:pPr>
            <a:fld id="{6737A808-8BC0-4003-B208-2F0C41BD961E}" type="slidenum">
              <a:rPr lang="fr-FR" altLang="en-US"/>
              <a:pPr>
                <a:defRPr/>
              </a:pPr>
              <a:t>‹N°›</a:t>
            </a:fld>
            <a:endParaRPr lang="fr-FR"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5"/>
          <p:cNvSpPr>
            <a:spLocks noGrp="1" noChangeArrowheads="1"/>
          </p:cNvSpPr>
          <p:nvPr>
            <p:ph type="ftr" sz="quarter" idx="10"/>
          </p:nvPr>
        </p:nvSpPr>
        <p:spPr>
          <a:ln/>
        </p:spPr>
        <p:txBody>
          <a:bodyPr/>
          <a:lstStyle>
            <a:lvl1pPr>
              <a:defRPr/>
            </a:lvl1pPr>
          </a:lstStyle>
          <a:p>
            <a:pPr>
              <a:defRPr/>
            </a:pPr>
            <a:endParaRPr lang="fr-FR" altLang="en-US"/>
          </a:p>
        </p:txBody>
      </p:sp>
      <p:sp>
        <p:nvSpPr>
          <p:cNvPr id="4" name="Rectangle 12"/>
          <p:cNvSpPr>
            <a:spLocks noGrp="1" noChangeArrowheads="1"/>
          </p:cNvSpPr>
          <p:nvPr>
            <p:ph type="sldNum" sz="quarter" idx="11"/>
          </p:nvPr>
        </p:nvSpPr>
        <p:spPr>
          <a:ln/>
        </p:spPr>
        <p:txBody>
          <a:bodyPr/>
          <a:lstStyle>
            <a:lvl1pPr>
              <a:defRPr/>
            </a:lvl1pPr>
          </a:lstStyle>
          <a:p>
            <a:pPr>
              <a:defRPr/>
            </a:pPr>
            <a:fld id="{5EA93CBB-AB81-46B3-83E0-D768569E3AF3}" type="slidenum">
              <a:rPr lang="fr-FR" altLang="en-US"/>
              <a:pPr>
                <a:defRPr/>
              </a:pPr>
              <a:t>‹N°›</a:t>
            </a:fld>
            <a:endParaRPr lang="fr-FR"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fr-FR" altLang="en-US"/>
          </a:p>
        </p:txBody>
      </p:sp>
      <p:sp>
        <p:nvSpPr>
          <p:cNvPr id="3" name="Rectangle 12"/>
          <p:cNvSpPr>
            <a:spLocks noGrp="1" noChangeArrowheads="1"/>
          </p:cNvSpPr>
          <p:nvPr>
            <p:ph type="sldNum" sz="quarter" idx="11"/>
          </p:nvPr>
        </p:nvSpPr>
        <p:spPr>
          <a:ln/>
        </p:spPr>
        <p:txBody>
          <a:bodyPr/>
          <a:lstStyle>
            <a:lvl1pPr>
              <a:defRPr/>
            </a:lvl1pPr>
          </a:lstStyle>
          <a:p>
            <a:pPr>
              <a:defRPr/>
            </a:pPr>
            <a:fld id="{3E402EFC-9274-42F9-BC14-CBC7742D4881}" type="slidenum">
              <a:rPr lang="fr-FR" altLang="en-US"/>
              <a:pPr>
                <a:defRPr/>
              </a:pPr>
              <a:t>‹N°›</a:t>
            </a:fld>
            <a:endParaRPr lang="fr-FR"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5"/>
          <p:cNvSpPr>
            <a:spLocks noGrp="1" noChangeArrowheads="1"/>
          </p:cNvSpPr>
          <p:nvPr>
            <p:ph type="ftr" sz="quarter" idx="10"/>
          </p:nvPr>
        </p:nvSpPr>
        <p:spPr>
          <a:ln/>
        </p:spPr>
        <p:txBody>
          <a:bodyPr/>
          <a:lstStyle>
            <a:lvl1pPr>
              <a:defRPr/>
            </a:lvl1pPr>
          </a:lstStyle>
          <a:p>
            <a:pPr>
              <a:defRPr/>
            </a:pPr>
            <a:endParaRPr lang="fr-FR" altLang="en-US"/>
          </a:p>
        </p:txBody>
      </p:sp>
      <p:sp>
        <p:nvSpPr>
          <p:cNvPr id="6" name="Rectangle 12"/>
          <p:cNvSpPr>
            <a:spLocks noGrp="1" noChangeArrowheads="1"/>
          </p:cNvSpPr>
          <p:nvPr>
            <p:ph type="sldNum" sz="quarter" idx="11"/>
          </p:nvPr>
        </p:nvSpPr>
        <p:spPr>
          <a:ln/>
        </p:spPr>
        <p:txBody>
          <a:bodyPr/>
          <a:lstStyle>
            <a:lvl1pPr>
              <a:defRPr/>
            </a:lvl1pPr>
          </a:lstStyle>
          <a:p>
            <a:pPr>
              <a:defRPr/>
            </a:pPr>
            <a:fld id="{5C34DF2A-EB96-40B6-82F1-ABB945916DF5}" type="slidenum">
              <a:rPr lang="fr-FR" altLang="en-US"/>
              <a:pPr>
                <a:defRPr/>
              </a:pPr>
              <a:t>‹N°›</a:t>
            </a:fld>
            <a:endParaRPr lang="fr-FR"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5"/>
          <p:cNvSpPr>
            <a:spLocks noGrp="1" noChangeArrowheads="1"/>
          </p:cNvSpPr>
          <p:nvPr>
            <p:ph type="ftr" sz="quarter" idx="10"/>
          </p:nvPr>
        </p:nvSpPr>
        <p:spPr>
          <a:ln/>
        </p:spPr>
        <p:txBody>
          <a:bodyPr/>
          <a:lstStyle>
            <a:lvl1pPr>
              <a:defRPr/>
            </a:lvl1pPr>
          </a:lstStyle>
          <a:p>
            <a:pPr>
              <a:defRPr/>
            </a:pPr>
            <a:endParaRPr lang="fr-FR" altLang="en-US"/>
          </a:p>
        </p:txBody>
      </p:sp>
      <p:sp>
        <p:nvSpPr>
          <p:cNvPr id="6" name="Rectangle 12"/>
          <p:cNvSpPr>
            <a:spLocks noGrp="1" noChangeArrowheads="1"/>
          </p:cNvSpPr>
          <p:nvPr>
            <p:ph type="sldNum" sz="quarter" idx="11"/>
          </p:nvPr>
        </p:nvSpPr>
        <p:spPr>
          <a:ln/>
        </p:spPr>
        <p:txBody>
          <a:bodyPr/>
          <a:lstStyle>
            <a:lvl1pPr>
              <a:defRPr/>
            </a:lvl1pPr>
          </a:lstStyle>
          <a:p>
            <a:pPr>
              <a:defRPr/>
            </a:pPr>
            <a:fld id="{E262D837-004D-46C1-B7D9-2CA3CF6A1FB3}" type="slidenum">
              <a:rPr lang="fr-FR" altLang="en-US"/>
              <a:pPr>
                <a:defRPr/>
              </a:pPr>
              <a:t>‹N°›</a:t>
            </a:fld>
            <a:endParaRPr lang="fr-FR"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ltLang="en-US" smtClean="0"/>
              <a:t>Cliquez pour modifier le style du titre</a:t>
            </a:r>
          </a:p>
        </p:txBody>
      </p:sp>
      <p:sp>
        <p:nvSpPr>
          <p:cNvPr id="4099"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ltLang="en-US" smtClean="0"/>
              <a:t>Cliquez pour modifier les styles du texte du masque</a:t>
            </a:r>
          </a:p>
          <a:p>
            <a:pPr lvl="1"/>
            <a:r>
              <a:rPr lang="fr-FR" altLang="en-US" smtClean="0"/>
              <a:t>Deuxième niveau</a:t>
            </a:r>
          </a:p>
          <a:p>
            <a:pPr lvl="2"/>
            <a:r>
              <a:rPr lang="fr-FR" altLang="en-US" smtClean="0"/>
              <a:t>Troisième niveau</a:t>
            </a:r>
          </a:p>
          <a:p>
            <a:pPr lvl="3"/>
            <a:r>
              <a:rPr lang="fr-FR" altLang="en-US" smtClean="0"/>
              <a:t>Quatrième niveau</a:t>
            </a:r>
          </a:p>
          <a:p>
            <a:pPr lvl="4"/>
            <a:r>
              <a:rPr lang="fr-FR" altLang="en-US" smtClean="0"/>
              <a:t>Cinquième niveau</a:t>
            </a:r>
          </a:p>
        </p:txBody>
      </p:sp>
      <p:sp>
        <p:nvSpPr>
          <p:cNvPr id="102405" name="Rectangle 5"/>
          <p:cNvSpPr>
            <a:spLocks noGrp="1" noChangeArrowheads="1"/>
          </p:cNvSpPr>
          <p:nvPr>
            <p:ph type="ftr" sz="quarter" idx="3"/>
          </p:nvPr>
        </p:nvSpPr>
        <p:spPr bwMode="auto">
          <a:xfrm>
            <a:off x="3124200" y="6453188"/>
            <a:ext cx="28956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vl1pPr>
          </a:lstStyle>
          <a:p>
            <a:pPr>
              <a:defRPr/>
            </a:pPr>
            <a:endParaRPr lang="fr-FR" altLang="en-US"/>
          </a:p>
        </p:txBody>
      </p:sp>
      <p:sp>
        <p:nvSpPr>
          <p:cNvPr id="102407"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8575" cap="flat" cmpd="sng">
            <a:solidFill>
              <a:srgbClr val="800000"/>
            </a:solidFill>
            <a:prstDash val="solid"/>
            <a:miter lim="800000"/>
            <a:headEnd/>
            <a:tailEnd/>
          </a:ln>
        </p:spPr>
        <p:txBody>
          <a:bodyPr/>
          <a:lstStyle/>
          <a:p>
            <a:pPr>
              <a:defRPr/>
            </a:pPr>
            <a:endParaRPr lang="fr-FR"/>
          </a:p>
        </p:txBody>
      </p:sp>
      <p:sp>
        <p:nvSpPr>
          <p:cNvPr id="102408" name="Line 8"/>
          <p:cNvSpPr>
            <a:spLocks noChangeShapeType="1"/>
          </p:cNvSpPr>
          <p:nvPr/>
        </p:nvSpPr>
        <p:spPr bwMode="auto">
          <a:xfrm>
            <a:off x="457200" y="6172200"/>
            <a:ext cx="8229600" cy="0"/>
          </a:xfrm>
          <a:prstGeom prst="line">
            <a:avLst/>
          </a:prstGeom>
          <a:noFill/>
          <a:ln w="28575">
            <a:solidFill>
              <a:srgbClr val="800000"/>
            </a:solidFill>
            <a:round/>
            <a:headEnd/>
            <a:tailEnd/>
          </a:ln>
          <a:effectLst/>
        </p:spPr>
        <p:txBody>
          <a:bodyPr/>
          <a:lstStyle/>
          <a:p>
            <a:pPr>
              <a:defRPr/>
            </a:pPr>
            <a:endParaRPr lang="fr-FR"/>
          </a:p>
        </p:txBody>
      </p:sp>
      <p:sp>
        <p:nvSpPr>
          <p:cNvPr id="102412" name="Rectangle 1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688A8A88-5E04-43C4-B939-663DBAE5A896}" type="slidenum">
              <a:rPr lang="fr-FR" altLang="en-US"/>
              <a:pPr>
                <a:defRPr/>
              </a:pPr>
              <a:t>‹N°›</a:t>
            </a:fld>
            <a:endParaRPr lang="fr-FR" altLang="en-US"/>
          </a:p>
        </p:txBody>
      </p:sp>
    </p:spTree>
  </p:cSld>
  <p:clrMap bg1="lt1" tx1="dk1" bg2="lt2" tx2="dk2" accent1="accent1" accent2="accent2" accent3="accent3" accent4="accent4" accent5="accent5" accent6="accent6" hlink="hlink" folHlink="folHlink"/>
  <p:sldLayoutIdLst>
    <p:sldLayoutId id="2147483822"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Lst>
  <p:timing>
    <p:tnLst>
      <p:par>
        <p:cTn id="1" dur="indefinite" restart="never" nodeType="tmRoot"/>
      </p:par>
    </p:tnLst>
  </p:timing>
  <p:hf hdr="0" ftr="0" dt="0"/>
  <p:txStyles>
    <p:titleStyle>
      <a:lvl1pPr algn="l" rtl="0" eaLnBrk="0" fontAlgn="base" hangingPunct="0">
        <a:spcBef>
          <a:spcPct val="0"/>
        </a:spcBef>
        <a:spcAft>
          <a:spcPct val="0"/>
        </a:spcAft>
        <a:defRPr sz="3200">
          <a:solidFill>
            <a:srgbClr val="800000"/>
          </a:solidFill>
          <a:latin typeface="+mj-lt"/>
          <a:ea typeface="+mj-ea"/>
          <a:cs typeface="+mj-cs"/>
        </a:defRPr>
      </a:lvl1pPr>
      <a:lvl2pPr algn="l" rtl="0" eaLnBrk="0" fontAlgn="base" hangingPunct="0">
        <a:spcBef>
          <a:spcPct val="0"/>
        </a:spcBef>
        <a:spcAft>
          <a:spcPct val="0"/>
        </a:spcAft>
        <a:defRPr sz="3200">
          <a:solidFill>
            <a:srgbClr val="800000"/>
          </a:solidFill>
          <a:latin typeface="Arial" charset="0"/>
        </a:defRPr>
      </a:lvl2pPr>
      <a:lvl3pPr algn="l" rtl="0" eaLnBrk="0" fontAlgn="base" hangingPunct="0">
        <a:spcBef>
          <a:spcPct val="0"/>
        </a:spcBef>
        <a:spcAft>
          <a:spcPct val="0"/>
        </a:spcAft>
        <a:defRPr sz="3200">
          <a:solidFill>
            <a:srgbClr val="800000"/>
          </a:solidFill>
          <a:latin typeface="Arial" charset="0"/>
        </a:defRPr>
      </a:lvl3pPr>
      <a:lvl4pPr algn="l" rtl="0" eaLnBrk="0" fontAlgn="base" hangingPunct="0">
        <a:spcBef>
          <a:spcPct val="0"/>
        </a:spcBef>
        <a:spcAft>
          <a:spcPct val="0"/>
        </a:spcAft>
        <a:defRPr sz="3200">
          <a:solidFill>
            <a:srgbClr val="800000"/>
          </a:solidFill>
          <a:latin typeface="Arial" charset="0"/>
        </a:defRPr>
      </a:lvl4pPr>
      <a:lvl5pPr algn="l" rtl="0" eaLnBrk="0" fontAlgn="base" hangingPunct="0">
        <a:spcBef>
          <a:spcPct val="0"/>
        </a:spcBef>
        <a:spcAft>
          <a:spcPct val="0"/>
        </a:spcAft>
        <a:defRPr sz="3200">
          <a:solidFill>
            <a:srgbClr val="800000"/>
          </a:solidFill>
          <a:latin typeface="Arial" charset="0"/>
        </a:defRPr>
      </a:lvl5pPr>
      <a:lvl6pPr marL="457200" algn="l" rtl="0" fontAlgn="base">
        <a:spcBef>
          <a:spcPct val="0"/>
        </a:spcBef>
        <a:spcAft>
          <a:spcPct val="0"/>
        </a:spcAft>
        <a:defRPr sz="3200">
          <a:solidFill>
            <a:srgbClr val="800000"/>
          </a:solidFill>
          <a:latin typeface="Arial" charset="0"/>
        </a:defRPr>
      </a:lvl6pPr>
      <a:lvl7pPr marL="914400" algn="l" rtl="0" fontAlgn="base">
        <a:spcBef>
          <a:spcPct val="0"/>
        </a:spcBef>
        <a:spcAft>
          <a:spcPct val="0"/>
        </a:spcAft>
        <a:defRPr sz="3200">
          <a:solidFill>
            <a:srgbClr val="800000"/>
          </a:solidFill>
          <a:latin typeface="Arial" charset="0"/>
        </a:defRPr>
      </a:lvl7pPr>
      <a:lvl8pPr marL="1371600" algn="l" rtl="0" fontAlgn="base">
        <a:spcBef>
          <a:spcPct val="0"/>
        </a:spcBef>
        <a:spcAft>
          <a:spcPct val="0"/>
        </a:spcAft>
        <a:defRPr sz="3200">
          <a:solidFill>
            <a:srgbClr val="800000"/>
          </a:solidFill>
          <a:latin typeface="Arial" charset="0"/>
        </a:defRPr>
      </a:lvl8pPr>
      <a:lvl9pPr marL="1828800" algn="l" rtl="0" fontAlgn="base">
        <a:spcBef>
          <a:spcPct val="0"/>
        </a:spcBef>
        <a:spcAft>
          <a:spcPct val="0"/>
        </a:spcAft>
        <a:defRPr sz="3200">
          <a:solidFill>
            <a:srgbClr val="800000"/>
          </a:solidFill>
          <a:latin typeface="Arial" charset="0"/>
        </a:defRPr>
      </a:lvl9pPr>
    </p:titleStyle>
    <p:bodyStyle>
      <a:lvl1pPr marL="342900" indent="-342900" algn="l" rtl="0" eaLnBrk="0" fontAlgn="base" hangingPunct="0">
        <a:spcBef>
          <a:spcPct val="20000"/>
        </a:spcBef>
        <a:spcAft>
          <a:spcPct val="0"/>
        </a:spcAft>
        <a:buClr>
          <a:srgbClr val="800000"/>
        </a:buClr>
        <a:buSzPct val="50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rgbClr val="800000"/>
        </a:buClr>
        <a:buSzPct val="5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rgbClr val="800000"/>
        </a:buClr>
        <a:buSzPct val="50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rgbClr val="800000"/>
        </a:buClr>
        <a:buSzPct val="5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rgbClr val="800000"/>
        </a:buClr>
        <a:buSzPct val="50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rgbClr val="800000"/>
        </a:buClr>
        <a:buSzPct val="50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rgbClr val="800000"/>
        </a:buClr>
        <a:buSzPct val="50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rgbClr val="800000"/>
        </a:buClr>
        <a:buSzPct val="50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rgbClr val="800000"/>
        </a:buClr>
        <a:buSzPct val="50000"/>
        <a:buFont typeface="Wingdings" pitchFamily="2" charset="2"/>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notesSlide" Target="../notesSlides/notesSlide16.xml"/><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19" Type="http://schemas.openxmlformats.org/officeDocument/2006/relationships/image" Target="../media/image46.emf"/><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Feuille_Microsoft_Office_Excel_97-20031.xls"/></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Feuille_Microsoft_Office_Excel_97-20033.xls"/><Relationship Id="rId4" Type="http://schemas.openxmlformats.org/officeDocument/2006/relationships/oleObject" Target="../embeddings/Feuille_Microsoft_Office_Excel_97-20032.xls"/></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ce réservé du numéro de diapositive 2"/>
          <p:cNvSpPr>
            <a:spLocks noGrp="1"/>
          </p:cNvSpPr>
          <p:nvPr>
            <p:ph type="sldNum" sz="quarter" idx="11"/>
          </p:nvPr>
        </p:nvSpPr>
        <p:spPr>
          <a:noFill/>
        </p:spPr>
        <p:txBody>
          <a:bodyPr/>
          <a:lstStyle/>
          <a:p>
            <a:fld id="{56E991E6-BCF0-40C3-8D73-E59E9C3A773A}" type="slidenum">
              <a:rPr lang="fr-FR" altLang="en-US" smtClean="0"/>
              <a:pPr/>
              <a:t>1</a:t>
            </a:fld>
            <a:endParaRPr lang="fr-FR" altLang="en-US" smtClean="0"/>
          </a:p>
        </p:txBody>
      </p:sp>
      <p:pic>
        <p:nvPicPr>
          <p:cNvPr id="6147" name="Picture 47"/>
          <p:cNvPicPr>
            <a:picLocks noChangeAspect="1" noChangeArrowheads="1"/>
          </p:cNvPicPr>
          <p:nvPr/>
        </p:nvPicPr>
        <p:blipFill>
          <a:blip r:embed="rId3" cstate="print"/>
          <a:srcRect/>
          <a:stretch>
            <a:fillRect/>
          </a:stretch>
        </p:blipFill>
        <p:spPr bwMode="auto">
          <a:xfrm>
            <a:off x="617538" y="476250"/>
            <a:ext cx="8170862" cy="1014413"/>
          </a:xfrm>
          <a:prstGeom prst="rect">
            <a:avLst/>
          </a:prstGeom>
          <a:noFill/>
          <a:ln w="9525">
            <a:noFill/>
            <a:miter lim="800000"/>
            <a:headEnd/>
            <a:tailEnd/>
          </a:ln>
        </p:spPr>
      </p:pic>
      <p:sp>
        <p:nvSpPr>
          <p:cNvPr id="6148" name="Text Box 13"/>
          <p:cNvSpPr txBox="1">
            <a:spLocks noChangeArrowheads="1"/>
          </p:cNvSpPr>
          <p:nvPr/>
        </p:nvSpPr>
        <p:spPr bwMode="auto">
          <a:xfrm>
            <a:off x="550863" y="1828800"/>
            <a:ext cx="8156575" cy="923925"/>
          </a:xfrm>
          <a:prstGeom prst="rect">
            <a:avLst/>
          </a:prstGeom>
          <a:noFill/>
          <a:ln w="9525">
            <a:noFill/>
            <a:miter lim="800000"/>
            <a:headEnd/>
            <a:tailEnd/>
          </a:ln>
        </p:spPr>
        <p:txBody>
          <a:bodyPr>
            <a:spAutoFit/>
          </a:bodyPr>
          <a:lstStyle/>
          <a:p>
            <a:r>
              <a:rPr lang="fr-FR" b="1"/>
              <a:t>Permanents</a:t>
            </a:r>
            <a:r>
              <a:rPr lang="fr-FR"/>
              <a:t> : S. Alfaro, M. Attoui, G. Bergametti, C. Bouet*, J. Cuesta, K. Desboeufs, G. Forêt, P. Formenti, E. Journet, S. Lafon, B. Laurent, R. Losno, B. Marticorena, J.L. Rajot*  (* accueil IRD) </a:t>
            </a:r>
          </a:p>
        </p:txBody>
      </p:sp>
      <p:sp>
        <p:nvSpPr>
          <p:cNvPr id="6149" name="Text Box 14"/>
          <p:cNvSpPr txBox="1">
            <a:spLocks noChangeArrowheads="1"/>
          </p:cNvSpPr>
          <p:nvPr/>
        </p:nvSpPr>
        <p:spPr bwMode="auto">
          <a:xfrm>
            <a:off x="561975" y="2955925"/>
            <a:ext cx="8224838" cy="1754326"/>
          </a:xfrm>
          <a:prstGeom prst="rect">
            <a:avLst/>
          </a:prstGeom>
          <a:noFill/>
          <a:ln w="9525">
            <a:noFill/>
            <a:miter lim="800000"/>
            <a:headEnd/>
            <a:tailEnd/>
          </a:ln>
        </p:spPr>
        <p:txBody>
          <a:bodyPr>
            <a:spAutoFit/>
          </a:bodyPr>
          <a:lstStyle/>
          <a:p>
            <a:r>
              <a:rPr lang="fr-FR" b="1" dirty="0" err="1"/>
              <a:t>DépartementTechnique</a:t>
            </a:r>
            <a:r>
              <a:rPr lang="fr-FR" dirty="0"/>
              <a:t> :  </a:t>
            </a:r>
          </a:p>
          <a:p>
            <a:r>
              <a:rPr lang="fr-FR" dirty="0"/>
              <a:t>Pôle </a:t>
            </a:r>
            <a:r>
              <a:rPr lang="fr-FR" dirty="0" smtClean="0"/>
              <a:t>Chimie: </a:t>
            </a:r>
            <a:r>
              <a:rPr lang="fr-FR" dirty="0"/>
              <a:t>P. </a:t>
            </a:r>
            <a:r>
              <a:rPr lang="fr-FR" dirty="0" err="1"/>
              <a:t>Ausset</a:t>
            </a:r>
            <a:r>
              <a:rPr lang="fr-FR" dirty="0"/>
              <a:t>,  S. </a:t>
            </a:r>
            <a:r>
              <a:rPr lang="fr-FR" dirty="0" err="1" smtClean="0"/>
              <a:t>Chevaillier</a:t>
            </a:r>
            <a:r>
              <a:rPr lang="fr-FR" dirty="0"/>
              <a:t>, E</a:t>
            </a:r>
            <a:r>
              <a:rPr lang="fr-FR" dirty="0" smtClean="0"/>
              <a:t>. Bon Nguyen,</a:t>
            </a:r>
            <a:r>
              <a:rPr lang="fr-FR" altLang="fr-FR" dirty="0" smtClean="0">
                <a:solidFill>
                  <a:srgbClr val="FF0000"/>
                </a:solidFill>
              </a:rPr>
              <a:t> </a:t>
            </a:r>
            <a:r>
              <a:rPr lang="fr-FR" altLang="fr-FR" dirty="0" smtClean="0"/>
              <a:t>C. </a:t>
            </a:r>
            <a:r>
              <a:rPr lang="fr-FR" altLang="fr-FR" dirty="0" err="1" smtClean="0"/>
              <a:t>Gaimoz</a:t>
            </a:r>
            <a:r>
              <a:rPr lang="fr-FR" altLang="fr-FR" dirty="0" smtClean="0"/>
              <a:t>, J.M. </a:t>
            </a:r>
            <a:r>
              <a:rPr lang="fr-FR" altLang="fr-FR" dirty="0" err="1" smtClean="0"/>
              <a:t>Polienor</a:t>
            </a:r>
            <a:r>
              <a:rPr lang="fr-FR" altLang="fr-FR" dirty="0" smtClean="0"/>
              <a:t>, </a:t>
            </a:r>
            <a:r>
              <a:rPr lang="fr-FR" dirty="0" smtClean="0"/>
              <a:t> </a:t>
            </a:r>
            <a:r>
              <a:rPr lang="fr-FR" dirty="0"/>
              <a:t>M. Maillé, S. Triquet</a:t>
            </a:r>
          </a:p>
          <a:p>
            <a:r>
              <a:rPr lang="fr-FR" dirty="0"/>
              <a:t>Projets/Campagnes : A. </a:t>
            </a:r>
            <a:r>
              <a:rPr lang="fr-FR" dirty="0" err="1"/>
              <a:t>Ferron</a:t>
            </a:r>
            <a:r>
              <a:rPr lang="fr-FR" dirty="0"/>
              <a:t>, C. </a:t>
            </a:r>
            <a:r>
              <a:rPr lang="fr-FR" dirty="0" err="1"/>
              <a:t>Gaimoz</a:t>
            </a:r>
            <a:r>
              <a:rPr lang="fr-FR" dirty="0"/>
              <a:t>, N. Grand, S. </a:t>
            </a:r>
            <a:r>
              <a:rPr lang="fr-FR" dirty="0" err="1"/>
              <a:t>Chevaillier</a:t>
            </a:r>
            <a:r>
              <a:rPr lang="fr-FR" dirty="0"/>
              <a:t>, M. Maillé, </a:t>
            </a:r>
            <a:r>
              <a:rPr lang="fr-FR" altLang="fr-FR" dirty="0" smtClean="0"/>
              <a:t>X. </a:t>
            </a:r>
            <a:r>
              <a:rPr lang="fr-FR" altLang="fr-FR" dirty="0" err="1" smtClean="0"/>
              <a:t>Landsheere</a:t>
            </a:r>
            <a:r>
              <a:rPr lang="fr-FR" altLang="fr-FR" dirty="0" smtClean="0">
                <a:solidFill>
                  <a:srgbClr val="FF0000"/>
                </a:solidFill>
              </a:rPr>
              <a:t>, </a:t>
            </a:r>
            <a:r>
              <a:rPr lang="fr-FR" dirty="0" smtClean="0"/>
              <a:t>P</a:t>
            </a:r>
            <a:r>
              <a:rPr lang="fr-FR" dirty="0"/>
              <a:t>. </a:t>
            </a:r>
            <a:r>
              <a:rPr lang="fr-FR" dirty="0" err="1" smtClean="0"/>
              <a:t>Zapf</a:t>
            </a:r>
            <a:r>
              <a:rPr lang="fr-FR" dirty="0" smtClean="0"/>
              <a:t>. </a:t>
            </a:r>
            <a:endParaRPr lang="fr-FR" dirty="0"/>
          </a:p>
          <a:p>
            <a:r>
              <a:rPr lang="fr-FR" dirty="0"/>
              <a:t>Modélisation : A. Campos, C. </a:t>
            </a:r>
            <a:r>
              <a:rPr lang="fr-FR" dirty="0" err="1" smtClean="0"/>
              <a:t>Pennanech</a:t>
            </a:r>
            <a:r>
              <a:rPr lang="fr-FR" dirty="0"/>
              <a:t>, G. </a:t>
            </a:r>
            <a:r>
              <a:rPr lang="fr-FR" dirty="0" err="1"/>
              <a:t>Siour</a:t>
            </a:r>
            <a:endParaRPr lang="fr-FR" dirty="0"/>
          </a:p>
        </p:txBody>
      </p:sp>
      <p:sp>
        <p:nvSpPr>
          <p:cNvPr id="6150" name="Text Box 15"/>
          <p:cNvSpPr txBox="1">
            <a:spLocks noChangeArrowheads="1"/>
          </p:cNvSpPr>
          <p:nvPr/>
        </p:nvSpPr>
        <p:spPr bwMode="auto">
          <a:xfrm>
            <a:off x="579438" y="4908550"/>
            <a:ext cx="8208962" cy="915988"/>
          </a:xfrm>
          <a:prstGeom prst="rect">
            <a:avLst/>
          </a:prstGeom>
          <a:noFill/>
          <a:ln w="9525">
            <a:noFill/>
            <a:miter lim="800000"/>
            <a:headEnd/>
            <a:tailEnd/>
          </a:ln>
        </p:spPr>
        <p:txBody>
          <a:bodyPr>
            <a:spAutoFit/>
          </a:bodyPr>
          <a:lstStyle/>
          <a:p>
            <a:r>
              <a:rPr lang="fr-FR" b="1" dirty="0"/>
              <a:t>Post-doc, ATER</a:t>
            </a:r>
            <a:r>
              <a:rPr lang="fr-FR" dirty="0"/>
              <a:t> : C. </a:t>
            </a:r>
            <a:r>
              <a:rPr lang="fr-FR" dirty="0" err="1"/>
              <a:t>Denjean</a:t>
            </a:r>
            <a:r>
              <a:rPr lang="fr-FR" dirty="0"/>
              <a:t>, </a:t>
            </a:r>
            <a:r>
              <a:rPr lang="fr-FR" altLang="fr-FR" dirty="0" smtClean="0"/>
              <a:t>, C. Di </a:t>
            </a:r>
            <a:r>
              <a:rPr lang="fr-FR" altLang="fr-FR" dirty="0" err="1" smtClean="0"/>
              <a:t>Biagio</a:t>
            </a:r>
            <a:r>
              <a:rPr lang="fr-FR" dirty="0" smtClean="0"/>
              <a:t>, </a:t>
            </a:r>
            <a:r>
              <a:rPr lang="fr-FR" dirty="0"/>
              <a:t>A. </a:t>
            </a:r>
            <a:r>
              <a:rPr lang="fr-FR" dirty="0" err="1"/>
              <a:t>Heimburger</a:t>
            </a:r>
            <a:endParaRPr lang="fr-FR" dirty="0"/>
          </a:p>
          <a:p>
            <a:endParaRPr lang="fr-FR" dirty="0"/>
          </a:p>
          <a:p>
            <a:r>
              <a:rPr lang="fr-FR" b="1" dirty="0"/>
              <a:t>Thésard </a:t>
            </a:r>
            <a:r>
              <a:rPr lang="fr-FR" dirty="0"/>
              <a:t>: J. Vincent; Z. </a:t>
            </a:r>
            <a:r>
              <a:rPr lang="fr-FR" dirty="0" err="1"/>
              <a:t>Qu</a:t>
            </a:r>
            <a:endParaRPr lang="fr-F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p:txBody>
          <a:bodyPr/>
          <a:lstStyle/>
          <a:p>
            <a:pPr eaLnBrk="1" hangingPunct="1"/>
            <a:r>
              <a:rPr lang="fr-FR" b="1" dirty="0" smtClean="0"/>
              <a:t>Etude du fractionnement du sol vers l’aérosol : génération au laboratoire </a:t>
            </a:r>
            <a:r>
              <a:rPr lang="fr-FR" dirty="0" smtClean="0"/>
              <a:t/>
            </a:r>
            <a:br>
              <a:rPr lang="fr-FR" dirty="0" smtClean="0"/>
            </a:br>
            <a:endParaRPr lang="fr-FR" dirty="0" smtClean="0"/>
          </a:p>
        </p:txBody>
      </p:sp>
      <p:sp>
        <p:nvSpPr>
          <p:cNvPr id="10243" name="Rectangle 3"/>
          <p:cNvSpPr>
            <a:spLocks noGrp="1" noChangeArrowheads="1"/>
          </p:cNvSpPr>
          <p:nvPr>
            <p:ph type="body" idx="4294967295"/>
          </p:nvPr>
        </p:nvSpPr>
        <p:spPr>
          <a:xfrm>
            <a:off x="98425" y="1441450"/>
            <a:ext cx="9144000" cy="4662488"/>
          </a:xfrm>
        </p:spPr>
        <p:txBody>
          <a:bodyPr/>
          <a:lstStyle/>
          <a:p>
            <a:pPr eaLnBrk="1" hangingPunct="1">
              <a:lnSpc>
                <a:spcPct val="90000"/>
              </a:lnSpc>
              <a:buFontTx/>
              <a:buNone/>
            </a:pPr>
            <a:r>
              <a:rPr lang="fr-FR" b="1" dirty="0" smtClean="0"/>
              <a:t>Enjeu: Etablir un lien entre la composition des sols et les propriétés des aérosols : Minéralogie = f(taille)</a:t>
            </a:r>
          </a:p>
          <a:p>
            <a:pPr eaLnBrk="1" hangingPunct="1">
              <a:lnSpc>
                <a:spcPct val="90000"/>
              </a:lnSpc>
              <a:buFontTx/>
              <a:buNone/>
            </a:pPr>
            <a:endParaRPr lang="fr-FR" sz="1200" b="1" dirty="0" smtClean="0"/>
          </a:p>
          <a:p>
            <a:pPr eaLnBrk="1" hangingPunct="1">
              <a:lnSpc>
                <a:spcPct val="90000"/>
              </a:lnSpc>
              <a:buFontTx/>
              <a:buNone/>
            </a:pPr>
            <a:r>
              <a:rPr lang="fr-FR" b="1" dirty="0" smtClean="0"/>
              <a:t>Stratégie: </a:t>
            </a:r>
          </a:p>
          <a:p>
            <a:pPr eaLnBrk="1" hangingPunct="1">
              <a:lnSpc>
                <a:spcPct val="90000"/>
              </a:lnSpc>
              <a:buFontTx/>
              <a:buNone/>
            </a:pPr>
            <a:r>
              <a:rPr lang="fr-FR" b="1" dirty="0" smtClean="0"/>
              <a:t>	- Génération en laboratoire + caractérisation fine					</a:t>
            </a:r>
            <a:r>
              <a:rPr lang="fr-FR" sz="2000" b="1" dirty="0" smtClean="0"/>
              <a:t>par combinaison de méthodes 					analytiques (SFX, DRX, extractions 					chimiques, MEB/MET )</a:t>
            </a:r>
          </a:p>
          <a:p>
            <a:pPr eaLnBrk="1" hangingPunct="1">
              <a:lnSpc>
                <a:spcPct val="90000"/>
              </a:lnSpc>
              <a:buFontTx/>
              <a:buNone/>
            </a:pPr>
            <a:endParaRPr lang="fr-FR" sz="2000" b="1" dirty="0" smtClean="0"/>
          </a:p>
          <a:p>
            <a:pPr eaLnBrk="1" hangingPunct="1">
              <a:lnSpc>
                <a:spcPct val="90000"/>
              </a:lnSpc>
              <a:buFontTx/>
              <a:buNone/>
            </a:pPr>
            <a:endParaRPr lang="fr-FR" b="1" dirty="0" smtClean="0"/>
          </a:p>
          <a:p>
            <a:pPr eaLnBrk="1" hangingPunct="1">
              <a:lnSpc>
                <a:spcPct val="90000"/>
              </a:lnSpc>
              <a:buFontTx/>
              <a:buNone/>
            </a:pPr>
            <a:endParaRPr lang="fr-FR" b="1" dirty="0" smtClean="0"/>
          </a:p>
          <a:p>
            <a:pPr eaLnBrk="1" hangingPunct="1">
              <a:lnSpc>
                <a:spcPct val="90000"/>
              </a:lnSpc>
              <a:buFont typeface="Wingdings" pitchFamily="2" charset="2"/>
              <a:buNone/>
            </a:pPr>
            <a:r>
              <a:rPr lang="fr-FR" sz="1000" b="1" dirty="0" smtClean="0"/>
              <a:t>	</a:t>
            </a:r>
          </a:p>
          <a:p>
            <a:pPr eaLnBrk="1" hangingPunct="1">
              <a:lnSpc>
                <a:spcPct val="90000"/>
              </a:lnSpc>
              <a:buFont typeface="Wingdings" pitchFamily="2" charset="2"/>
              <a:buNone/>
            </a:pPr>
            <a:r>
              <a:rPr lang="fr-FR" b="1" dirty="0" smtClean="0"/>
              <a:t>- Validation par comparaison avec des données in-situ à l’échelle régionale</a:t>
            </a:r>
          </a:p>
          <a:p>
            <a:pPr eaLnBrk="1" hangingPunct="1">
              <a:lnSpc>
                <a:spcPct val="90000"/>
              </a:lnSpc>
              <a:buFontTx/>
              <a:buNone/>
            </a:pPr>
            <a:endParaRPr lang="fr-FR" dirty="0" smtClean="0"/>
          </a:p>
        </p:txBody>
      </p:sp>
      <p:pic>
        <p:nvPicPr>
          <p:cNvPr id="4" name="Picture 222" descr="IMG_5164#"/>
          <p:cNvPicPr>
            <a:picLocks noChangeAspect="1" noChangeArrowheads="1"/>
          </p:cNvPicPr>
          <p:nvPr/>
        </p:nvPicPr>
        <p:blipFill>
          <a:blip r:embed="rId3" cstate="print"/>
          <a:srcRect/>
          <a:stretch>
            <a:fillRect/>
          </a:stretch>
        </p:blipFill>
        <p:spPr bwMode="auto">
          <a:xfrm>
            <a:off x="758825" y="3290888"/>
            <a:ext cx="2887663" cy="1924050"/>
          </a:xfrm>
          <a:prstGeom prst="rect">
            <a:avLst/>
          </a:prstGeom>
          <a:ln>
            <a:noFill/>
          </a:ln>
          <a:effectLst>
            <a:outerShdw blurRad="292100" dist="139700" dir="2700000" algn="tl" rotWithShape="0">
              <a:srgbClr val="333333">
                <a:alpha val="65000"/>
              </a:srgbClr>
            </a:outerShdw>
          </a:effectLst>
          <a:extLst>
            <a:ext uri="{909E8E84-426E-40DD-AFC4-6F175D3DCCD1}"/>
          </a:extLst>
        </p:spPr>
      </p:pic>
      <p:sp>
        <p:nvSpPr>
          <p:cNvPr id="10245" name="ZoneTexte 1"/>
          <p:cNvSpPr txBox="1">
            <a:spLocks noChangeArrowheads="1"/>
          </p:cNvSpPr>
          <p:nvPr/>
        </p:nvSpPr>
        <p:spPr bwMode="auto">
          <a:xfrm>
            <a:off x="2646363" y="4845050"/>
            <a:ext cx="992187" cy="369888"/>
          </a:xfrm>
          <a:prstGeom prst="rect">
            <a:avLst/>
          </a:prstGeom>
          <a:noFill/>
          <a:ln w="9525">
            <a:noFill/>
            <a:miter lim="800000"/>
            <a:headEnd/>
            <a:tailEnd/>
          </a:ln>
        </p:spPr>
        <p:txBody>
          <a:bodyPr wrap="none">
            <a:spAutoFit/>
          </a:bodyPr>
          <a:lstStyle/>
          <a:p>
            <a:r>
              <a:rPr lang="fr-FR">
                <a:solidFill>
                  <a:schemeClr val="bg1"/>
                </a:solidFill>
              </a:rPr>
              <a:t>GAMEL</a:t>
            </a:r>
          </a:p>
        </p:txBody>
      </p:sp>
      <p:grpSp>
        <p:nvGrpSpPr>
          <p:cNvPr id="2" name="Group 6"/>
          <p:cNvGrpSpPr>
            <a:grpSpLocks noChangeAspect="1"/>
          </p:cNvGrpSpPr>
          <p:nvPr/>
        </p:nvGrpSpPr>
        <p:grpSpPr bwMode="auto">
          <a:xfrm>
            <a:off x="6827838" y="3802063"/>
            <a:ext cx="2039937" cy="1616075"/>
            <a:chOff x="3190" y="-1120"/>
            <a:chExt cx="6425" cy="5091"/>
          </a:xfrm>
        </p:grpSpPr>
        <p:pic>
          <p:nvPicPr>
            <p:cNvPr id="10247" name="Picture 4"/>
            <p:cNvPicPr>
              <a:picLocks noChangeAspect="1" noChangeArrowheads="1"/>
            </p:cNvPicPr>
            <p:nvPr/>
          </p:nvPicPr>
          <p:blipFill>
            <a:blip r:embed="rId4" cstate="print"/>
            <a:srcRect/>
            <a:stretch>
              <a:fillRect/>
            </a:stretch>
          </p:blipFill>
          <p:spPr bwMode="auto">
            <a:xfrm>
              <a:off x="3190" y="-1120"/>
              <a:ext cx="6254" cy="4954"/>
            </a:xfrm>
            <a:prstGeom prst="rect">
              <a:avLst/>
            </a:prstGeom>
            <a:noFill/>
            <a:ln w="9525">
              <a:noFill/>
              <a:miter lim="800000"/>
              <a:headEnd/>
              <a:tailEnd/>
            </a:ln>
          </p:spPr>
        </p:pic>
        <p:sp>
          <p:nvSpPr>
            <p:cNvPr id="10248" name="Text Box 5"/>
            <p:cNvSpPr txBox="1">
              <a:spLocks noChangeArrowheads="1"/>
            </p:cNvSpPr>
            <p:nvPr/>
          </p:nvSpPr>
          <p:spPr bwMode="auto">
            <a:xfrm>
              <a:off x="5348" y="2711"/>
              <a:ext cx="4267" cy="1260"/>
            </a:xfrm>
            <a:prstGeom prst="rect">
              <a:avLst/>
            </a:prstGeom>
            <a:noFill/>
            <a:ln w="9525">
              <a:noFill/>
              <a:miter lim="800000"/>
              <a:headEnd/>
              <a:tailEnd/>
            </a:ln>
          </p:spPr>
          <p:txBody>
            <a:bodyPr>
              <a:spAutoFit/>
            </a:bodyPr>
            <a:lstStyle/>
            <a:p>
              <a:pPr algn="ctr"/>
              <a:r>
                <a:rPr lang="fr-FR" altLang="fr-FR" sz="1000"/>
                <a:t>Particules minérales / MET</a:t>
              </a: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77813"/>
            <a:ext cx="8418513" cy="1139825"/>
          </a:xfrm>
        </p:spPr>
        <p:txBody>
          <a:bodyPr/>
          <a:lstStyle/>
          <a:p>
            <a:pPr eaLnBrk="1" hangingPunct="1"/>
            <a:r>
              <a:rPr lang="fr-FR" b="1" dirty="0" smtClean="0"/>
              <a:t>Fractionnement du sol vers l’aérosol : </a:t>
            </a:r>
            <a:br>
              <a:rPr lang="fr-FR" b="1" dirty="0" smtClean="0"/>
            </a:br>
            <a:r>
              <a:rPr lang="fr-FR" b="1" dirty="0" smtClean="0"/>
              <a:t>Relation sol/flux de saltation</a:t>
            </a:r>
            <a:r>
              <a:rPr lang="fr-FR" dirty="0" smtClean="0"/>
              <a:t/>
            </a:r>
            <a:br>
              <a:rPr lang="fr-FR" dirty="0" smtClean="0"/>
            </a:br>
            <a:r>
              <a:rPr lang="fr-FR" dirty="0" smtClean="0"/>
              <a:t/>
            </a:r>
            <a:br>
              <a:rPr lang="fr-FR" dirty="0" smtClean="0"/>
            </a:br>
            <a:endParaRPr lang="fr-FR" dirty="0" smtClean="0"/>
          </a:p>
        </p:txBody>
      </p:sp>
      <p:sp>
        <p:nvSpPr>
          <p:cNvPr id="12292" name="Rectangle 14"/>
          <p:cNvSpPr>
            <a:spLocks noChangeArrowheads="1"/>
          </p:cNvSpPr>
          <p:nvPr/>
        </p:nvSpPr>
        <p:spPr bwMode="auto">
          <a:xfrm>
            <a:off x="215900" y="1352550"/>
            <a:ext cx="8688388" cy="954107"/>
          </a:xfrm>
          <a:prstGeom prst="rect">
            <a:avLst/>
          </a:prstGeom>
          <a:noFill/>
          <a:ln w="9525">
            <a:noFill/>
            <a:miter lim="800000"/>
            <a:headEnd/>
            <a:tailEnd/>
          </a:ln>
        </p:spPr>
        <p:txBody>
          <a:bodyPr>
            <a:spAutoFit/>
          </a:bodyPr>
          <a:lstStyle/>
          <a:p>
            <a:pPr indent="449263" algn="just"/>
            <a:r>
              <a:rPr lang="fr-FR" sz="2000" b="1" u="sng" dirty="0">
                <a:ea typeface="Times New Roman" pitchFamily="18" charset="0"/>
                <a:cs typeface="Calibri" pitchFamily="34" charset="0"/>
              </a:rPr>
              <a:t>Objectif</a:t>
            </a:r>
            <a:r>
              <a:rPr lang="fr-FR" dirty="0">
                <a:ea typeface="Times New Roman" pitchFamily="18" charset="0"/>
                <a:cs typeface="Calibri" pitchFamily="34" charset="0"/>
              </a:rPr>
              <a:t> </a:t>
            </a:r>
          </a:p>
          <a:p>
            <a:pPr indent="449263" algn="just"/>
            <a:r>
              <a:rPr lang="fr-FR" dirty="0">
                <a:ea typeface="Times New Roman" pitchFamily="18" charset="0"/>
                <a:cs typeface="Calibri" pitchFamily="34" charset="0"/>
              </a:rPr>
              <a:t>P</a:t>
            </a:r>
            <a:r>
              <a:rPr lang="fr-FR" dirty="0" smtClean="0">
                <a:ea typeface="Times New Roman" pitchFamily="18" charset="0"/>
                <a:cs typeface="Calibri" pitchFamily="34" charset="0"/>
              </a:rPr>
              <a:t>aramétrer </a:t>
            </a:r>
            <a:r>
              <a:rPr lang="fr-FR" dirty="0"/>
              <a:t>la première étape </a:t>
            </a:r>
            <a:r>
              <a:rPr lang="fr-FR" dirty="0" smtClean="0"/>
              <a:t>du </a:t>
            </a:r>
            <a:r>
              <a:rPr lang="fr-FR" dirty="0"/>
              <a:t>processus de </a:t>
            </a:r>
            <a:r>
              <a:rPr lang="fr-FR" dirty="0" smtClean="0"/>
              <a:t>fractionnement, sol source </a:t>
            </a:r>
            <a:r>
              <a:rPr lang="fr-FR" dirty="0" smtClean="0">
                <a:sym typeface="Wingdings" pitchFamily="2" charset="2"/>
              </a:rPr>
              <a:t> </a:t>
            </a:r>
            <a:r>
              <a:rPr lang="fr-FR" dirty="0" smtClean="0"/>
              <a:t>flux de saltation, en fonction des caractéristiques du sol et de l’intensité de l’érosion </a:t>
            </a:r>
            <a:endParaRPr lang="fr-FR" dirty="0">
              <a:ea typeface="Times New Roman" pitchFamily="18" charset="0"/>
              <a:cs typeface="Calibri" pitchFamily="34" charset="0"/>
            </a:endParaRPr>
          </a:p>
        </p:txBody>
      </p:sp>
      <p:sp>
        <p:nvSpPr>
          <p:cNvPr id="12293" name="Rectangle 25"/>
          <p:cNvSpPr>
            <a:spLocks noChangeArrowheads="1"/>
          </p:cNvSpPr>
          <p:nvPr/>
        </p:nvSpPr>
        <p:spPr bwMode="auto">
          <a:xfrm>
            <a:off x="215900" y="2431975"/>
            <a:ext cx="8702675" cy="1785104"/>
          </a:xfrm>
          <a:prstGeom prst="rect">
            <a:avLst/>
          </a:prstGeom>
          <a:noFill/>
          <a:ln w="9525">
            <a:noFill/>
            <a:miter lim="800000"/>
            <a:headEnd/>
            <a:tailEnd/>
          </a:ln>
        </p:spPr>
        <p:txBody>
          <a:bodyPr>
            <a:spAutoFit/>
          </a:bodyPr>
          <a:lstStyle/>
          <a:p>
            <a:pPr indent="449263" algn="just"/>
            <a:r>
              <a:rPr lang="fr-FR" sz="2000" b="1" u="sng" dirty="0">
                <a:ea typeface="Times New Roman" pitchFamily="18" charset="0"/>
                <a:cs typeface="Calibri" pitchFamily="34" charset="0"/>
              </a:rPr>
              <a:t>Stratégie</a:t>
            </a:r>
            <a:endParaRPr lang="fr-FR" dirty="0">
              <a:ea typeface="Times New Roman" pitchFamily="18" charset="0"/>
              <a:cs typeface="Calibri" pitchFamily="34" charset="0"/>
            </a:endParaRPr>
          </a:p>
          <a:p>
            <a:pPr indent="449263" algn="just"/>
            <a:r>
              <a:rPr lang="fr-FR" dirty="0" smtClean="0">
                <a:ea typeface="Times New Roman" pitchFamily="18" charset="0"/>
                <a:cs typeface="Calibri" pitchFamily="34" charset="0"/>
              </a:rPr>
              <a:t>Caractérisation élémentaire, résolue en taille, de deux types de sols (Sahel Tunisie) et d’échantillons de flux déjà prélevés, produits sous faible et forte intensités d’érosion.</a:t>
            </a:r>
            <a:endParaRPr lang="fr-FR" dirty="0">
              <a:ea typeface="Times New Roman" pitchFamily="18" charset="0"/>
              <a:cs typeface="Calibri" pitchFamily="34" charset="0"/>
            </a:endParaRPr>
          </a:p>
          <a:p>
            <a:pPr indent="449263" algn="just"/>
            <a:r>
              <a:rPr lang="fr-FR" dirty="0" smtClean="0">
                <a:ea typeface="Times New Roman" pitchFamily="18" charset="0"/>
                <a:cs typeface="Calibri" pitchFamily="34" charset="0"/>
              </a:rPr>
              <a:t>Expérimentation de terrain en Tunisie avec capteurs optimisés en fonction des premiers résultats obtenus.</a:t>
            </a:r>
            <a:endParaRPr lang="fr-FR" dirty="0">
              <a:ea typeface="Times New Roman" pitchFamily="18" charset="0"/>
              <a:cs typeface="Calibri" pitchFamily="34" charset="0"/>
            </a:endParaRPr>
          </a:p>
        </p:txBody>
      </p:sp>
      <p:sp>
        <p:nvSpPr>
          <p:cNvPr id="12294" name="ZoneTexte 21"/>
          <p:cNvSpPr txBox="1">
            <a:spLocks noChangeArrowheads="1"/>
          </p:cNvSpPr>
          <p:nvPr/>
        </p:nvSpPr>
        <p:spPr bwMode="auto">
          <a:xfrm>
            <a:off x="5427125" y="4227513"/>
            <a:ext cx="3591048" cy="338554"/>
          </a:xfrm>
          <a:prstGeom prst="rect">
            <a:avLst/>
          </a:prstGeom>
          <a:noFill/>
          <a:ln w="9525">
            <a:noFill/>
            <a:miter lim="800000"/>
            <a:headEnd/>
            <a:tailEnd/>
          </a:ln>
        </p:spPr>
        <p:txBody>
          <a:bodyPr wrap="none">
            <a:spAutoFit/>
          </a:bodyPr>
          <a:lstStyle/>
          <a:p>
            <a:r>
              <a:rPr lang="fr-FR" sz="1600" i="1" dirty="0"/>
              <a:t>Projet soumis à </a:t>
            </a:r>
            <a:r>
              <a:rPr lang="fr-FR" sz="1600" i="1" dirty="0" smtClean="0"/>
              <a:t>EC2CO BIOHEFECT</a:t>
            </a:r>
            <a:endParaRPr lang="fr-FR" sz="1600" i="1" dirty="0"/>
          </a:p>
        </p:txBody>
      </p:sp>
      <p:pic>
        <p:nvPicPr>
          <p:cNvPr id="12298" name="Image 27" descr="logo-Bioemco.png"/>
          <p:cNvPicPr>
            <a:picLocks noChangeAspect="1"/>
          </p:cNvPicPr>
          <p:nvPr/>
        </p:nvPicPr>
        <p:blipFill>
          <a:blip r:embed="rId3" cstate="print"/>
          <a:srcRect/>
          <a:stretch>
            <a:fillRect/>
          </a:stretch>
        </p:blipFill>
        <p:spPr bwMode="auto">
          <a:xfrm>
            <a:off x="6048219" y="5561351"/>
            <a:ext cx="1480753" cy="463551"/>
          </a:xfrm>
          <a:prstGeom prst="rect">
            <a:avLst/>
          </a:prstGeom>
          <a:noFill/>
          <a:ln w="9525">
            <a:noFill/>
            <a:miter lim="800000"/>
            <a:headEnd/>
            <a:tailEnd/>
          </a:ln>
        </p:spPr>
      </p:pic>
      <p:pic>
        <p:nvPicPr>
          <p:cNvPr id="12299" name="Image 28" descr="logo-IRA.png"/>
          <p:cNvPicPr>
            <a:picLocks noChangeAspect="1"/>
          </p:cNvPicPr>
          <p:nvPr/>
        </p:nvPicPr>
        <p:blipFill>
          <a:blip r:embed="rId4" cstate="print"/>
          <a:srcRect/>
          <a:stretch>
            <a:fillRect/>
          </a:stretch>
        </p:blipFill>
        <p:spPr bwMode="auto">
          <a:xfrm>
            <a:off x="7779895" y="4916773"/>
            <a:ext cx="990504" cy="995448"/>
          </a:xfrm>
          <a:prstGeom prst="rect">
            <a:avLst/>
          </a:prstGeom>
          <a:noFill/>
          <a:ln w="9525">
            <a:noFill/>
            <a:miter lim="800000"/>
            <a:headEnd/>
            <a:tailEnd/>
          </a:ln>
        </p:spPr>
      </p:pic>
      <p:pic>
        <p:nvPicPr>
          <p:cNvPr id="48131" name="Picture 3" descr="C:\Users\RAJOT\Pictures\divers Bani\0601_02_SOP\IMG_1964_général.jpg"/>
          <p:cNvPicPr>
            <a:picLocks noChangeAspect="1" noChangeArrowheads="1"/>
          </p:cNvPicPr>
          <p:nvPr/>
        </p:nvPicPr>
        <p:blipFill>
          <a:blip r:embed="rId5" cstate="print"/>
          <a:srcRect/>
          <a:stretch>
            <a:fillRect/>
          </a:stretch>
        </p:blipFill>
        <p:spPr bwMode="auto">
          <a:xfrm>
            <a:off x="341864" y="4271255"/>
            <a:ext cx="2448852" cy="1837138"/>
          </a:xfrm>
          <a:prstGeom prst="rect">
            <a:avLst/>
          </a:prstGeom>
          <a:noFill/>
        </p:spPr>
      </p:pic>
      <p:pic>
        <p:nvPicPr>
          <p:cNvPr id="48130" name="Picture 2" descr="C:\Users\RAJOT\Pictures\divers Bani\0506\événement 050617\DSCN2447_mât BSNE.jpg"/>
          <p:cNvPicPr>
            <a:picLocks noChangeAspect="1" noChangeArrowheads="1"/>
          </p:cNvPicPr>
          <p:nvPr/>
        </p:nvPicPr>
        <p:blipFill>
          <a:blip r:embed="rId6" cstate="print"/>
          <a:srcRect/>
          <a:stretch>
            <a:fillRect/>
          </a:stretch>
        </p:blipFill>
        <p:spPr bwMode="auto">
          <a:xfrm>
            <a:off x="2592780" y="4272148"/>
            <a:ext cx="2438400" cy="1828800"/>
          </a:xfrm>
          <a:prstGeom prst="rect">
            <a:avLst/>
          </a:prstGeom>
          <a:noFill/>
        </p:spPr>
      </p:pic>
      <p:pic>
        <p:nvPicPr>
          <p:cNvPr id="12" name="Image 11" descr="lisabiggreen_miroir.jpg"/>
          <p:cNvPicPr>
            <a:picLocks noChangeAspect="1"/>
          </p:cNvPicPr>
          <p:nvPr/>
        </p:nvPicPr>
        <p:blipFill>
          <a:blip r:embed="rId7" cstate="print"/>
          <a:stretch>
            <a:fillRect/>
          </a:stretch>
        </p:blipFill>
        <p:spPr>
          <a:xfrm flipH="1">
            <a:off x="6272108" y="4803699"/>
            <a:ext cx="1080105" cy="56278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77813"/>
            <a:ext cx="8686800" cy="1139825"/>
          </a:xfrm>
        </p:spPr>
        <p:txBody>
          <a:bodyPr/>
          <a:lstStyle/>
          <a:p>
            <a:pPr eaLnBrk="1" hangingPunct="1"/>
            <a:r>
              <a:rPr lang="fr-FR" altLang="fr-FR" b="1" dirty="0" smtClean="0"/>
              <a:t>Effet radiatif direct </a:t>
            </a:r>
            <a:r>
              <a:rPr lang="fr-FR" dirty="0" smtClean="0"/>
              <a:t/>
            </a:r>
            <a:br>
              <a:rPr lang="fr-FR" dirty="0" smtClean="0"/>
            </a:br>
            <a:endParaRPr lang="fr-FR" dirty="0" smtClean="0"/>
          </a:p>
        </p:txBody>
      </p:sp>
      <p:sp>
        <p:nvSpPr>
          <p:cNvPr id="13315" name="Rectangle 3"/>
          <p:cNvSpPr>
            <a:spLocks noGrp="1" noChangeArrowheads="1"/>
          </p:cNvSpPr>
          <p:nvPr>
            <p:ph type="body" idx="1"/>
          </p:nvPr>
        </p:nvSpPr>
        <p:spPr>
          <a:xfrm>
            <a:off x="174625" y="1543989"/>
            <a:ext cx="8748713" cy="4542018"/>
          </a:xfrm>
        </p:spPr>
        <p:txBody>
          <a:bodyPr/>
          <a:lstStyle/>
          <a:p>
            <a:pPr eaLnBrk="1" hangingPunct="1">
              <a:lnSpc>
                <a:spcPct val="90000"/>
              </a:lnSpc>
              <a:buFontTx/>
              <a:buNone/>
            </a:pPr>
            <a:r>
              <a:rPr lang="fr-FR" i="1" u="sng" dirty="0" smtClean="0"/>
              <a:t>MOTIVATIONS</a:t>
            </a:r>
          </a:p>
          <a:p>
            <a:pPr eaLnBrk="1" hangingPunct="1">
              <a:lnSpc>
                <a:spcPct val="90000"/>
              </a:lnSpc>
              <a:buFontTx/>
              <a:buNone/>
            </a:pPr>
            <a:endParaRPr lang="fr-FR" b="1" dirty="0" smtClean="0"/>
          </a:p>
          <a:p>
            <a:pPr eaLnBrk="1" hangingPunct="1">
              <a:lnSpc>
                <a:spcPct val="90000"/>
              </a:lnSpc>
            </a:pPr>
            <a:r>
              <a:rPr lang="fr-FR" dirty="0" smtClean="0"/>
              <a:t>Les propriétés physico-chimiques (granulométrie et composition minéralogique) des aérosols conditionnent leurs effets radiatifs</a:t>
            </a:r>
          </a:p>
          <a:p>
            <a:pPr eaLnBrk="1" hangingPunct="1">
              <a:lnSpc>
                <a:spcPct val="90000"/>
              </a:lnSpc>
              <a:buNone/>
            </a:pPr>
            <a:endParaRPr lang="fr-FR" dirty="0" smtClean="0"/>
          </a:p>
          <a:p>
            <a:pPr eaLnBrk="1" hangingPunct="1">
              <a:lnSpc>
                <a:spcPct val="90000"/>
              </a:lnSpc>
            </a:pPr>
            <a:r>
              <a:rPr lang="fr-FR" dirty="0" smtClean="0"/>
              <a:t>Ces propriétés </a:t>
            </a:r>
            <a:r>
              <a:rPr lang="fr-FR" dirty="0" smtClean="0"/>
              <a:t>varient </a:t>
            </a:r>
            <a:r>
              <a:rPr lang="fr-FR" dirty="0" smtClean="0"/>
              <a:t>d’une source à l’autre et évoluent au cours du transport</a:t>
            </a:r>
          </a:p>
          <a:p>
            <a:pPr eaLnBrk="1" hangingPunct="1">
              <a:lnSpc>
                <a:spcPct val="90000"/>
              </a:lnSpc>
            </a:pPr>
            <a:endParaRPr lang="fr-FR" dirty="0" smtClean="0"/>
          </a:p>
          <a:p>
            <a:pPr eaLnBrk="1" hangingPunct="1">
              <a:lnSpc>
                <a:spcPct val="90000"/>
              </a:lnSpc>
              <a:buNone/>
            </a:pPr>
            <a:r>
              <a:rPr lang="fr-FR" dirty="0" smtClean="0"/>
              <a:t>	</a:t>
            </a:r>
            <a:r>
              <a:rPr lang="fr-FR" dirty="0" smtClean="0">
                <a:latin typeface="Wingdings" pitchFamily="2" charset="2"/>
              </a:rPr>
              <a:t>è </a:t>
            </a:r>
            <a:r>
              <a:rPr lang="fr-FR" b="1" dirty="0" smtClean="0"/>
              <a:t>Décrire la variabilité des propriétés optiques en zones </a:t>
            </a:r>
            <a:r>
              <a:rPr lang="fr-FR" b="1" dirty="0" smtClean="0"/>
              <a:t>source </a:t>
            </a:r>
            <a:r>
              <a:rPr lang="fr-FR" b="1" dirty="0" smtClean="0"/>
              <a:t>et en </a:t>
            </a:r>
            <a:r>
              <a:rPr lang="fr-FR" b="1" dirty="0" smtClean="0"/>
              <a:t>zones </a:t>
            </a:r>
            <a:r>
              <a:rPr lang="fr-FR" b="1" dirty="0" smtClean="0"/>
              <a:t>de transport pour estimer l’effet radiatif dans le visible et l’IR à l’échelle régionale</a:t>
            </a:r>
            <a:endParaRPr lang="fr-FR"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fr-FR" altLang="fr-FR" b="1" smtClean="0"/>
              <a:t>Effet radiatif direct </a:t>
            </a:r>
            <a:r>
              <a:rPr lang="fr-FR" altLang="fr-FR" smtClean="0"/>
              <a:t/>
            </a:r>
            <a:br>
              <a:rPr lang="fr-FR" altLang="fr-FR" smtClean="0"/>
            </a:br>
            <a:r>
              <a:rPr lang="fr-FR" altLang="fr-FR" smtClean="0"/>
              <a:t/>
            </a:r>
            <a:br>
              <a:rPr lang="fr-FR" altLang="fr-FR" smtClean="0"/>
            </a:br>
            <a:endParaRPr lang="fr-FR" altLang="fr-FR" smtClean="0"/>
          </a:p>
        </p:txBody>
      </p:sp>
      <p:sp>
        <p:nvSpPr>
          <p:cNvPr id="5124" name="ZoneTexte 8"/>
          <p:cNvSpPr txBox="1">
            <a:spLocks noChangeArrowheads="1"/>
          </p:cNvSpPr>
          <p:nvPr/>
        </p:nvSpPr>
        <p:spPr bwMode="auto">
          <a:xfrm>
            <a:off x="231775" y="1874838"/>
            <a:ext cx="4111625" cy="922337"/>
          </a:xfrm>
          <a:prstGeom prst="rect">
            <a:avLst/>
          </a:prstGeom>
          <a:noFill/>
          <a:ln w="28575">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b="1">
                <a:solidFill>
                  <a:srgbClr val="A50021"/>
                </a:solidFill>
              </a:rPr>
              <a:t>Champs de concentrations 3-D</a:t>
            </a:r>
          </a:p>
          <a:p>
            <a:pPr eaLnBrk="1" hangingPunct="1"/>
            <a:r>
              <a:rPr lang="fr-FR" altLang="fr-FR" b="1">
                <a:solidFill>
                  <a:srgbClr val="A50021"/>
                </a:solidFill>
              </a:rPr>
              <a:t>Propriétés physico-chimiques (composition, taille, forme)</a:t>
            </a:r>
          </a:p>
        </p:txBody>
      </p:sp>
      <p:sp>
        <p:nvSpPr>
          <p:cNvPr id="5125" name="ZoneTexte 9"/>
          <p:cNvSpPr txBox="1">
            <a:spLocks noChangeArrowheads="1"/>
          </p:cNvSpPr>
          <p:nvPr/>
        </p:nvSpPr>
        <p:spPr bwMode="auto">
          <a:xfrm>
            <a:off x="2525713" y="3667125"/>
            <a:ext cx="3300412" cy="646113"/>
          </a:xfrm>
          <a:prstGeom prst="rect">
            <a:avLst/>
          </a:prstGeom>
          <a:noFill/>
          <a:ln w="28575">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b="1">
                <a:solidFill>
                  <a:srgbClr val="A50021"/>
                </a:solidFill>
              </a:rPr>
              <a:t>Propriétés optiques SW&amp;LW</a:t>
            </a:r>
          </a:p>
          <a:p>
            <a:pPr algn="ctr" eaLnBrk="1" hangingPunct="1"/>
            <a:r>
              <a:rPr lang="fr-FR" altLang="fr-FR" b="1">
                <a:solidFill>
                  <a:srgbClr val="A50021"/>
                </a:solidFill>
              </a:rPr>
              <a:t>(diffusion, absorption)</a:t>
            </a:r>
          </a:p>
        </p:txBody>
      </p:sp>
      <p:sp>
        <p:nvSpPr>
          <p:cNvPr id="5126" name="ZoneTexte 10"/>
          <p:cNvSpPr txBox="1">
            <a:spLocks noChangeArrowheads="1"/>
          </p:cNvSpPr>
          <p:nvPr/>
        </p:nvSpPr>
        <p:spPr bwMode="auto">
          <a:xfrm>
            <a:off x="5292725" y="5056188"/>
            <a:ext cx="3454400" cy="646112"/>
          </a:xfrm>
          <a:prstGeom prst="rect">
            <a:avLst/>
          </a:prstGeom>
          <a:noFill/>
          <a:ln w="28575">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b="1">
                <a:solidFill>
                  <a:srgbClr val="A50021"/>
                </a:solidFill>
              </a:rPr>
              <a:t>Flux de rayonnement SW&amp;LW</a:t>
            </a:r>
          </a:p>
          <a:p>
            <a:pPr algn="ctr" eaLnBrk="1" hangingPunct="1"/>
            <a:r>
              <a:rPr lang="fr-FR" altLang="fr-FR" b="1">
                <a:solidFill>
                  <a:srgbClr val="A50021"/>
                </a:solidFill>
              </a:rPr>
              <a:t>(surface, TOA)</a:t>
            </a:r>
          </a:p>
        </p:txBody>
      </p:sp>
      <p:sp>
        <p:nvSpPr>
          <p:cNvPr id="12" name="Flèche courbée vers le haut 11"/>
          <p:cNvSpPr/>
          <p:nvPr/>
        </p:nvSpPr>
        <p:spPr>
          <a:xfrm rot="2700000">
            <a:off x="1029494" y="3326606"/>
            <a:ext cx="1538288" cy="517525"/>
          </a:xfrm>
          <a:prstGeom prst="curvedUpArrow">
            <a:avLst/>
          </a:prstGeom>
          <a:solidFill>
            <a:srgbClr val="00B0F0"/>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sp>
        <p:nvSpPr>
          <p:cNvPr id="13" name="Flèche courbée vers le haut 12"/>
          <p:cNvSpPr/>
          <p:nvPr/>
        </p:nvSpPr>
        <p:spPr>
          <a:xfrm rot="2700000">
            <a:off x="3574257" y="4796631"/>
            <a:ext cx="1538288" cy="517525"/>
          </a:xfrm>
          <a:prstGeom prst="curvedUpArrow">
            <a:avLst/>
          </a:prstGeom>
          <a:solidFill>
            <a:srgbClr val="00B0F0"/>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sp>
        <p:nvSpPr>
          <p:cNvPr id="5129" name="ZoneTexte 13"/>
          <p:cNvSpPr txBox="1">
            <a:spLocks noChangeArrowheads="1"/>
          </p:cNvSpPr>
          <p:nvPr/>
        </p:nvSpPr>
        <p:spPr bwMode="auto">
          <a:xfrm>
            <a:off x="79375" y="3667125"/>
            <a:ext cx="16589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b="1">
                <a:solidFill>
                  <a:srgbClr val="0070C0"/>
                </a:solidFill>
              </a:rPr>
              <a:t>Code optique</a:t>
            </a:r>
          </a:p>
        </p:txBody>
      </p:sp>
      <p:sp>
        <p:nvSpPr>
          <p:cNvPr id="5130" name="ZoneTexte 14"/>
          <p:cNvSpPr txBox="1">
            <a:spLocks noChangeArrowheads="1"/>
          </p:cNvSpPr>
          <p:nvPr/>
        </p:nvSpPr>
        <p:spPr bwMode="auto">
          <a:xfrm>
            <a:off x="2198688" y="5010150"/>
            <a:ext cx="1954212"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b="1">
                <a:solidFill>
                  <a:srgbClr val="0070C0"/>
                </a:solidFill>
              </a:rPr>
              <a:t>Code de</a:t>
            </a:r>
          </a:p>
          <a:p>
            <a:pPr algn="ctr" eaLnBrk="1" hangingPunct="1"/>
            <a:r>
              <a:rPr lang="fr-FR" altLang="fr-FR" b="1">
                <a:solidFill>
                  <a:srgbClr val="0070C0"/>
                </a:solidFill>
              </a:rPr>
              <a:t>transfert radiatif</a:t>
            </a:r>
          </a:p>
        </p:txBody>
      </p:sp>
      <p:sp>
        <p:nvSpPr>
          <p:cNvPr id="5131" name="ZoneTexte 15"/>
          <p:cNvSpPr txBox="1">
            <a:spLocks noChangeArrowheads="1"/>
          </p:cNvSpPr>
          <p:nvPr/>
        </p:nvSpPr>
        <p:spPr bwMode="auto">
          <a:xfrm>
            <a:off x="4449763" y="1916113"/>
            <a:ext cx="255428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b="1">
                <a:solidFill>
                  <a:srgbClr val="0070C0"/>
                </a:solidFill>
              </a:rPr>
              <a:t>CTM CHIMERE-Dust</a:t>
            </a:r>
          </a:p>
        </p:txBody>
      </p:sp>
      <p:sp>
        <p:nvSpPr>
          <p:cNvPr id="5132" name="ZoneTexte 1"/>
          <p:cNvSpPr txBox="1">
            <a:spLocks noChangeArrowheads="1"/>
          </p:cNvSpPr>
          <p:nvPr/>
        </p:nvSpPr>
        <p:spPr bwMode="auto">
          <a:xfrm>
            <a:off x="452438" y="6307138"/>
            <a:ext cx="8021637"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sz="2200" b="1" dirty="0"/>
              <a:t>Zone </a:t>
            </a:r>
            <a:r>
              <a:rPr lang="fr-FR" altLang="fr-FR" sz="2200" b="1" dirty="0" smtClean="0"/>
              <a:t>cible: </a:t>
            </a:r>
            <a:r>
              <a:rPr lang="fr-FR" altLang="fr-FR" sz="2200" b="1" dirty="0"/>
              <a:t>l'Afrique (~ 20 to 65% des émissions globales)</a:t>
            </a:r>
          </a:p>
        </p:txBody>
      </p:sp>
      <p:sp>
        <p:nvSpPr>
          <p:cNvPr id="14" name="Rectangle 3"/>
          <p:cNvSpPr txBox="1">
            <a:spLocks noChangeArrowheads="1"/>
          </p:cNvSpPr>
          <p:nvPr/>
        </p:nvSpPr>
        <p:spPr bwMode="auto">
          <a:xfrm>
            <a:off x="204605" y="1124264"/>
            <a:ext cx="8748713" cy="584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
                <a:srgbClr val="800000"/>
              </a:buClr>
              <a:buSzPct val="50000"/>
              <a:buFontTx/>
              <a:buNone/>
              <a:tabLst/>
              <a:defRPr/>
            </a:pPr>
            <a:r>
              <a:rPr kumimoji="0" lang="fr-FR" sz="2400" b="0" i="1" u="sng" strike="noStrike" kern="0" cap="none" spc="0" normalizeH="0" baseline="0" noProof="0" dirty="0" smtClean="0">
                <a:ln>
                  <a:noFill/>
                </a:ln>
                <a:solidFill>
                  <a:schemeClr val="tx1"/>
                </a:solidFill>
                <a:effectLst/>
                <a:uLnTx/>
                <a:uFillTx/>
                <a:latin typeface="+mn-lt"/>
                <a:ea typeface="+mn-ea"/>
                <a:cs typeface="+mn-cs"/>
              </a:rPr>
              <a:t>STRATEGIE</a:t>
            </a:r>
            <a:endParaRPr kumimoji="0" lang="fr-FR" sz="24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8" name="Picture 1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288" y="2776061"/>
            <a:ext cx="5762625" cy="4019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147" name="Rectangle 2"/>
          <p:cNvSpPr>
            <a:spLocks noGrp="1" noChangeArrowheads="1"/>
          </p:cNvSpPr>
          <p:nvPr>
            <p:ph type="title"/>
          </p:nvPr>
        </p:nvSpPr>
        <p:spPr/>
        <p:txBody>
          <a:bodyPr/>
          <a:lstStyle/>
          <a:p>
            <a:pPr eaLnBrk="1" hangingPunct="1"/>
            <a:r>
              <a:rPr lang="fr-FR" altLang="fr-FR" b="1" smtClean="0"/>
              <a:t>Effet radiatif direct </a:t>
            </a:r>
            <a:r>
              <a:rPr lang="fr-FR" altLang="fr-FR" smtClean="0"/>
              <a:t/>
            </a:r>
            <a:br>
              <a:rPr lang="fr-FR" altLang="fr-FR" smtClean="0"/>
            </a:br>
            <a:r>
              <a:rPr lang="fr-FR" altLang="fr-FR" smtClean="0"/>
              <a:t/>
            </a:r>
            <a:br>
              <a:rPr lang="fr-FR" altLang="fr-FR" smtClean="0"/>
            </a:br>
            <a:endParaRPr lang="fr-FR" altLang="fr-FR" smtClean="0"/>
          </a:p>
        </p:txBody>
      </p:sp>
      <p:sp>
        <p:nvSpPr>
          <p:cNvPr id="6148" name="Rectangle 3"/>
          <p:cNvSpPr>
            <a:spLocks noGrp="1" noChangeArrowheads="1"/>
          </p:cNvSpPr>
          <p:nvPr>
            <p:ph type="body" idx="1"/>
          </p:nvPr>
        </p:nvSpPr>
        <p:spPr>
          <a:xfrm>
            <a:off x="0" y="938213"/>
            <a:ext cx="9144000" cy="4525962"/>
          </a:xfrm>
        </p:spPr>
        <p:txBody>
          <a:bodyPr/>
          <a:lstStyle/>
          <a:p>
            <a:pPr eaLnBrk="1" hangingPunct="1">
              <a:lnSpc>
                <a:spcPct val="90000"/>
              </a:lnSpc>
              <a:buFont typeface="Wingdings" pitchFamily="2" charset="2"/>
              <a:buNone/>
            </a:pPr>
            <a:r>
              <a:rPr lang="fr-FR" altLang="fr-FR" b="1" dirty="0" smtClean="0"/>
              <a:t>- </a:t>
            </a:r>
            <a:r>
              <a:rPr lang="fr-FR" altLang="fr-FR" b="1" dirty="0" smtClean="0">
                <a:solidFill>
                  <a:srgbClr val="C00000"/>
                </a:solidFill>
              </a:rPr>
              <a:t>Spatialisation propriétés physico-chimiques et optiques en zones source</a:t>
            </a:r>
          </a:p>
          <a:p>
            <a:pPr eaLnBrk="1" hangingPunct="1">
              <a:lnSpc>
                <a:spcPct val="90000"/>
              </a:lnSpc>
              <a:buNone/>
            </a:pPr>
            <a:r>
              <a:rPr lang="fr-FR" altLang="fr-FR" b="1" dirty="0" smtClean="0"/>
              <a:t>	</a:t>
            </a:r>
            <a:r>
              <a:rPr lang="fr-FR" altLang="fr-FR" sz="2200" b="1" dirty="0" smtClean="0"/>
              <a:t>- base de données par la synthèse des observations de campagnes menées en Afrique de l'ouest au cours des derniers quadriennaux (AMMA, DODO, GERBILS, FENNEC….)</a:t>
            </a:r>
          </a:p>
          <a:p>
            <a:pPr eaLnBrk="1" hangingPunct="1">
              <a:lnSpc>
                <a:spcPct val="90000"/>
              </a:lnSpc>
              <a:buFont typeface="Wingdings" pitchFamily="2" charset="2"/>
              <a:buNone/>
            </a:pPr>
            <a:r>
              <a:rPr lang="fr-FR" altLang="fr-FR" b="1" dirty="0" smtClean="0"/>
              <a:t>	</a:t>
            </a:r>
            <a:endParaRPr lang="fr-FR" altLang="fr-FR" dirty="0" smtClean="0"/>
          </a:p>
        </p:txBody>
      </p:sp>
      <p:pic>
        <p:nvPicPr>
          <p:cNvPr id="614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23130" y="2589212"/>
            <a:ext cx="4321175" cy="244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5437188" y="3425825"/>
            <a:ext cx="1020762" cy="4270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151" name="ZoneTexte 2"/>
          <p:cNvSpPr txBox="1">
            <a:spLocks noChangeArrowheads="1"/>
          </p:cNvSpPr>
          <p:nvPr/>
        </p:nvSpPr>
        <p:spPr bwMode="auto">
          <a:xfrm>
            <a:off x="5718175" y="3257550"/>
            <a:ext cx="817563"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sz="1200" b="1"/>
              <a:t>FENNEC</a:t>
            </a:r>
          </a:p>
        </p:txBody>
      </p:sp>
      <p:sp>
        <p:nvSpPr>
          <p:cNvPr id="4" name="Rectangle 3"/>
          <p:cNvSpPr/>
          <p:nvPr/>
        </p:nvSpPr>
        <p:spPr>
          <a:xfrm>
            <a:off x="5437188" y="3074987"/>
            <a:ext cx="509587" cy="35083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153" name="ZoneTexte 5"/>
          <p:cNvSpPr txBox="1">
            <a:spLocks noChangeArrowheads="1"/>
          </p:cNvSpPr>
          <p:nvPr/>
        </p:nvSpPr>
        <p:spPr bwMode="auto">
          <a:xfrm>
            <a:off x="5307013" y="2846070"/>
            <a:ext cx="765175"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sz="1200" b="1">
                <a:solidFill>
                  <a:srgbClr val="00B0F0"/>
                </a:solidFill>
              </a:rPr>
              <a:t>SAMUM</a:t>
            </a:r>
          </a:p>
        </p:txBody>
      </p:sp>
      <p:cxnSp>
        <p:nvCxnSpPr>
          <p:cNvPr id="20" name="Connecteur droit 19"/>
          <p:cNvCxnSpPr/>
          <p:nvPr/>
        </p:nvCxnSpPr>
        <p:spPr>
          <a:xfrm flipH="1">
            <a:off x="9013190" y="2847975"/>
            <a:ext cx="15875" cy="20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oneTexte 2"/>
          <p:cNvSpPr txBox="1"/>
          <p:nvPr/>
        </p:nvSpPr>
        <p:spPr>
          <a:xfrm>
            <a:off x="1447799" y="3244055"/>
            <a:ext cx="3317875" cy="646331"/>
          </a:xfrm>
          <a:prstGeom prst="rect">
            <a:avLst/>
          </a:prstGeom>
          <a:solidFill>
            <a:schemeClr val="bg1"/>
          </a:solidFill>
        </p:spPr>
        <p:txBody>
          <a:bodyPr wrap="square" rtlCol="0">
            <a:spAutoFit/>
          </a:bodyPr>
          <a:lstStyle/>
          <a:p>
            <a:r>
              <a:rPr lang="fr-FR" b="1" dirty="0" smtClean="0"/>
              <a:t>Variabilité régionale composition minéralogique</a:t>
            </a:r>
            <a:endParaRPr lang="fr-FR"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fr-FR" altLang="fr-FR" b="1" dirty="0" smtClean="0"/>
              <a:t>Effet radiatif direct </a:t>
            </a:r>
            <a:r>
              <a:rPr lang="fr-FR" altLang="fr-FR" dirty="0" smtClean="0"/>
              <a:t/>
            </a:r>
            <a:br>
              <a:rPr lang="fr-FR" altLang="fr-FR" dirty="0" smtClean="0"/>
            </a:br>
            <a:r>
              <a:rPr lang="fr-FR" altLang="fr-FR" dirty="0" smtClean="0"/>
              <a:t/>
            </a:r>
            <a:br>
              <a:rPr lang="fr-FR" altLang="fr-FR" dirty="0" smtClean="0"/>
            </a:br>
            <a:endParaRPr lang="fr-FR" altLang="fr-FR" dirty="0" smtClean="0"/>
          </a:p>
        </p:txBody>
      </p:sp>
      <p:sp>
        <p:nvSpPr>
          <p:cNvPr id="7171" name="Rectangle 3"/>
          <p:cNvSpPr>
            <a:spLocks noGrp="1" noChangeArrowheads="1"/>
          </p:cNvSpPr>
          <p:nvPr>
            <p:ph type="body" idx="1"/>
          </p:nvPr>
        </p:nvSpPr>
        <p:spPr>
          <a:xfrm>
            <a:off x="174625" y="938213"/>
            <a:ext cx="8748713" cy="4525962"/>
          </a:xfrm>
        </p:spPr>
        <p:txBody>
          <a:bodyPr/>
          <a:lstStyle/>
          <a:p>
            <a:pPr eaLnBrk="1" hangingPunct="1">
              <a:lnSpc>
                <a:spcPct val="90000"/>
              </a:lnSpc>
              <a:buFont typeface="Wingdings" pitchFamily="2" charset="2"/>
              <a:buNone/>
            </a:pPr>
            <a:r>
              <a:rPr lang="fr-FR" altLang="fr-FR" b="1" dirty="0" smtClean="0"/>
              <a:t>	</a:t>
            </a:r>
          </a:p>
          <a:p>
            <a:pPr eaLnBrk="1" hangingPunct="1">
              <a:lnSpc>
                <a:spcPct val="90000"/>
              </a:lnSpc>
              <a:buFont typeface="Wingdings" pitchFamily="2" charset="2"/>
              <a:buNone/>
            </a:pPr>
            <a:r>
              <a:rPr lang="fr-FR" altLang="fr-FR" b="1" dirty="0" smtClean="0">
                <a:solidFill>
                  <a:srgbClr val="C00000"/>
                </a:solidFill>
              </a:rPr>
              <a:t>- Evolution des propriétés physico-chimiques et optiques au cours du transport: tri granulométrique, réactivité hétérogène, mélange, hygroscopicité</a:t>
            </a:r>
          </a:p>
          <a:p>
            <a:pPr eaLnBrk="1" hangingPunct="1">
              <a:lnSpc>
                <a:spcPct val="90000"/>
              </a:lnSpc>
              <a:buFont typeface="Wingdings" pitchFamily="2" charset="2"/>
              <a:buNone/>
            </a:pPr>
            <a:endParaRPr lang="fr-FR" altLang="fr-FR" b="1" dirty="0" smtClean="0"/>
          </a:p>
          <a:p>
            <a:pPr eaLnBrk="1" hangingPunct="1">
              <a:lnSpc>
                <a:spcPct val="90000"/>
              </a:lnSpc>
              <a:buFont typeface="Wingdings" pitchFamily="2" charset="2"/>
              <a:buNone/>
            </a:pPr>
            <a:r>
              <a:rPr lang="fr-FR" altLang="fr-FR" b="1" dirty="0" smtClean="0"/>
              <a:t>	</a:t>
            </a:r>
            <a:r>
              <a:rPr lang="fr-FR" altLang="fr-FR" sz="2200" b="1" dirty="0" smtClean="0"/>
              <a:t>     1 - Analyse d'observations issues des campagnes de mesure in situ dans les principales zones de transport (</a:t>
            </a:r>
            <a:r>
              <a:rPr lang="fr-FR" altLang="fr-FR" sz="2200" b="1" dirty="0" err="1" smtClean="0"/>
              <a:t>ChArMex</a:t>
            </a:r>
            <a:r>
              <a:rPr lang="fr-FR" altLang="fr-FR" sz="2200" b="1" dirty="0" smtClean="0"/>
              <a:t>)</a:t>
            </a:r>
          </a:p>
          <a:p>
            <a:pPr eaLnBrk="1" hangingPunct="1">
              <a:lnSpc>
                <a:spcPct val="90000"/>
              </a:lnSpc>
              <a:buFont typeface="Wingdings" pitchFamily="2" charset="2"/>
              <a:buNone/>
            </a:pPr>
            <a:endParaRPr lang="fr-FR" altLang="fr-FR" sz="2200" b="1" dirty="0" smtClean="0"/>
          </a:p>
          <a:p>
            <a:pPr eaLnBrk="1" hangingPunct="1">
              <a:lnSpc>
                <a:spcPct val="90000"/>
              </a:lnSpc>
              <a:buFont typeface="Wingdings" pitchFamily="2" charset="2"/>
              <a:buNone/>
            </a:pPr>
            <a:r>
              <a:rPr lang="fr-FR" altLang="fr-FR" sz="2200" b="1" dirty="0" smtClean="0"/>
              <a:t>		2 - Etudes de processus en chambre de simulation (CESAM)</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98184" y="2749909"/>
            <a:ext cx="4680000" cy="2959396"/>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AutoShape 22"/>
          <p:cNvSpPr>
            <a:spLocks noChangeArrowheads="1"/>
          </p:cNvSpPr>
          <p:nvPr/>
        </p:nvSpPr>
        <p:spPr bwMode="auto">
          <a:xfrm rot="1997281">
            <a:off x="4611960" y="2713158"/>
            <a:ext cx="1677988" cy="1077913"/>
          </a:xfrm>
          <a:prstGeom prst="rightArrow">
            <a:avLst>
              <a:gd name="adj1" fmla="val 50000"/>
              <a:gd name="adj2" fmla="val 38918"/>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fr-FR" altLang="fr-FR" sz="1800" b="1" dirty="0">
                <a:solidFill>
                  <a:srgbClr val="993300"/>
                </a:solidFill>
              </a:rPr>
              <a:t>Pollution</a:t>
            </a:r>
          </a:p>
          <a:p>
            <a:pPr algn="ctr"/>
            <a:r>
              <a:rPr lang="fr-FR" altLang="fr-FR" sz="1800" b="1" dirty="0">
                <a:solidFill>
                  <a:srgbClr val="993300"/>
                </a:solidFill>
              </a:rPr>
              <a:t>anthropique</a:t>
            </a:r>
          </a:p>
        </p:txBody>
      </p:sp>
      <p:sp>
        <p:nvSpPr>
          <p:cNvPr id="22" name="AutoShape 24"/>
          <p:cNvSpPr>
            <a:spLocks noChangeArrowheads="1"/>
          </p:cNvSpPr>
          <p:nvPr/>
        </p:nvSpPr>
        <p:spPr bwMode="auto">
          <a:xfrm rot="18499952">
            <a:off x="4475118" y="4771193"/>
            <a:ext cx="1677987" cy="1077913"/>
          </a:xfrm>
          <a:prstGeom prst="rightArrow">
            <a:avLst>
              <a:gd name="adj1" fmla="val 50000"/>
              <a:gd name="adj2" fmla="val 38917"/>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fr-FR" altLang="fr-FR" sz="1800" b="1">
                <a:solidFill>
                  <a:srgbClr val="993300"/>
                </a:solidFill>
              </a:rPr>
              <a:t>Emissions</a:t>
            </a:r>
          </a:p>
          <a:p>
            <a:pPr algn="ctr"/>
            <a:r>
              <a:rPr lang="fr-FR" altLang="fr-FR" sz="1800" b="1">
                <a:solidFill>
                  <a:srgbClr val="993300"/>
                </a:solidFill>
              </a:rPr>
              <a:t> biogéniques</a:t>
            </a:r>
          </a:p>
        </p:txBody>
      </p:sp>
      <p:sp>
        <p:nvSpPr>
          <p:cNvPr id="8194" name="Rectangle 2"/>
          <p:cNvSpPr>
            <a:spLocks noGrp="1" noChangeArrowheads="1"/>
          </p:cNvSpPr>
          <p:nvPr>
            <p:ph type="body" idx="1"/>
          </p:nvPr>
        </p:nvSpPr>
        <p:spPr>
          <a:xfrm>
            <a:off x="125096" y="1188760"/>
            <a:ext cx="4775646" cy="419100"/>
          </a:xfrm>
        </p:spPr>
        <p:txBody>
          <a:bodyPr/>
          <a:lstStyle/>
          <a:p>
            <a:pPr algn="ctr">
              <a:spcBef>
                <a:spcPct val="0"/>
              </a:spcBef>
              <a:buFontTx/>
              <a:buNone/>
            </a:pPr>
            <a:r>
              <a:rPr lang="fr-FR" altLang="fr-FR" b="1" dirty="0" smtClean="0">
                <a:solidFill>
                  <a:schemeClr val="accent2"/>
                </a:solidFill>
              </a:rPr>
              <a:t>ChArMex</a:t>
            </a:r>
          </a:p>
          <a:p>
            <a:pPr algn="ctr">
              <a:spcBef>
                <a:spcPct val="0"/>
              </a:spcBef>
              <a:buFontTx/>
              <a:buNone/>
            </a:pPr>
            <a:r>
              <a:rPr lang="fr-FR" altLang="fr-FR" b="1" dirty="0" smtClean="0">
                <a:solidFill>
                  <a:schemeClr val="accent2"/>
                </a:solidFill>
              </a:rPr>
              <a:t>(ANR ADRIMED  &amp; SAFMED)</a:t>
            </a:r>
          </a:p>
          <a:p>
            <a:pPr algn="ctr">
              <a:spcBef>
                <a:spcPct val="0"/>
              </a:spcBef>
              <a:buFontTx/>
              <a:buNone/>
            </a:pPr>
            <a:r>
              <a:rPr lang="fr-FR" altLang="fr-FR" b="1" dirty="0" smtClean="0">
                <a:solidFill>
                  <a:schemeClr val="accent2"/>
                </a:solidFill>
              </a:rPr>
              <a:t>1-2 jours après émission</a:t>
            </a:r>
          </a:p>
        </p:txBody>
      </p:sp>
      <p:sp>
        <p:nvSpPr>
          <p:cNvPr id="8196" name="Rectangle 4"/>
          <p:cNvSpPr>
            <a:spLocks noChangeArrowheads="1"/>
          </p:cNvSpPr>
          <p:nvPr/>
        </p:nvSpPr>
        <p:spPr bwMode="auto">
          <a:xfrm>
            <a:off x="-28575" y="110557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pic>
        <p:nvPicPr>
          <p:cNvPr id="8198" name="Picture 6" descr="16jul200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0741" y="2483220"/>
            <a:ext cx="4502684" cy="3646097"/>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8199" name="AutoShape 7"/>
          <p:cNvSpPr>
            <a:spLocks noChangeArrowheads="1"/>
          </p:cNvSpPr>
          <p:nvPr/>
        </p:nvSpPr>
        <p:spPr bwMode="auto">
          <a:xfrm>
            <a:off x="3375283" y="5067354"/>
            <a:ext cx="203200" cy="203200"/>
          </a:xfrm>
          <a:prstGeom prst="plus">
            <a:avLst>
              <a:gd name="adj" fmla="val 25000"/>
            </a:avLst>
          </a:prstGeom>
          <a:solidFill>
            <a:srgbClr val="00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8200" name="Text Box 8"/>
          <p:cNvSpPr txBox="1">
            <a:spLocks noChangeArrowheads="1"/>
          </p:cNvSpPr>
          <p:nvPr/>
        </p:nvSpPr>
        <p:spPr bwMode="auto">
          <a:xfrm>
            <a:off x="3145096" y="5308654"/>
            <a:ext cx="145415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b="1" dirty="0">
                <a:solidFill>
                  <a:srgbClr val="00FF00"/>
                </a:solidFill>
              </a:rPr>
              <a:t>Lampedusa</a:t>
            </a:r>
          </a:p>
          <a:p>
            <a:pPr eaLnBrk="1" hangingPunct="1"/>
            <a:r>
              <a:rPr lang="fr-FR" altLang="fr-FR" b="1" dirty="0">
                <a:solidFill>
                  <a:srgbClr val="00FF00"/>
                </a:solidFill>
              </a:rPr>
              <a:t>(PEGASUS)</a:t>
            </a:r>
          </a:p>
        </p:txBody>
      </p:sp>
      <p:sp>
        <p:nvSpPr>
          <p:cNvPr id="8203" name="Rectangle 17"/>
          <p:cNvSpPr>
            <a:spLocks noChangeArrowheads="1"/>
          </p:cNvSpPr>
          <p:nvPr/>
        </p:nvSpPr>
        <p:spPr bwMode="auto">
          <a:xfrm>
            <a:off x="1819596" y="2667372"/>
            <a:ext cx="2270322" cy="2990850"/>
          </a:xfrm>
          <a:prstGeom prst="rect">
            <a:avLst/>
          </a:prstGeom>
          <a:noFill/>
          <a:ln w="38100">
            <a:solidFill>
              <a:srgbClr val="FF6600"/>
            </a:solidFill>
            <a:prstDash val="sysDot"/>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8204" name="Text Box 20"/>
          <p:cNvSpPr txBox="1">
            <a:spLocks noChangeArrowheads="1"/>
          </p:cNvSpPr>
          <p:nvPr/>
        </p:nvSpPr>
        <p:spPr bwMode="auto">
          <a:xfrm>
            <a:off x="1932407" y="3461995"/>
            <a:ext cx="1022350" cy="366713"/>
          </a:xfrm>
          <a:prstGeom prst="rect">
            <a:avLst/>
          </a:prstGeom>
          <a:noFill/>
          <a:ln>
            <a:noFill/>
          </a:ln>
          <a:effectLst/>
          <a:extLst>
            <a:ext uri="{909E8E84-426E-40DD-AFC4-6F175D3DCCD1}">
              <a14:hiddenFill xmlns:a14="http://schemas.microsoft.com/office/drawing/2010/main" xmlns="">
                <a:solidFill>
                  <a:schemeClr val="bg2">
                    <a:alpha val="30196"/>
                  </a:scheme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b="1" dirty="0">
                <a:solidFill>
                  <a:srgbClr val="FF0000"/>
                </a:solidFill>
              </a:rPr>
              <a:t>ATR-42</a:t>
            </a:r>
          </a:p>
        </p:txBody>
      </p:sp>
      <p:sp>
        <p:nvSpPr>
          <p:cNvPr id="8205" name="AutoShape 21"/>
          <p:cNvSpPr>
            <a:spLocks noChangeArrowheads="1"/>
          </p:cNvSpPr>
          <p:nvPr/>
        </p:nvSpPr>
        <p:spPr bwMode="auto">
          <a:xfrm rot="19798973">
            <a:off x="155581" y="4827169"/>
            <a:ext cx="1634703" cy="1474788"/>
          </a:xfrm>
          <a:prstGeom prst="rightArrow">
            <a:avLst>
              <a:gd name="adj1" fmla="val 50000"/>
              <a:gd name="adj2" fmla="val 34177"/>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b="1">
                <a:solidFill>
                  <a:srgbClr val="993300"/>
                </a:solidFill>
              </a:rPr>
              <a:t>Aérosols</a:t>
            </a:r>
          </a:p>
          <a:p>
            <a:pPr algn="ctr" eaLnBrk="1" hangingPunct="1"/>
            <a:r>
              <a:rPr lang="fr-FR" altLang="fr-FR" b="1">
                <a:solidFill>
                  <a:srgbClr val="993300"/>
                </a:solidFill>
              </a:rPr>
              <a:t>désertiques</a:t>
            </a:r>
          </a:p>
        </p:txBody>
      </p:sp>
      <p:sp>
        <p:nvSpPr>
          <p:cNvPr id="8206" name="AutoShape 22"/>
          <p:cNvSpPr>
            <a:spLocks noChangeArrowheads="1"/>
          </p:cNvSpPr>
          <p:nvPr/>
        </p:nvSpPr>
        <p:spPr bwMode="auto">
          <a:xfrm rot="1997281">
            <a:off x="-39024" y="2238038"/>
            <a:ext cx="1750290" cy="1474787"/>
          </a:xfrm>
          <a:prstGeom prst="rightArrow">
            <a:avLst>
              <a:gd name="adj1" fmla="val 50000"/>
              <a:gd name="adj2" fmla="val 34177"/>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b="1">
                <a:solidFill>
                  <a:srgbClr val="993300"/>
                </a:solidFill>
              </a:rPr>
              <a:t>Pollution</a:t>
            </a:r>
          </a:p>
          <a:p>
            <a:pPr algn="ctr" eaLnBrk="1" hangingPunct="1"/>
            <a:r>
              <a:rPr lang="fr-FR" altLang="fr-FR" b="1">
                <a:solidFill>
                  <a:srgbClr val="993300"/>
                </a:solidFill>
              </a:rPr>
              <a:t>anthropique</a:t>
            </a:r>
          </a:p>
        </p:txBody>
      </p:sp>
      <p:sp>
        <p:nvSpPr>
          <p:cNvPr id="8207" name="Text Box 24"/>
          <p:cNvSpPr txBox="1">
            <a:spLocks noChangeArrowheads="1"/>
          </p:cNvSpPr>
          <p:nvPr/>
        </p:nvSpPr>
        <p:spPr bwMode="auto">
          <a:xfrm>
            <a:off x="2159320" y="4480297"/>
            <a:ext cx="1454244"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b="1">
                <a:solidFill>
                  <a:schemeClr val="bg1"/>
                </a:solidFill>
              </a:rPr>
              <a:t>sels de mer</a:t>
            </a:r>
          </a:p>
        </p:txBody>
      </p:sp>
      <p:sp>
        <p:nvSpPr>
          <p:cNvPr id="17" name="Text Box 5"/>
          <p:cNvSpPr txBox="1">
            <a:spLocks noChangeArrowheads="1"/>
          </p:cNvSpPr>
          <p:nvPr/>
        </p:nvSpPr>
        <p:spPr bwMode="auto">
          <a:xfrm>
            <a:off x="836456" y="6396137"/>
            <a:ext cx="7271223"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fr-FR" altLang="fr-FR" sz="2000" dirty="0"/>
              <a:t>Coll</a:t>
            </a:r>
            <a:r>
              <a:rPr lang="fr-FR" altLang="fr-FR" sz="2000" dirty="0" smtClean="0"/>
              <a:t>.: ENEA (Italie), </a:t>
            </a:r>
            <a:r>
              <a:rPr lang="fr-FR" altLang="fr-FR" sz="2000" dirty="0" err="1" smtClean="0"/>
              <a:t>IrceLyon</a:t>
            </a:r>
            <a:r>
              <a:rPr lang="fr-FR" altLang="fr-FR" sz="2000" dirty="0" smtClean="0"/>
              <a:t>, </a:t>
            </a:r>
            <a:r>
              <a:rPr lang="fr-FR" altLang="fr-FR" sz="2000" dirty="0" err="1" smtClean="0"/>
              <a:t>Univ</a:t>
            </a:r>
            <a:r>
              <a:rPr lang="fr-FR" altLang="fr-FR" sz="2000" dirty="0" smtClean="0"/>
              <a:t>. San Juan (Porto Rico)</a:t>
            </a:r>
            <a:endParaRPr lang="fr-FR" altLang="fr-FR" sz="2000" dirty="0"/>
          </a:p>
        </p:txBody>
      </p:sp>
      <p:sp>
        <p:nvSpPr>
          <p:cNvPr id="19" name="AutoShape 11"/>
          <p:cNvSpPr>
            <a:spLocks noChangeArrowheads="1"/>
          </p:cNvSpPr>
          <p:nvPr/>
        </p:nvSpPr>
        <p:spPr bwMode="auto">
          <a:xfrm>
            <a:off x="5582519" y="4221580"/>
            <a:ext cx="203200" cy="203200"/>
          </a:xfrm>
          <a:prstGeom prst="plus">
            <a:avLst>
              <a:gd name="adj" fmla="val 25000"/>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p>
        </p:txBody>
      </p:sp>
      <p:sp>
        <p:nvSpPr>
          <p:cNvPr id="20" name="Rectangle 21"/>
          <p:cNvSpPr txBox="1">
            <a:spLocks noChangeArrowheads="1"/>
          </p:cNvSpPr>
          <p:nvPr/>
        </p:nvSpPr>
        <p:spPr bwMode="auto">
          <a:xfrm>
            <a:off x="4619626" y="1250816"/>
            <a:ext cx="4445592"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800000"/>
              </a:buClr>
              <a:buSzPct val="50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rgbClr val="800000"/>
              </a:buClr>
              <a:buSzPct val="5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rgbClr val="800000"/>
              </a:buClr>
              <a:buSzPct val="50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rgbClr val="800000"/>
              </a:buClr>
              <a:buSzPct val="5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rgbClr val="800000"/>
              </a:buClr>
              <a:buSzPct val="50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rgbClr val="800000"/>
              </a:buClr>
              <a:buSzPct val="50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rgbClr val="800000"/>
              </a:buClr>
              <a:buSzPct val="50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rgbClr val="800000"/>
              </a:buClr>
              <a:buSzPct val="50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rgbClr val="800000"/>
              </a:buClr>
              <a:buSzPct val="50000"/>
              <a:buFont typeface="Wingdings" pitchFamily="2" charset="2"/>
              <a:buChar char="§"/>
              <a:defRPr sz="2000">
                <a:solidFill>
                  <a:schemeClr val="tx1"/>
                </a:solidFill>
                <a:latin typeface="+mn-lt"/>
              </a:defRPr>
            </a:lvl9pPr>
          </a:lstStyle>
          <a:p>
            <a:pPr algn="ctr">
              <a:lnSpc>
                <a:spcPct val="80000"/>
              </a:lnSpc>
              <a:buFontTx/>
              <a:buNone/>
            </a:pPr>
            <a:r>
              <a:rPr lang="fr-FR" altLang="fr-FR" b="1" kern="0" dirty="0" err="1" smtClean="0">
                <a:solidFill>
                  <a:schemeClr val="accent2"/>
                </a:solidFill>
              </a:rPr>
              <a:t>Dust</a:t>
            </a:r>
            <a:r>
              <a:rPr lang="fr-FR" altLang="fr-FR" b="1" kern="0" dirty="0" smtClean="0">
                <a:solidFill>
                  <a:schemeClr val="accent2"/>
                </a:solidFill>
              </a:rPr>
              <a:t>-Attack</a:t>
            </a:r>
          </a:p>
          <a:p>
            <a:pPr algn="ctr">
              <a:lnSpc>
                <a:spcPct val="80000"/>
              </a:lnSpc>
              <a:buFontTx/>
              <a:buNone/>
            </a:pPr>
            <a:r>
              <a:rPr lang="fr-FR" altLang="fr-FR" b="1" kern="0" dirty="0" smtClean="0">
                <a:solidFill>
                  <a:schemeClr val="accent2"/>
                </a:solidFill>
              </a:rPr>
              <a:t>(Partner </a:t>
            </a:r>
            <a:r>
              <a:rPr lang="fr-FR" altLang="fr-FR" b="1" kern="0" dirty="0" err="1" smtClean="0">
                <a:solidFill>
                  <a:schemeClr val="accent2"/>
                </a:solidFill>
              </a:rPr>
              <a:t>University</a:t>
            </a:r>
            <a:r>
              <a:rPr lang="fr-FR" altLang="fr-FR" b="1" kern="0" dirty="0" smtClean="0">
                <a:solidFill>
                  <a:schemeClr val="accent2"/>
                </a:solidFill>
              </a:rPr>
              <a:t> </a:t>
            </a:r>
            <a:r>
              <a:rPr lang="fr-FR" altLang="fr-FR" b="1" kern="0" dirty="0" err="1" smtClean="0">
                <a:solidFill>
                  <a:schemeClr val="accent2"/>
                </a:solidFill>
              </a:rPr>
              <a:t>Funds</a:t>
            </a:r>
            <a:r>
              <a:rPr lang="fr-FR" altLang="fr-FR" b="1" kern="0" dirty="0" smtClean="0">
                <a:solidFill>
                  <a:schemeClr val="accent2"/>
                </a:solidFill>
              </a:rPr>
              <a:t>)</a:t>
            </a:r>
          </a:p>
          <a:p>
            <a:pPr algn="ctr">
              <a:lnSpc>
                <a:spcPct val="80000"/>
              </a:lnSpc>
              <a:buFontTx/>
              <a:buNone/>
            </a:pPr>
            <a:r>
              <a:rPr lang="fr-FR" altLang="fr-FR" b="1" kern="0" dirty="0" smtClean="0">
                <a:solidFill>
                  <a:schemeClr val="accent2"/>
                </a:solidFill>
              </a:rPr>
              <a:t>7-10 jours après émission</a:t>
            </a:r>
            <a:endParaRPr lang="fr-FR" altLang="fr-FR" b="1" kern="0" dirty="0">
              <a:solidFill>
                <a:schemeClr val="accent2"/>
              </a:solidFill>
            </a:endParaRPr>
          </a:p>
        </p:txBody>
      </p:sp>
      <p:sp>
        <p:nvSpPr>
          <p:cNvPr id="23" name="Text Box 25"/>
          <p:cNvSpPr txBox="1">
            <a:spLocks noChangeArrowheads="1"/>
          </p:cNvSpPr>
          <p:nvPr/>
        </p:nvSpPr>
        <p:spPr bwMode="auto">
          <a:xfrm>
            <a:off x="6014616" y="4568925"/>
            <a:ext cx="1454244"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FR" altLang="fr-FR" b="1" dirty="0">
                <a:solidFill>
                  <a:schemeClr val="bg1"/>
                </a:solidFill>
              </a:rPr>
              <a:t>sels de mer</a:t>
            </a:r>
          </a:p>
        </p:txBody>
      </p:sp>
      <p:sp>
        <p:nvSpPr>
          <p:cNvPr id="24" name="Rectangle 2"/>
          <p:cNvSpPr txBox="1">
            <a:spLocks noChangeArrowheads="1"/>
          </p:cNvSpPr>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3200" b="1" i="0" u="none" strike="noStrike" kern="0" cap="none" spc="0" normalizeH="0" baseline="0" noProof="0" dirty="0" smtClean="0">
                <a:ln>
                  <a:noFill/>
                </a:ln>
                <a:solidFill>
                  <a:srgbClr val="800000"/>
                </a:solidFill>
                <a:effectLst/>
                <a:uLnTx/>
                <a:uFillTx/>
                <a:latin typeface="+mj-lt"/>
                <a:ea typeface="+mj-ea"/>
                <a:cs typeface="+mj-cs"/>
              </a:rPr>
              <a:t>Effet radiatif direct : observations in-situ en zone</a:t>
            </a:r>
            <a:r>
              <a:rPr kumimoji="0" lang="fr-FR" altLang="fr-FR" sz="3200" b="1" i="0" u="none" strike="noStrike" kern="0" cap="none" spc="0" normalizeH="0" noProof="0" dirty="0" smtClean="0">
                <a:ln>
                  <a:noFill/>
                </a:ln>
                <a:solidFill>
                  <a:srgbClr val="800000"/>
                </a:solidFill>
                <a:effectLst/>
                <a:uLnTx/>
                <a:uFillTx/>
                <a:latin typeface="+mj-lt"/>
                <a:ea typeface="+mj-ea"/>
                <a:cs typeface="+mj-cs"/>
              </a:rPr>
              <a:t> de transport</a:t>
            </a:r>
            <a:r>
              <a:rPr kumimoji="0" lang="fr-FR" altLang="fr-FR" sz="3200" b="1" i="0" u="none" strike="noStrike" kern="0" cap="none" spc="0" normalizeH="0" baseline="0" noProof="0" dirty="0" smtClean="0">
                <a:ln>
                  <a:noFill/>
                </a:ln>
                <a:solidFill>
                  <a:srgbClr val="800000"/>
                </a:solidFill>
                <a:effectLst/>
                <a:uLnTx/>
                <a:uFillTx/>
                <a:latin typeface="+mj-lt"/>
                <a:ea typeface="+mj-ea"/>
                <a:cs typeface="+mj-cs"/>
              </a:rPr>
              <a:t> </a:t>
            </a:r>
            <a:r>
              <a:rPr kumimoji="0" lang="fr-FR" altLang="fr-FR" sz="3200" b="0" i="0" u="none" strike="noStrike" kern="0" cap="none" spc="0" normalizeH="0" baseline="0" noProof="0" dirty="0" smtClean="0">
                <a:ln>
                  <a:noFill/>
                </a:ln>
                <a:solidFill>
                  <a:srgbClr val="800000"/>
                </a:solidFill>
                <a:effectLst/>
                <a:uLnTx/>
                <a:uFillTx/>
                <a:latin typeface="+mj-lt"/>
                <a:ea typeface="+mj-ea"/>
                <a:cs typeface="+mj-cs"/>
              </a:rPr>
              <a:t/>
            </a:r>
            <a:br>
              <a:rPr kumimoji="0" lang="fr-FR" altLang="fr-FR" sz="3200" b="0" i="0" u="none" strike="noStrike" kern="0" cap="none" spc="0" normalizeH="0" baseline="0" noProof="0" dirty="0" smtClean="0">
                <a:ln>
                  <a:noFill/>
                </a:ln>
                <a:solidFill>
                  <a:srgbClr val="800000"/>
                </a:solidFill>
                <a:effectLst/>
                <a:uLnTx/>
                <a:uFillTx/>
                <a:latin typeface="+mj-lt"/>
                <a:ea typeface="+mj-ea"/>
                <a:cs typeface="+mj-cs"/>
              </a:rPr>
            </a:br>
            <a:r>
              <a:rPr kumimoji="0" lang="fr-FR" altLang="fr-FR" sz="3200" b="0" i="0" u="none" strike="noStrike" kern="0" cap="none" spc="0" normalizeH="0" baseline="0" noProof="0" dirty="0" smtClean="0">
                <a:ln>
                  <a:noFill/>
                </a:ln>
                <a:solidFill>
                  <a:srgbClr val="800000"/>
                </a:solidFill>
                <a:effectLst/>
                <a:uLnTx/>
                <a:uFillTx/>
                <a:latin typeface="+mj-lt"/>
                <a:ea typeface="+mj-ea"/>
                <a:cs typeface="+mj-cs"/>
              </a:rPr>
              <a:t/>
            </a:r>
            <a:br>
              <a:rPr kumimoji="0" lang="fr-FR" altLang="fr-FR" sz="3200" b="0" i="0" u="none" strike="noStrike" kern="0" cap="none" spc="0" normalizeH="0" baseline="0" noProof="0" dirty="0" smtClean="0">
                <a:ln>
                  <a:noFill/>
                </a:ln>
                <a:solidFill>
                  <a:srgbClr val="800000"/>
                </a:solidFill>
                <a:effectLst/>
                <a:uLnTx/>
                <a:uFillTx/>
                <a:latin typeface="+mj-lt"/>
                <a:ea typeface="+mj-ea"/>
                <a:cs typeface="+mj-cs"/>
              </a:rPr>
            </a:br>
            <a:endParaRPr kumimoji="0" lang="fr-FR" altLang="fr-FR" sz="3200" b="0" i="0" u="none" strike="noStrike" kern="0" cap="none" spc="0" normalizeH="0" baseline="0" noProof="0" dirty="0" smtClean="0">
              <a:ln>
                <a:noFill/>
              </a:ln>
              <a:solidFill>
                <a:srgbClr val="800000"/>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descr="C:\Users\Desboeufs\Pictures\Namibie_2012\P101082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2106" y="1644678"/>
            <a:ext cx="3240543" cy="2430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Espace réservé du numéro de diapositive 2"/>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E4DE40D-388B-4037-96B0-19AC002BEC08}" type="slidenum">
              <a:rPr lang="fr-FR" altLang="en-US" smtClean="0"/>
              <a:pPr eaLnBrk="1" hangingPunct="1"/>
              <a:t>17</a:t>
            </a:fld>
            <a:endParaRPr lang="fr-FR" altLang="en-US" smtClean="0"/>
          </a:p>
        </p:txBody>
      </p:sp>
      <p:sp>
        <p:nvSpPr>
          <p:cNvPr id="16388" name="ZoneTexte 4"/>
          <p:cNvSpPr txBox="1">
            <a:spLocks noChangeArrowheads="1"/>
          </p:cNvSpPr>
          <p:nvPr/>
        </p:nvSpPr>
        <p:spPr bwMode="auto">
          <a:xfrm>
            <a:off x="1141413" y="5146675"/>
            <a:ext cx="73977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a:t> </a:t>
            </a:r>
          </a:p>
        </p:txBody>
      </p:sp>
      <p:sp>
        <p:nvSpPr>
          <p:cNvPr id="16389" name="ZoneTexte 5"/>
          <p:cNvSpPr txBox="1">
            <a:spLocks noChangeArrowheads="1"/>
          </p:cNvSpPr>
          <p:nvPr/>
        </p:nvSpPr>
        <p:spPr bwMode="auto">
          <a:xfrm>
            <a:off x="207198" y="1707703"/>
            <a:ext cx="3603730" cy="923330"/>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dirty="0" smtClean="0">
                <a:solidFill>
                  <a:schemeClr val="bg1"/>
                </a:solidFill>
                <a:cs typeface="Arial" charset="0"/>
              </a:rPr>
              <a:t>Suivi des concentrations et de l'épaisseur optique </a:t>
            </a:r>
          </a:p>
          <a:p>
            <a:pPr algn="ctr" eaLnBrk="1" hangingPunct="1"/>
            <a:r>
              <a:rPr lang="fr-FR" altLang="fr-FR" dirty="0" smtClean="0">
                <a:solidFill>
                  <a:schemeClr val="bg1"/>
                </a:solidFill>
                <a:cs typeface="Arial" charset="0"/>
              </a:rPr>
              <a:t>(GDRI-ARSAIO, 2012-2013)</a:t>
            </a:r>
            <a:endParaRPr lang="fr-FR" altLang="fr-FR" dirty="0">
              <a:solidFill>
                <a:schemeClr val="bg1"/>
              </a:solidFill>
            </a:endParaRPr>
          </a:p>
        </p:txBody>
      </p:sp>
      <p:sp>
        <p:nvSpPr>
          <p:cNvPr id="16393" name="ZoneTexte 9"/>
          <p:cNvSpPr txBox="1">
            <a:spLocks noChangeArrowheads="1"/>
          </p:cNvSpPr>
          <p:nvPr/>
        </p:nvSpPr>
        <p:spPr bwMode="auto">
          <a:xfrm>
            <a:off x="5745163" y="5645226"/>
            <a:ext cx="129692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sz="2000" b="1"/>
              <a:t>PEGASUS</a:t>
            </a:r>
          </a:p>
        </p:txBody>
      </p:sp>
      <p:sp>
        <p:nvSpPr>
          <p:cNvPr id="16394" name="ZoneTexte 10"/>
          <p:cNvSpPr txBox="1">
            <a:spLocks noChangeArrowheads="1"/>
          </p:cNvSpPr>
          <p:nvPr/>
        </p:nvSpPr>
        <p:spPr bwMode="auto">
          <a:xfrm>
            <a:off x="4763996" y="6414669"/>
            <a:ext cx="43513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dirty="0"/>
              <a:t>Coll. </a:t>
            </a:r>
            <a:r>
              <a:rPr lang="fr-FR" altLang="fr-FR" dirty="0" err="1"/>
              <a:t>Univ</a:t>
            </a:r>
            <a:r>
              <a:rPr lang="fr-FR" altLang="fr-FR" dirty="0"/>
              <a:t> </a:t>
            </a:r>
            <a:r>
              <a:rPr lang="fr-FR" altLang="fr-FR" dirty="0" err="1"/>
              <a:t>Potschestroom</a:t>
            </a:r>
            <a:r>
              <a:rPr lang="fr-FR" altLang="fr-FR" dirty="0"/>
              <a:t>, </a:t>
            </a:r>
            <a:r>
              <a:rPr lang="fr-FR" altLang="fr-FR" dirty="0" smtClean="0"/>
              <a:t>NASA/AMES </a:t>
            </a:r>
            <a:endParaRPr lang="fr-FR" altLang="fr-FR" dirty="0"/>
          </a:p>
        </p:txBody>
      </p:sp>
      <p:pic>
        <p:nvPicPr>
          <p:cNvPr id="11" name="Picture 2" descr="C:\Users\Desboeufs\Documents\Progrech\GDRI\nasa_namibia_dustplume_1306200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68546" y="1631252"/>
            <a:ext cx="3780780" cy="4600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0"/>
          <p:cNvSpPr txBox="1">
            <a:spLocks noChangeArrowheads="1"/>
          </p:cNvSpPr>
          <p:nvPr/>
        </p:nvSpPr>
        <p:spPr bwMode="auto">
          <a:xfrm>
            <a:off x="6913246" y="2668555"/>
            <a:ext cx="1619722"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ZA" altLang="fr-FR" b="1">
                <a:latin typeface="Calibri" pitchFamily="34" charset="0"/>
              </a:rPr>
              <a:t>River bed and dry pan dust plumes</a:t>
            </a:r>
          </a:p>
        </p:txBody>
      </p:sp>
      <p:cxnSp>
        <p:nvCxnSpPr>
          <p:cNvPr id="13" name="Straight Arrow Connector 12"/>
          <p:cNvCxnSpPr>
            <a:stCxn id="12" idx="2"/>
          </p:cNvCxnSpPr>
          <p:nvPr/>
        </p:nvCxnSpPr>
        <p:spPr>
          <a:xfrm flipH="1" flipV="1">
            <a:off x="6697347" y="3480753"/>
            <a:ext cx="1025760" cy="11113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4" name="TextBox 7"/>
          <p:cNvSpPr txBox="1">
            <a:spLocks noChangeArrowheads="1"/>
          </p:cNvSpPr>
          <p:nvPr/>
        </p:nvSpPr>
        <p:spPr bwMode="auto">
          <a:xfrm>
            <a:off x="7333934" y="4211803"/>
            <a:ext cx="181397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ZA" altLang="fr-FR" b="1">
                <a:latin typeface="Calibri" pitchFamily="34" charset="0"/>
              </a:rPr>
              <a:t>Namib Desert</a:t>
            </a:r>
          </a:p>
        </p:txBody>
      </p:sp>
      <p:cxnSp>
        <p:nvCxnSpPr>
          <p:cNvPr id="15" name="Straight Arrow Connector 9"/>
          <p:cNvCxnSpPr/>
          <p:nvPr/>
        </p:nvCxnSpPr>
        <p:spPr>
          <a:xfrm flipH="1">
            <a:off x="7426009" y="4531678"/>
            <a:ext cx="574675" cy="39211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6" name="TextBox 5"/>
          <p:cNvSpPr txBox="1">
            <a:spLocks noChangeArrowheads="1"/>
          </p:cNvSpPr>
          <p:nvPr/>
        </p:nvSpPr>
        <p:spPr bwMode="auto">
          <a:xfrm>
            <a:off x="5111433" y="5743539"/>
            <a:ext cx="174969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ZA" altLang="fr-FR">
                <a:solidFill>
                  <a:schemeClr val="bg1"/>
                </a:solidFill>
                <a:latin typeface="Calibri" pitchFamily="34" charset="0"/>
              </a:rPr>
              <a:t>Atlantic Ocean</a:t>
            </a:r>
          </a:p>
        </p:txBody>
      </p:sp>
      <p:cxnSp>
        <p:nvCxnSpPr>
          <p:cNvPr id="17" name="Connecteur droit avec flèche 16"/>
          <p:cNvCxnSpPr/>
          <p:nvPr/>
        </p:nvCxnSpPr>
        <p:spPr>
          <a:xfrm flipV="1">
            <a:off x="7354778" y="1781320"/>
            <a:ext cx="574675" cy="4127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0"/>
          <p:cNvSpPr txBox="1">
            <a:spLocks noChangeArrowheads="1"/>
          </p:cNvSpPr>
          <p:nvPr/>
        </p:nvSpPr>
        <p:spPr bwMode="auto">
          <a:xfrm>
            <a:off x="5940134" y="2117104"/>
            <a:ext cx="161972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ZA" altLang="fr-FR" b="1" dirty="0" err="1">
                <a:latin typeface="Calibri" pitchFamily="34" charset="0"/>
              </a:rPr>
              <a:t>Etosha</a:t>
            </a:r>
            <a:r>
              <a:rPr lang="en-ZA" altLang="fr-FR" b="1" dirty="0">
                <a:latin typeface="Calibri" pitchFamily="34" charset="0"/>
              </a:rPr>
              <a:t> Pan</a:t>
            </a:r>
          </a:p>
        </p:txBody>
      </p:sp>
      <p:sp>
        <p:nvSpPr>
          <p:cNvPr id="2" name="Ellipse 1"/>
          <p:cNvSpPr/>
          <p:nvPr/>
        </p:nvSpPr>
        <p:spPr>
          <a:xfrm>
            <a:off x="6526849" y="3306240"/>
            <a:ext cx="208250" cy="3080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75817" y="4213112"/>
            <a:ext cx="3236813" cy="2427610"/>
          </a:xfrm>
          <a:prstGeom prst="rect">
            <a:avLst/>
          </a:prstGeom>
        </p:spPr>
      </p:pic>
      <p:sp>
        <p:nvSpPr>
          <p:cNvPr id="4" name="Flèche vers le bas 3"/>
          <p:cNvSpPr/>
          <p:nvPr/>
        </p:nvSpPr>
        <p:spPr>
          <a:xfrm rot="3480000">
            <a:off x="4756613" y="3162610"/>
            <a:ext cx="361293" cy="26601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Flèche vers le bas 4"/>
          <p:cNvSpPr/>
          <p:nvPr/>
        </p:nvSpPr>
        <p:spPr>
          <a:xfrm rot="6600000">
            <a:off x="4683999" y="1619856"/>
            <a:ext cx="441241" cy="25476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131757" y="4240751"/>
            <a:ext cx="1689886" cy="461665"/>
          </a:xfrm>
          <a:prstGeom prst="rect">
            <a:avLst/>
          </a:prstGeom>
          <a:noFill/>
        </p:spPr>
        <p:txBody>
          <a:bodyPr wrap="none" rtlCol="0">
            <a:spAutoFit/>
          </a:bodyPr>
          <a:lstStyle/>
          <a:p>
            <a:r>
              <a:rPr lang="fr-FR" sz="2400" b="1" dirty="0" smtClean="0">
                <a:effectLst>
                  <a:outerShdw blurRad="38100" dist="38100" dir="2700000" algn="tl">
                    <a:srgbClr val="000000">
                      <a:alpha val="43137"/>
                    </a:srgbClr>
                  </a:outerShdw>
                </a:effectLst>
              </a:rPr>
              <a:t>PEGASUS</a:t>
            </a:r>
            <a:endParaRPr lang="fr-FR" sz="2400" b="1" dirty="0">
              <a:effectLst>
                <a:outerShdw blurRad="38100" dist="38100" dir="2700000" algn="tl">
                  <a:srgbClr val="000000">
                    <a:alpha val="43137"/>
                  </a:srgbClr>
                </a:outerShdw>
              </a:effectLst>
            </a:endParaRPr>
          </a:p>
        </p:txBody>
      </p:sp>
      <p:sp>
        <p:nvSpPr>
          <p:cNvPr id="22" name="Rectangle 21"/>
          <p:cNvSpPr txBox="1">
            <a:spLocks noChangeArrowheads="1"/>
          </p:cNvSpPr>
          <p:nvPr/>
        </p:nvSpPr>
        <p:spPr bwMode="auto">
          <a:xfrm>
            <a:off x="629586" y="1235824"/>
            <a:ext cx="7015397"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800000"/>
              </a:buClr>
              <a:buSzPct val="50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rgbClr val="800000"/>
              </a:buClr>
              <a:buSzPct val="5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rgbClr val="800000"/>
              </a:buClr>
              <a:buSzPct val="50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rgbClr val="800000"/>
              </a:buClr>
              <a:buSzPct val="5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rgbClr val="800000"/>
              </a:buClr>
              <a:buSzPct val="50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rgbClr val="800000"/>
              </a:buClr>
              <a:buSzPct val="50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rgbClr val="800000"/>
              </a:buClr>
              <a:buSzPct val="50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rgbClr val="800000"/>
              </a:buClr>
              <a:buSzPct val="50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rgbClr val="800000"/>
              </a:buClr>
              <a:buSzPct val="50000"/>
              <a:buFont typeface="Wingdings" pitchFamily="2" charset="2"/>
              <a:buChar char="§"/>
              <a:defRPr sz="2000">
                <a:solidFill>
                  <a:schemeClr val="tx1"/>
                </a:solidFill>
                <a:latin typeface="+mn-lt"/>
              </a:defRPr>
            </a:lvl9pPr>
          </a:lstStyle>
          <a:p>
            <a:pPr algn="ctr">
              <a:lnSpc>
                <a:spcPct val="80000"/>
              </a:lnSpc>
              <a:buFontTx/>
              <a:buNone/>
            </a:pPr>
            <a:r>
              <a:rPr lang="fr-FR" altLang="fr-FR" b="1" kern="0" dirty="0" smtClean="0">
                <a:solidFill>
                  <a:schemeClr val="accent2"/>
                </a:solidFill>
              </a:rPr>
              <a:t>Prochaine zone cible : l’Afrique Australe</a:t>
            </a:r>
            <a:endParaRPr lang="fr-FR" altLang="fr-FR" b="1" kern="0" dirty="0">
              <a:solidFill>
                <a:schemeClr val="accent2"/>
              </a:solidFill>
            </a:endParaRPr>
          </a:p>
        </p:txBody>
      </p:sp>
      <p:sp>
        <p:nvSpPr>
          <p:cNvPr id="29" name="Rectangle 2"/>
          <p:cNvSpPr txBox="1">
            <a:spLocks noChangeArrowheads="1"/>
          </p:cNvSpPr>
          <p:nvPr/>
        </p:nvSpPr>
        <p:spPr bwMode="auto">
          <a:xfrm>
            <a:off x="412229" y="23284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3200" b="1" i="0" u="none" strike="noStrike" kern="0" cap="none" spc="0" normalizeH="0" baseline="0" noProof="0" dirty="0" smtClean="0">
                <a:ln>
                  <a:noFill/>
                </a:ln>
                <a:solidFill>
                  <a:srgbClr val="800000"/>
                </a:solidFill>
                <a:effectLst/>
                <a:uLnTx/>
                <a:uFillTx/>
                <a:latin typeface="+mj-lt"/>
                <a:ea typeface="+mj-ea"/>
                <a:cs typeface="+mj-cs"/>
              </a:rPr>
              <a:t>Effet radiatif direct : observations in-situ en zone</a:t>
            </a:r>
            <a:r>
              <a:rPr kumimoji="0" lang="fr-FR" altLang="fr-FR" sz="3200" b="1" i="0" u="none" strike="noStrike" kern="0" cap="none" spc="0" normalizeH="0" noProof="0" dirty="0" smtClean="0">
                <a:ln>
                  <a:noFill/>
                </a:ln>
                <a:solidFill>
                  <a:srgbClr val="800000"/>
                </a:solidFill>
                <a:effectLst/>
                <a:uLnTx/>
                <a:uFillTx/>
                <a:latin typeface="+mj-lt"/>
                <a:ea typeface="+mj-ea"/>
                <a:cs typeface="+mj-cs"/>
              </a:rPr>
              <a:t> de transport</a:t>
            </a:r>
            <a:r>
              <a:rPr kumimoji="0" lang="fr-FR" altLang="fr-FR" sz="3200" b="1" i="0" u="none" strike="noStrike" kern="0" cap="none" spc="0" normalizeH="0" baseline="0" noProof="0" dirty="0" smtClean="0">
                <a:ln>
                  <a:noFill/>
                </a:ln>
                <a:solidFill>
                  <a:srgbClr val="800000"/>
                </a:solidFill>
                <a:effectLst/>
                <a:uLnTx/>
                <a:uFillTx/>
                <a:latin typeface="+mj-lt"/>
                <a:ea typeface="+mj-ea"/>
                <a:cs typeface="+mj-cs"/>
              </a:rPr>
              <a:t> </a:t>
            </a:r>
            <a:r>
              <a:rPr kumimoji="0" lang="fr-FR" altLang="fr-FR" sz="3200" b="0" i="0" u="none" strike="noStrike" kern="0" cap="none" spc="0" normalizeH="0" baseline="0" noProof="0" dirty="0" smtClean="0">
                <a:ln>
                  <a:noFill/>
                </a:ln>
                <a:solidFill>
                  <a:srgbClr val="800000"/>
                </a:solidFill>
                <a:effectLst/>
                <a:uLnTx/>
                <a:uFillTx/>
                <a:latin typeface="+mj-lt"/>
                <a:ea typeface="+mj-ea"/>
                <a:cs typeface="+mj-cs"/>
              </a:rPr>
              <a:t/>
            </a:r>
            <a:br>
              <a:rPr kumimoji="0" lang="fr-FR" altLang="fr-FR" sz="3200" b="0" i="0" u="none" strike="noStrike" kern="0" cap="none" spc="0" normalizeH="0" baseline="0" noProof="0" dirty="0" smtClean="0">
                <a:ln>
                  <a:noFill/>
                </a:ln>
                <a:solidFill>
                  <a:srgbClr val="800000"/>
                </a:solidFill>
                <a:effectLst/>
                <a:uLnTx/>
                <a:uFillTx/>
                <a:latin typeface="+mj-lt"/>
                <a:ea typeface="+mj-ea"/>
                <a:cs typeface="+mj-cs"/>
              </a:rPr>
            </a:br>
            <a:r>
              <a:rPr kumimoji="0" lang="fr-FR" altLang="fr-FR" sz="3200" b="0" i="0" u="none" strike="noStrike" kern="0" cap="none" spc="0" normalizeH="0" baseline="0" noProof="0" dirty="0" smtClean="0">
                <a:ln>
                  <a:noFill/>
                </a:ln>
                <a:solidFill>
                  <a:srgbClr val="800000"/>
                </a:solidFill>
                <a:effectLst/>
                <a:uLnTx/>
                <a:uFillTx/>
                <a:latin typeface="+mj-lt"/>
                <a:ea typeface="+mj-ea"/>
                <a:cs typeface="+mj-cs"/>
              </a:rPr>
              <a:t/>
            </a:r>
            <a:br>
              <a:rPr kumimoji="0" lang="fr-FR" altLang="fr-FR" sz="3200" b="0" i="0" u="none" strike="noStrike" kern="0" cap="none" spc="0" normalizeH="0" baseline="0" noProof="0" dirty="0" smtClean="0">
                <a:ln>
                  <a:noFill/>
                </a:ln>
                <a:solidFill>
                  <a:srgbClr val="800000"/>
                </a:solidFill>
                <a:effectLst/>
                <a:uLnTx/>
                <a:uFillTx/>
                <a:latin typeface="+mj-lt"/>
                <a:ea typeface="+mj-ea"/>
                <a:cs typeface="+mj-cs"/>
              </a:rPr>
            </a:br>
            <a:endParaRPr kumimoji="0" lang="fr-FR" altLang="fr-FR" sz="3200" b="0" i="0" u="none" strike="noStrike" kern="0" cap="none" spc="0" normalizeH="0" baseline="0" noProof="0" dirty="0" smtClean="0">
              <a:ln>
                <a:noFill/>
              </a:ln>
              <a:solidFill>
                <a:srgbClr val="80000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9"/>
          <p:cNvSpPr txBox="1">
            <a:spLocks noChangeArrowheads="1"/>
          </p:cNvSpPr>
          <p:nvPr/>
        </p:nvSpPr>
        <p:spPr bwMode="auto">
          <a:xfrm>
            <a:off x="368301" y="3588049"/>
            <a:ext cx="1710108" cy="707886"/>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2000" b="1">
                <a:solidFill>
                  <a:srgbClr val="009900"/>
                </a:solidFill>
              </a:rPr>
              <a:t>Injection phase gas</a:t>
            </a:r>
          </a:p>
        </p:txBody>
      </p:sp>
      <p:sp>
        <p:nvSpPr>
          <p:cNvPr id="12292" name="Text Box 10"/>
          <p:cNvSpPr txBox="1">
            <a:spLocks noChangeArrowheads="1"/>
          </p:cNvSpPr>
          <p:nvPr/>
        </p:nvSpPr>
        <p:spPr bwMode="auto">
          <a:xfrm>
            <a:off x="0" y="2615307"/>
            <a:ext cx="1978097" cy="707886"/>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2000" b="1" dirty="0">
                <a:solidFill>
                  <a:srgbClr val="CC6600"/>
                </a:solidFill>
              </a:rPr>
              <a:t>Injection poussières</a:t>
            </a:r>
          </a:p>
        </p:txBody>
      </p:sp>
      <p:grpSp>
        <p:nvGrpSpPr>
          <p:cNvPr id="4" name="Group 18"/>
          <p:cNvGrpSpPr>
            <a:grpSpLocks/>
          </p:cNvGrpSpPr>
          <p:nvPr/>
        </p:nvGrpSpPr>
        <p:grpSpPr bwMode="auto">
          <a:xfrm>
            <a:off x="2225676" y="1484025"/>
            <a:ext cx="3980252" cy="4783423"/>
            <a:chOff x="1402" y="601"/>
            <a:chExt cx="2786" cy="3155"/>
          </a:xfrm>
        </p:grpSpPr>
        <p:sp>
          <p:nvSpPr>
            <p:cNvPr id="12305" name="Rectangle 19"/>
            <p:cNvSpPr>
              <a:spLocks noChangeArrowheads="1"/>
            </p:cNvSpPr>
            <p:nvPr/>
          </p:nvSpPr>
          <p:spPr bwMode="auto">
            <a:xfrm>
              <a:off x="2259" y="1861"/>
              <a:ext cx="5" cy="280"/>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306" name="Line 20"/>
            <p:cNvSpPr>
              <a:spLocks noChangeShapeType="1"/>
            </p:cNvSpPr>
            <p:nvPr/>
          </p:nvSpPr>
          <p:spPr bwMode="auto">
            <a:xfrm>
              <a:off x="2219" y="2079"/>
              <a:ext cx="54" cy="28"/>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307" name="Line 21"/>
            <p:cNvSpPr>
              <a:spLocks noChangeShapeType="1"/>
            </p:cNvSpPr>
            <p:nvPr/>
          </p:nvSpPr>
          <p:spPr bwMode="auto">
            <a:xfrm>
              <a:off x="2216" y="1995"/>
              <a:ext cx="51" cy="28"/>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308" name="Line 22"/>
            <p:cNvSpPr>
              <a:spLocks noChangeShapeType="1"/>
            </p:cNvSpPr>
            <p:nvPr/>
          </p:nvSpPr>
          <p:spPr bwMode="auto">
            <a:xfrm>
              <a:off x="2216" y="2037"/>
              <a:ext cx="54" cy="28"/>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309" name="Line 23"/>
            <p:cNvSpPr>
              <a:spLocks noChangeShapeType="1"/>
            </p:cNvSpPr>
            <p:nvPr/>
          </p:nvSpPr>
          <p:spPr bwMode="auto">
            <a:xfrm>
              <a:off x="2214" y="1953"/>
              <a:ext cx="50" cy="28"/>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310" name="Line 24"/>
            <p:cNvSpPr>
              <a:spLocks noChangeShapeType="1"/>
            </p:cNvSpPr>
            <p:nvPr/>
          </p:nvSpPr>
          <p:spPr bwMode="auto">
            <a:xfrm>
              <a:off x="2208" y="1869"/>
              <a:ext cx="54" cy="2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311" name="Line 25"/>
            <p:cNvSpPr>
              <a:spLocks noChangeShapeType="1"/>
            </p:cNvSpPr>
            <p:nvPr/>
          </p:nvSpPr>
          <p:spPr bwMode="auto">
            <a:xfrm>
              <a:off x="2211" y="1911"/>
              <a:ext cx="53" cy="2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312" name="Freeform 26"/>
            <p:cNvSpPr>
              <a:spLocks/>
            </p:cNvSpPr>
            <p:nvPr/>
          </p:nvSpPr>
          <p:spPr bwMode="auto">
            <a:xfrm>
              <a:off x="2262" y="1869"/>
              <a:ext cx="43" cy="269"/>
            </a:xfrm>
            <a:custGeom>
              <a:avLst/>
              <a:gdLst>
                <a:gd name="T0" fmla="*/ 40 w 16"/>
                <a:gd name="T1" fmla="*/ 269 h 96"/>
                <a:gd name="T2" fmla="*/ 0 w 16"/>
                <a:gd name="T3" fmla="*/ 269 h 96"/>
                <a:gd name="T4" fmla="*/ 3 w 16"/>
                <a:gd name="T5" fmla="*/ 0 h 96"/>
                <a:gd name="T6" fmla="*/ 43 w 16"/>
                <a:gd name="T7" fmla="*/ 0 h 96"/>
                <a:gd name="T8" fmla="*/ 40 w 16"/>
                <a:gd name="T9" fmla="*/ 269 h 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96">
                  <a:moveTo>
                    <a:pt x="15" y="96"/>
                  </a:moveTo>
                  <a:lnTo>
                    <a:pt x="0" y="96"/>
                  </a:lnTo>
                  <a:lnTo>
                    <a:pt x="1" y="0"/>
                  </a:lnTo>
                  <a:lnTo>
                    <a:pt x="16" y="0"/>
                  </a:lnTo>
                  <a:lnTo>
                    <a:pt x="15" y="96"/>
                  </a:lnTo>
                  <a:close/>
                </a:path>
              </a:pathLst>
            </a:custGeom>
            <a:solidFill>
              <a:schemeClr val="bg1"/>
            </a:solidFill>
            <a:ln w="0">
              <a:solidFill>
                <a:srgbClr val="24211D"/>
              </a:solidFill>
              <a:prstDash val="solid"/>
              <a:round/>
              <a:headEnd/>
              <a:tailEnd/>
            </a:ln>
          </p:spPr>
          <p:txBody>
            <a:bodyPr/>
            <a:lstStyle/>
            <a:p>
              <a:endParaRPr lang="fr-FR"/>
            </a:p>
          </p:txBody>
        </p:sp>
        <p:sp>
          <p:nvSpPr>
            <p:cNvPr id="12313" name="Freeform 27"/>
            <p:cNvSpPr>
              <a:spLocks/>
            </p:cNvSpPr>
            <p:nvPr/>
          </p:nvSpPr>
          <p:spPr bwMode="auto">
            <a:xfrm>
              <a:off x="2053" y="1850"/>
              <a:ext cx="134" cy="319"/>
            </a:xfrm>
            <a:custGeom>
              <a:avLst/>
              <a:gdLst>
                <a:gd name="T0" fmla="*/ 0 w 50"/>
                <a:gd name="T1" fmla="*/ 0 h 114"/>
                <a:gd name="T2" fmla="*/ 131 w 50"/>
                <a:gd name="T3" fmla="*/ 0 h 114"/>
                <a:gd name="T4" fmla="*/ 134 w 50"/>
                <a:gd name="T5" fmla="*/ 319 h 114"/>
                <a:gd name="T6" fmla="*/ 0 w 50"/>
                <a:gd name="T7" fmla="*/ 319 h 114"/>
                <a:gd name="T8" fmla="*/ 0 w 50"/>
                <a:gd name="T9" fmla="*/ 0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114">
                  <a:moveTo>
                    <a:pt x="0" y="0"/>
                  </a:moveTo>
                  <a:lnTo>
                    <a:pt x="49" y="0"/>
                  </a:lnTo>
                  <a:lnTo>
                    <a:pt x="50" y="114"/>
                  </a:lnTo>
                  <a:lnTo>
                    <a:pt x="0" y="114"/>
                  </a:lnTo>
                  <a:lnTo>
                    <a:pt x="0" y="0"/>
                  </a:lnTo>
                  <a:close/>
                </a:path>
              </a:pathLst>
            </a:custGeom>
            <a:solidFill>
              <a:schemeClr val="bg1"/>
            </a:solidFill>
            <a:ln w="0">
              <a:solidFill>
                <a:srgbClr val="24211D"/>
              </a:solidFill>
              <a:prstDash val="solid"/>
              <a:round/>
              <a:headEnd/>
              <a:tailEnd/>
            </a:ln>
          </p:spPr>
          <p:txBody>
            <a:bodyPr/>
            <a:lstStyle/>
            <a:p>
              <a:endParaRPr lang="fr-FR"/>
            </a:p>
          </p:txBody>
        </p:sp>
        <p:sp>
          <p:nvSpPr>
            <p:cNvPr id="12314" name="Freeform 28"/>
            <p:cNvSpPr>
              <a:spLocks/>
            </p:cNvSpPr>
            <p:nvPr/>
          </p:nvSpPr>
          <p:spPr bwMode="auto">
            <a:xfrm>
              <a:off x="1997" y="1802"/>
              <a:ext cx="61" cy="417"/>
            </a:xfrm>
            <a:custGeom>
              <a:avLst/>
              <a:gdLst>
                <a:gd name="T0" fmla="*/ 0 w 23"/>
                <a:gd name="T1" fmla="*/ 0 h 149"/>
                <a:gd name="T2" fmla="*/ 58 w 23"/>
                <a:gd name="T3" fmla="*/ 0 h 149"/>
                <a:gd name="T4" fmla="*/ 61 w 23"/>
                <a:gd name="T5" fmla="*/ 417 h 149"/>
                <a:gd name="T6" fmla="*/ 3 w 23"/>
                <a:gd name="T7" fmla="*/ 417 h 149"/>
                <a:gd name="T8" fmla="*/ 0 w 23"/>
                <a:gd name="T9" fmla="*/ 0 h 1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49">
                  <a:moveTo>
                    <a:pt x="0" y="0"/>
                  </a:moveTo>
                  <a:lnTo>
                    <a:pt x="22" y="0"/>
                  </a:lnTo>
                  <a:lnTo>
                    <a:pt x="23" y="149"/>
                  </a:lnTo>
                  <a:lnTo>
                    <a:pt x="1" y="149"/>
                  </a:lnTo>
                  <a:lnTo>
                    <a:pt x="0" y="0"/>
                  </a:lnTo>
                  <a:close/>
                </a:path>
              </a:pathLst>
            </a:custGeom>
            <a:solidFill>
              <a:schemeClr val="bg1"/>
            </a:solidFill>
            <a:ln w="0">
              <a:solidFill>
                <a:srgbClr val="24211D"/>
              </a:solidFill>
              <a:prstDash val="solid"/>
              <a:round/>
              <a:headEnd/>
              <a:tailEnd/>
            </a:ln>
          </p:spPr>
          <p:txBody>
            <a:bodyPr/>
            <a:lstStyle/>
            <a:p>
              <a:endParaRPr lang="fr-FR"/>
            </a:p>
          </p:txBody>
        </p:sp>
        <p:sp>
          <p:nvSpPr>
            <p:cNvPr id="12315" name="Freeform 29"/>
            <p:cNvSpPr>
              <a:spLocks/>
            </p:cNvSpPr>
            <p:nvPr/>
          </p:nvSpPr>
          <p:spPr bwMode="auto">
            <a:xfrm>
              <a:off x="2053" y="1867"/>
              <a:ext cx="134" cy="279"/>
            </a:xfrm>
            <a:custGeom>
              <a:avLst/>
              <a:gdLst>
                <a:gd name="T0" fmla="*/ 0 w 50"/>
                <a:gd name="T1" fmla="*/ 0 h 100"/>
                <a:gd name="T2" fmla="*/ 131 w 50"/>
                <a:gd name="T3" fmla="*/ 0 h 100"/>
                <a:gd name="T4" fmla="*/ 134 w 50"/>
                <a:gd name="T5" fmla="*/ 276 h 100"/>
                <a:gd name="T6" fmla="*/ 0 w 50"/>
                <a:gd name="T7" fmla="*/ 279 h 100"/>
                <a:gd name="T8" fmla="*/ 0 w 50"/>
                <a:gd name="T9" fmla="*/ 0 h 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100">
                  <a:moveTo>
                    <a:pt x="0" y="0"/>
                  </a:moveTo>
                  <a:lnTo>
                    <a:pt x="49" y="0"/>
                  </a:lnTo>
                  <a:lnTo>
                    <a:pt x="50" y="99"/>
                  </a:lnTo>
                  <a:lnTo>
                    <a:pt x="0" y="100"/>
                  </a:lnTo>
                  <a:lnTo>
                    <a:pt x="0" y="0"/>
                  </a:lnTo>
                  <a:close/>
                </a:path>
              </a:pathLst>
            </a:custGeom>
            <a:solidFill>
              <a:schemeClr val="bg1"/>
            </a:solidFill>
            <a:ln w="0">
              <a:solidFill>
                <a:srgbClr val="24211D"/>
              </a:solidFill>
              <a:prstDash val="solid"/>
              <a:round/>
              <a:headEnd/>
              <a:tailEnd/>
            </a:ln>
          </p:spPr>
          <p:txBody>
            <a:bodyPr/>
            <a:lstStyle/>
            <a:p>
              <a:endParaRPr lang="fr-FR"/>
            </a:p>
          </p:txBody>
        </p:sp>
        <p:sp>
          <p:nvSpPr>
            <p:cNvPr id="12316" name="Rectangle 30"/>
            <p:cNvSpPr>
              <a:spLocks noChangeArrowheads="1"/>
            </p:cNvSpPr>
            <p:nvPr/>
          </p:nvSpPr>
          <p:spPr bwMode="auto">
            <a:xfrm>
              <a:off x="1962" y="1833"/>
              <a:ext cx="16" cy="9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317" name="Rectangle 31"/>
            <p:cNvSpPr>
              <a:spLocks noChangeArrowheads="1"/>
            </p:cNvSpPr>
            <p:nvPr/>
          </p:nvSpPr>
          <p:spPr bwMode="auto">
            <a:xfrm>
              <a:off x="1962" y="1833"/>
              <a:ext cx="16" cy="92"/>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318" name="Rectangle 32"/>
            <p:cNvSpPr>
              <a:spLocks noChangeArrowheads="1"/>
            </p:cNvSpPr>
            <p:nvPr/>
          </p:nvSpPr>
          <p:spPr bwMode="auto">
            <a:xfrm>
              <a:off x="1914" y="1853"/>
              <a:ext cx="48" cy="4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319" name="Rectangle 33"/>
            <p:cNvSpPr>
              <a:spLocks noChangeArrowheads="1"/>
            </p:cNvSpPr>
            <p:nvPr/>
          </p:nvSpPr>
          <p:spPr bwMode="auto">
            <a:xfrm>
              <a:off x="1914" y="1853"/>
              <a:ext cx="48" cy="42"/>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320" name="Rectangle 34"/>
            <p:cNvSpPr>
              <a:spLocks noChangeArrowheads="1"/>
            </p:cNvSpPr>
            <p:nvPr/>
          </p:nvSpPr>
          <p:spPr bwMode="auto">
            <a:xfrm>
              <a:off x="1975" y="1819"/>
              <a:ext cx="19" cy="1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321" name="Rectangle 35"/>
            <p:cNvSpPr>
              <a:spLocks noChangeArrowheads="1"/>
            </p:cNvSpPr>
            <p:nvPr/>
          </p:nvSpPr>
          <p:spPr bwMode="auto">
            <a:xfrm>
              <a:off x="1975" y="1819"/>
              <a:ext cx="19" cy="120"/>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322" name="Rectangle 36"/>
            <p:cNvSpPr>
              <a:spLocks noChangeArrowheads="1"/>
            </p:cNvSpPr>
            <p:nvPr/>
          </p:nvSpPr>
          <p:spPr bwMode="auto">
            <a:xfrm>
              <a:off x="1962" y="2074"/>
              <a:ext cx="16" cy="9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323" name="Rectangle 37"/>
            <p:cNvSpPr>
              <a:spLocks noChangeArrowheads="1"/>
            </p:cNvSpPr>
            <p:nvPr/>
          </p:nvSpPr>
          <p:spPr bwMode="auto">
            <a:xfrm>
              <a:off x="1962" y="2074"/>
              <a:ext cx="16" cy="92"/>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324" name="Rectangle 38"/>
            <p:cNvSpPr>
              <a:spLocks noChangeArrowheads="1"/>
            </p:cNvSpPr>
            <p:nvPr/>
          </p:nvSpPr>
          <p:spPr bwMode="auto">
            <a:xfrm>
              <a:off x="1914" y="2093"/>
              <a:ext cx="48" cy="4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325" name="Rectangle 39"/>
            <p:cNvSpPr>
              <a:spLocks noChangeArrowheads="1"/>
            </p:cNvSpPr>
            <p:nvPr/>
          </p:nvSpPr>
          <p:spPr bwMode="auto">
            <a:xfrm>
              <a:off x="1914" y="2093"/>
              <a:ext cx="48" cy="42"/>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326" name="Rectangle 40"/>
            <p:cNvSpPr>
              <a:spLocks noChangeArrowheads="1"/>
            </p:cNvSpPr>
            <p:nvPr/>
          </p:nvSpPr>
          <p:spPr bwMode="auto">
            <a:xfrm>
              <a:off x="1975" y="2074"/>
              <a:ext cx="19" cy="12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327" name="Rectangle 41"/>
            <p:cNvSpPr>
              <a:spLocks noChangeArrowheads="1"/>
            </p:cNvSpPr>
            <p:nvPr/>
          </p:nvSpPr>
          <p:spPr bwMode="auto">
            <a:xfrm>
              <a:off x="1975" y="2074"/>
              <a:ext cx="19" cy="123"/>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328" name="Rectangle 42"/>
            <p:cNvSpPr>
              <a:spLocks noChangeArrowheads="1"/>
            </p:cNvSpPr>
            <p:nvPr/>
          </p:nvSpPr>
          <p:spPr bwMode="auto">
            <a:xfrm>
              <a:off x="1962" y="1959"/>
              <a:ext cx="16" cy="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329" name="Rectangle 43"/>
            <p:cNvSpPr>
              <a:spLocks noChangeArrowheads="1"/>
            </p:cNvSpPr>
            <p:nvPr/>
          </p:nvSpPr>
          <p:spPr bwMode="auto">
            <a:xfrm>
              <a:off x="1962" y="1959"/>
              <a:ext cx="16" cy="95"/>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330" name="Rectangle 44"/>
            <p:cNvSpPr>
              <a:spLocks noChangeArrowheads="1"/>
            </p:cNvSpPr>
            <p:nvPr/>
          </p:nvSpPr>
          <p:spPr bwMode="auto">
            <a:xfrm>
              <a:off x="1914" y="1981"/>
              <a:ext cx="48" cy="3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331" name="Rectangle 45"/>
            <p:cNvSpPr>
              <a:spLocks noChangeArrowheads="1"/>
            </p:cNvSpPr>
            <p:nvPr/>
          </p:nvSpPr>
          <p:spPr bwMode="auto">
            <a:xfrm>
              <a:off x="1914" y="1981"/>
              <a:ext cx="48" cy="39"/>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332" name="Rectangle 46"/>
            <p:cNvSpPr>
              <a:spLocks noChangeArrowheads="1"/>
            </p:cNvSpPr>
            <p:nvPr/>
          </p:nvSpPr>
          <p:spPr bwMode="auto">
            <a:xfrm>
              <a:off x="1975" y="1945"/>
              <a:ext cx="19" cy="12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333" name="Rectangle 47"/>
            <p:cNvSpPr>
              <a:spLocks noChangeArrowheads="1"/>
            </p:cNvSpPr>
            <p:nvPr/>
          </p:nvSpPr>
          <p:spPr bwMode="auto">
            <a:xfrm>
              <a:off x="1975" y="1945"/>
              <a:ext cx="19" cy="123"/>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334" name="Freeform 48"/>
            <p:cNvSpPr>
              <a:spLocks/>
            </p:cNvSpPr>
            <p:nvPr/>
          </p:nvSpPr>
          <p:spPr bwMode="auto">
            <a:xfrm>
              <a:off x="1785" y="2124"/>
              <a:ext cx="123" cy="154"/>
            </a:xfrm>
            <a:custGeom>
              <a:avLst/>
              <a:gdLst>
                <a:gd name="T0" fmla="*/ 123 w 46"/>
                <a:gd name="T1" fmla="*/ 0 h 55"/>
                <a:gd name="T2" fmla="*/ 107 w 46"/>
                <a:gd name="T3" fmla="*/ 25 h 55"/>
                <a:gd name="T4" fmla="*/ 104 w 46"/>
                <a:gd name="T5" fmla="*/ 34 h 55"/>
                <a:gd name="T6" fmla="*/ 104 w 46"/>
                <a:gd name="T7" fmla="*/ 42 h 55"/>
                <a:gd name="T8" fmla="*/ 102 w 46"/>
                <a:gd name="T9" fmla="*/ 50 h 55"/>
                <a:gd name="T10" fmla="*/ 96 w 46"/>
                <a:gd name="T11" fmla="*/ 62 h 55"/>
                <a:gd name="T12" fmla="*/ 94 w 46"/>
                <a:gd name="T13" fmla="*/ 70 h 55"/>
                <a:gd name="T14" fmla="*/ 94 w 46"/>
                <a:gd name="T15" fmla="*/ 76 h 55"/>
                <a:gd name="T16" fmla="*/ 88 w 46"/>
                <a:gd name="T17" fmla="*/ 81 h 55"/>
                <a:gd name="T18" fmla="*/ 86 w 46"/>
                <a:gd name="T19" fmla="*/ 90 h 55"/>
                <a:gd name="T20" fmla="*/ 80 w 46"/>
                <a:gd name="T21" fmla="*/ 92 h 55"/>
                <a:gd name="T22" fmla="*/ 78 w 46"/>
                <a:gd name="T23" fmla="*/ 95 h 55"/>
                <a:gd name="T24" fmla="*/ 72 w 46"/>
                <a:gd name="T25" fmla="*/ 98 h 55"/>
                <a:gd name="T26" fmla="*/ 70 w 46"/>
                <a:gd name="T27" fmla="*/ 92 h 55"/>
                <a:gd name="T28" fmla="*/ 64 w 46"/>
                <a:gd name="T29" fmla="*/ 95 h 55"/>
                <a:gd name="T30" fmla="*/ 62 w 46"/>
                <a:gd name="T31" fmla="*/ 92 h 55"/>
                <a:gd name="T32" fmla="*/ 59 w 46"/>
                <a:gd name="T33" fmla="*/ 87 h 55"/>
                <a:gd name="T34" fmla="*/ 51 w 46"/>
                <a:gd name="T35" fmla="*/ 76 h 55"/>
                <a:gd name="T36" fmla="*/ 48 w 46"/>
                <a:gd name="T37" fmla="*/ 81 h 55"/>
                <a:gd name="T38" fmla="*/ 35 w 46"/>
                <a:gd name="T39" fmla="*/ 90 h 55"/>
                <a:gd name="T40" fmla="*/ 29 w 46"/>
                <a:gd name="T41" fmla="*/ 106 h 55"/>
                <a:gd name="T42" fmla="*/ 24 w 46"/>
                <a:gd name="T43" fmla="*/ 118 h 55"/>
                <a:gd name="T44" fmla="*/ 21 w 46"/>
                <a:gd name="T45" fmla="*/ 126 h 55"/>
                <a:gd name="T46" fmla="*/ 19 w 46"/>
                <a:gd name="T47" fmla="*/ 129 h 55"/>
                <a:gd name="T48" fmla="*/ 16 w 46"/>
                <a:gd name="T49" fmla="*/ 137 h 55"/>
                <a:gd name="T50" fmla="*/ 11 w 46"/>
                <a:gd name="T51" fmla="*/ 140 h 55"/>
                <a:gd name="T52" fmla="*/ 0 w 46"/>
                <a:gd name="T53" fmla="*/ 154 h 5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6" h="55">
                  <a:moveTo>
                    <a:pt x="46" y="0"/>
                  </a:moveTo>
                  <a:cubicBezTo>
                    <a:pt x="45" y="1"/>
                    <a:pt x="42" y="8"/>
                    <a:pt x="40" y="9"/>
                  </a:cubicBezTo>
                  <a:cubicBezTo>
                    <a:pt x="40" y="9"/>
                    <a:pt x="39" y="12"/>
                    <a:pt x="39" y="12"/>
                  </a:cubicBezTo>
                  <a:cubicBezTo>
                    <a:pt x="39" y="12"/>
                    <a:pt x="39" y="15"/>
                    <a:pt x="39" y="15"/>
                  </a:cubicBezTo>
                  <a:cubicBezTo>
                    <a:pt x="39" y="15"/>
                    <a:pt x="38" y="18"/>
                    <a:pt x="38" y="18"/>
                  </a:cubicBezTo>
                  <a:cubicBezTo>
                    <a:pt x="38" y="18"/>
                    <a:pt x="36" y="22"/>
                    <a:pt x="36" y="22"/>
                  </a:cubicBezTo>
                  <a:cubicBezTo>
                    <a:pt x="36" y="22"/>
                    <a:pt x="35" y="25"/>
                    <a:pt x="35" y="25"/>
                  </a:cubicBezTo>
                  <a:cubicBezTo>
                    <a:pt x="35" y="25"/>
                    <a:pt x="35" y="27"/>
                    <a:pt x="35" y="27"/>
                  </a:cubicBezTo>
                  <a:lnTo>
                    <a:pt x="33" y="29"/>
                  </a:lnTo>
                  <a:cubicBezTo>
                    <a:pt x="33" y="29"/>
                    <a:pt x="32" y="32"/>
                    <a:pt x="32" y="32"/>
                  </a:cubicBezTo>
                  <a:lnTo>
                    <a:pt x="30" y="33"/>
                  </a:lnTo>
                  <a:cubicBezTo>
                    <a:pt x="30" y="33"/>
                    <a:pt x="29" y="34"/>
                    <a:pt x="29" y="34"/>
                  </a:cubicBezTo>
                  <a:lnTo>
                    <a:pt x="27" y="35"/>
                  </a:lnTo>
                  <a:cubicBezTo>
                    <a:pt x="27" y="35"/>
                    <a:pt x="26" y="33"/>
                    <a:pt x="26" y="33"/>
                  </a:cubicBezTo>
                  <a:lnTo>
                    <a:pt x="24" y="34"/>
                  </a:lnTo>
                  <a:cubicBezTo>
                    <a:pt x="24" y="34"/>
                    <a:pt x="23" y="33"/>
                    <a:pt x="23" y="33"/>
                  </a:cubicBezTo>
                  <a:lnTo>
                    <a:pt x="22" y="31"/>
                  </a:lnTo>
                  <a:cubicBezTo>
                    <a:pt x="22" y="31"/>
                    <a:pt x="19" y="27"/>
                    <a:pt x="19" y="27"/>
                  </a:cubicBezTo>
                  <a:lnTo>
                    <a:pt x="18" y="29"/>
                  </a:lnTo>
                  <a:cubicBezTo>
                    <a:pt x="18" y="29"/>
                    <a:pt x="12" y="27"/>
                    <a:pt x="13" y="32"/>
                  </a:cubicBezTo>
                  <a:cubicBezTo>
                    <a:pt x="14" y="34"/>
                    <a:pt x="13" y="37"/>
                    <a:pt x="11" y="38"/>
                  </a:cubicBezTo>
                  <a:cubicBezTo>
                    <a:pt x="11" y="38"/>
                    <a:pt x="9" y="42"/>
                    <a:pt x="9" y="42"/>
                  </a:cubicBezTo>
                  <a:cubicBezTo>
                    <a:pt x="9" y="42"/>
                    <a:pt x="8" y="45"/>
                    <a:pt x="8" y="45"/>
                  </a:cubicBezTo>
                  <a:lnTo>
                    <a:pt x="7" y="46"/>
                  </a:lnTo>
                  <a:cubicBezTo>
                    <a:pt x="7" y="46"/>
                    <a:pt x="6" y="49"/>
                    <a:pt x="6" y="49"/>
                  </a:cubicBezTo>
                  <a:lnTo>
                    <a:pt x="4" y="50"/>
                  </a:lnTo>
                  <a:cubicBezTo>
                    <a:pt x="4" y="50"/>
                    <a:pt x="5" y="52"/>
                    <a:pt x="0" y="55"/>
                  </a:cubicBezTo>
                </a:path>
              </a:pathLst>
            </a:custGeom>
            <a:solidFill>
              <a:schemeClr val="bg1"/>
            </a:solidFill>
            <a:ln w="0">
              <a:solidFill>
                <a:srgbClr val="24211D"/>
              </a:solidFill>
              <a:prstDash val="solid"/>
              <a:round/>
              <a:headEnd/>
              <a:tailEnd/>
            </a:ln>
          </p:spPr>
          <p:txBody>
            <a:bodyPr/>
            <a:lstStyle/>
            <a:p>
              <a:endParaRPr lang="fr-FR"/>
            </a:p>
          </p:txBody>
        </p:sp>
        <p:sp>
          <p:nvSpPr>
            <p:cNvPr id="12335" name="Freeform 49"/>
            <p:cNvSpPr>
              <a:spLocks/>
            </p:cNvSpPr>
            <p:nvPr/>
          </p:nvSpPr>
          <p:spPr bwMode="auto">
            <a:xfrm>
              <a:off x="1766" y="1881"/>
              <a:ext cx="140" cy="170"/>
            </a:xfrm>
            <a:custGeom>
              <a:avLst/>
              <a:gdLst>
                <a:gd name="T0" fmla="*/ 140 w 52"/>
                <a:gd name="T1" fmla="*/ 0 h 61"/>
                <a:gd name="T2" fmla="*/ 113 w 52"/>
                <a:gd name="T3" fmla="*/ 6 h 61"/>
                <a:gd name="T4" fmla="*/ 102 w 52"/>
                <a:gd name="T5" fmla="*/ 6 h 61"/>
                <a:gd name="T6" fmla="*/ 97 w 52"/>
                <a:gd name="T7" fmla="*/ 11 h 61"/>
                <a:gd name="T8" fmla="*/ 92 w 52"/>
                <a:gd name="T9" fmla="*/ 22 h 61"/>
                <a:gd name="T10" fmla="*/ 81 w 52"/>
                <a:gd name="T11" fmla="*/ 36 h 61"/>
                <a:gd name="T12" fmla="*/ 81 w 52"/>
                <a:gd name="T13" fmla="*/ 47 h 61"/>
                <a:gd name="T14" fmla="*/ 73 w 52"/>
                <a:gd name="T15" fmla="*/ 53 h 61"/>
                <a:gd name="T16" fmla="*/ 67 w 52"/>
                <a:gd name="T17" fmla="*/ 59 h 61"/>
                <a:gd name="T18" fmla="*/ 67 w 52"/>
                <a:gd name="T19" fmla="*/ 64 h 61"/>
                <a:gd name="T20" fmla="*/ 67 w 52"/>
                <a:gd name="T21" fmla="*/ 70 h 61"/>
                <a:gd name="T22" fmla="*/ 62 w 52"/>
                <a:gd name="T23" fmla="*/ 70 h 61"/>
                <a:gd name="T24" fmla="*/ 62 w 52"/>
                <a:gd name="T25" fmla="*/ 75 h 61"/>
                <a:gd name="T26" fmla="*/ 57 w 52"/>
                <a:gd name="T27" fmla="*/ 75 h 61"/>
                <a:gd name="T28" fmla="*/ 57 w 52"/>
                <a:gd name="T29" fmla="*/ 81 h 61"/>
                <a:gd name="T30" fmla="*/ 51 w 52"/>
                <a:gd name="T31" fmla="*/ 81 h 61"/>
                <a:gd name="T32" fmla="*/ 51 w 52"/>
                <a:gd name="T33" fmla="*/ 86 h 61"/>
                <a:gd name="T34" fmla="*/ 46 w 52"/>
                <a:gd name="T35" fmla="*/ 86 h 61"/>
                <a:gd name="T36" fmla="*/ 46 w 52"/>
                <a:gd name="T37" fmla="*/ 100 h 61"/>
                <a:gd name="T38" fmla="*/ 46 w 52"/>
                <a:gd name="T39" fmla="*/ 123 h 61"/>
                <a:gd name="T40" fmla="*/ 40 w 52"/>
                <a:gd name="T41" fmla="*/ 134 h 61"/>
                <a:gd name="T42" fmla="*/ 35 w 52"/>
                <a:gd name="T43" fmla="*/ 145 h 61"/>
                <a:gd name="T44" fmla="*/ 30 w 52"/>
                <a:gd name="T45" fmla="*/ 150 h 61"/>
                <a:gd name="T46" fmla="*/ 24 w 52"/>
                <a:gd name="T47" fmla="*/ 156 h 61"/>
                <a:gd name="T48" fmla="*/ 19 w 52"/>
                <a:gd name="T49" fmla="*/ 156 h 61"/>
                <a:gd name="T50" fmla="*/ 19 w 52"/>
                <a:gd name="T51" fmla="*/ 164 h 61"/>
                <a:gd name="T52" fmla="*/ 0 w 52"/>
                <a:gd name="T53" fmla="*/ 170 h 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2" h="61">
                  <a:moveTo>
                    <a:pt x="52" y="0"/>
                  </a:moveTo>
                  <a:cubicBezTo>
                    <a:pt x="50" y="0"/>
                    <a:pt x="44" y="2"/>
                    <a:pt x="42" y="2"/>
                  </a:cubicBezTo>
                  <a:cubicBezTo>
                    <a:pt x="42" y="2"/>
                    <a:pt x="38" y="2"/>
                    <a:pt x="38" y="2"/>
                  </a:cubicBezTo>
                  <a:cubicBezTo>
                    <a:pt x="38" y="2"/>
                    <a:pt x="36" y="4"/>
                    <a:pt x="36" y="4"/>
                  </a:cubicBezTo>
                  <a:cubicBezTo>
                    <a:pt x="36" y="4"/>
                    <a:pt x="34" y="8"/>
                    <a:pt x="34" y="8"/>
                  </a:cubicBezTo>
                  <a:cubicBezTo>
                    <a:pt x="34" y="8"/>
                    <a:pt x="30" y="13"/>
                    <a:pt x="30" y="13"/>
                  </a:cubicBezTo>
                  <a:cubicBezTo>
                    <a:pt x="30" y="13"/>
                    <a:pt x="30" y="17"/>
                    <a:pt x="30" y="17"/>
                  </a:cubicBezTo>
                  <a:cubicBezTo>
                    <a:pt x="30" y="17"/>
                    <a:pt x="27" y="19"/>
                    <a:pt x="27" y="19"/>
                  </a:cubicBezTo>
                  <a:cubicBezTo>
                    <a:pt x="27" y="19"/>
                    <a:pt x="25" y="21"/>
                    <a:pt x="25" y="21"/>
                  </a:cubicBezTo>
                  <a:lnTo>
                    <a:pt x="25" y="23"/>
                  </a:lnTo>
                  <a:cubicBezTo>
                    <a:pt x="25" y="23"/>
                    <a:pt x="25" y="25"/>
                    <a:pt x="25" y="25"/>
                  </a:cubicBezTo>
                  <a:lnTo>
                    <a:pt x="23" y="25"/>
                  </a:lnTo>
                  <a:cubicBezTo>
                    <a:pt x="23" y="25"/>
                    <a:pt x="23" y="27"/>
                    <a:pt x="23" y="27"/>
                  </a:cubicBezTo>
                  <a:lnTo>
                    <a:pt x="21" y="27"/>
                  </a:lnTo>
                  <a:cubicBezTo>
                    <a:pt x="21" y="27"/>
                    <a:pt x="21" y="29"/>
                    <a:pt x="21" y="29"/>
                  </a:cubicBezTo>
                  <a:lnTo>
                    <a:pt x="19" y="29"/>
                  </a:lnTo>
                  <a:cubicBezTo>
                    <a:pt x="19" y="29"/>
                    <a:pt x="19" y="31"/>
                    <a:pt x="19" y="31"/>
                  </a:cubicBezTo>
                  <a:lnTo>
                    <a:pt x="17" y="31"/>
                  </a:lnTo>
                  <a:cubicBezTo>
                    <a:pt x="17" y="31"/>
                    <a:pt x="17" y="36"/>
                    <a:pt x="17" y="36"/>
                  </a:cubicBezTo>
                  <a:cubicBezTo>
                    <a:pt x="17" y="38"/>
                    <a:pt x="17" y="42"/>
                    <a:pt x="17" y="44"/>
                  </a:cubicBezTo>
                  <a:cubicBezTo>
                    <a:pt x="17" y="48"/>
                    <a:pt x="17" y="46"/>
                    <a:pt x="15" y="48"/>
                  </a:cubicBezTo>
                  <a:cubicBezTo>
                    <a:pt x="15" y="48"/>
                    <a:pt x="13" y="52"/>
                    <a:pt x="13" y="52"/>
                  </a:cubicBezTo>
                  <a:cubicBezTo>
                    <a:pt x="13" y="52"/>
                    <a:pt x="11" y="54"/>
                    <a:pt x="11" y="54"/>
                  </a:cubicBezTo>
                  <a:lnTo>
                    <a:pt x="9" y="56"/>
                  </a:lnTo>
                  <a:cubicBezTo>
                    <a:pt x="9" y="56"/>
                    <a:pt x="7" y="56"/>
                    <a:pt x="7" y="56"/>
                  </a:cubicBezTo>
                  <a:lnTo>
                    <a:pt x="7" y="59"/>
                  </a:lnTo>
                  <a:cubicBezTo>
                    <a:pt x="7" y="59"/>
                    <a:pt x="0" y="56"/>
                    <a:pt x="0" y="61"/>
                  </a:cubicBezTo>
                </a:path>
              </a:pathLst>
            </a:custGeom>
            <a:solidFill>
              <a:schemeClr val="bg1"/>
            </a:solidFill>
            <a:ln w="0">
              <a:solidFill>
                <a:srgbClr val="24211D"/>
              </a:solidFill>
              <a:prstDash val="solid"/>
              <a:round/>
              <a:headEnd/>
              <a:tailEnd/>
            </a:ln>
          </p:spPr>
          <p:txBody>
            <a:bodyPr/>
            <a:lstStyle/>
            <a:p>
              <a:endParaRPr lang="fr-FR"/>
            </a:p>
          </p:txBody>
        </p:sp>
        <p:sp>
          <p:nvSpPr>
            <p:cNvPr id="12336" name="Freeform 50"/>
            <p:cNvSpPr>
              <a:spLocks/>
            </p:cNvSpPr>
            <p:nvPr/>
          </p:nvSpPr>
          <p:spPr bwMode="auto">
            <a:xfrm>
              <a:off x="1739" y="2004"/>
              <a:ext cx="183" cy="156"/>
            </a:xfrm>
            <a:custGeom>
              <a:avLst/>
              <a:gdLst>
                <a:gd name="T0" fmla="*/ 183 w 68"/>
                <a:gd name="T1" fmla="*/ 0 h 56"/>
                <a:gd name="T2" fmla="*/ 156 w 68"/>
                <a:gd name="T3" fmla="*/ 6 h 56"/>
                <a:gd name="T4" fmla="*/ 153 w 68"/>
                <a:gd name="T5" fmla="*/ 11 h 56"/>
                <a:gd name="T6" fmla="*/ 148 w 68"/>
                <a:gd name="T7" fmla="*/ 11 h 56"/>
                <a:gd name="T8" fmla="*/ 140 w 68"/>
                <a:gd name="T9" fmla="*/ 17 h 56"/>
                <a:gd name="T10" fmla="*/ 132 w 68"/>
                <a:gd name="T11" fmla="*/ 22 h 56"/>
                <a:gd name="T12" fmla="*/ 126 w 68"/>
                <a:gd name="T13" fmla="*/ 28 h 56"/>
                <a:gd name="T14" fmla="*/ 124 w 68"/>
                <a:gd name="T15" fmla="*/ 33 h 56"/>
                <a:gd name="T16" fmla="*/ 113 w 68"/>
                <a:gd name="T17" fmla="*/ 45 h 56"/>
                <a:gd name="T18" fmla="*/ 105 w 68"/>
                <a:gd name="T19" fmla="*/ 59 h 56"/>
                <a:gd name="T20" fmla="*/ 102 w 68"/>
                <a:gd name="T21" fmla="*/ 64 h 56"/>
                <a:gd name="T22" fmla="*/ 100 w 68"/>
                <a:gd name="T23" fmla="*/ 70 h 56"/>
                <a:gd name="T24" fmla="*/ 86 w 68"/>
                <a:gd name="T25" fmla="*/ 92 h 56"/>
                <a:gd name="T26" fmla="*/ 65 w 68"/>
                <a:gd name="T27" fmla="*/ 109 h 56"/>
                <a:gd name="T28" fmla="*/ 48 w 68"/>
                <a:gd name="T29" fmla="*/ 123 h 56"/>
                <a:gd name="T30" fmla="*/ 30 w 68"/>
                <a:gd name="T31" fmla="*/ 134 h 56"/>
                <a:gd name="T32" fmla="*/ 27 w 68"/>
                <a:gd name="T33" fmla="*/ 139 h 56"/>
                <a:gd name="T34" fmla="*/ 22 w 68"/>
                <a:gd name="T35" fmla="*/ 139 h 56"/>
                <a:gd name="T36" fmla="*/ 19 w 68"/>
                <a:gd name="T37" fmla="*/ 145 h 56"/>
                <a:gd name="T38" fmla="*/ 0 w 68"/>
                <a:gd name="T39" fmla="*/ 156 h 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8" h="56">
                  <a:moveTo>
                    <a:pt x="68" y="0"/>
                  </a:moveTo>
                  <a:lnTo>
                    <a:pt x="58" y="2"/>
                  </a:lnTo>
                  <a:cubicBezTo>
                    <a:pt x="58" y="2"/>
                    <a:pt x="57" y="4"/>
                    <a:pt x="57" y="4"/>
                  </a:cubicBezTo>
                  <a:lnTo>
                    <a:pt x="55" y="4"/>
                  </a:lnTo>
                  <a:cubicBezTo>
                    <a:pt x="55" y="4"/>
                    <a:pt x="52" y="6"/>
                    <a:pt x="52" y="6"/>
                  </a:cubicBezTo>
                  <a:lnTo>
                    <a:pt x="49" y="8"/>
                  </a:lnTo>
                  <a:cubicBezTo>
                    <a:pt x="49" y="8"/>
                    <a:pt x="47" y="10"/>
                    <a:pt x="47" y="10"/>
                  </a:cubicBezTo>
                  <a:lnTo>
                    <a:pt x="46" y="12"/>
                  </a:lnTo>
                  <a:cubicBezTo>
                    <a:pt x="46" y="12"/>
                    <a:pt x="42" y="16"/>
                    <a:pt x="42" y="16"/>
                  </a:cubicBezTo>
                  <a:cubicBezTo>
                    <a:pt x="42" y="16"/>
                    <a:pt x="39" y="21"/>
                    <a:pt x="39" y="21"/>
                  </a:cubicBezTo>
                  <a:lnTo>
                    <a:pt x="38" y="23"/>
                  </a:lnTo>
                  <a:cubicBezTo>
                    <a:pt x="38" y="23"/>
                    <a:pt x="37" y="25"/>
                    <a:pt x="37" y="25"/>
                  </a:cubicBezTo>
                  <a:cubicBezTo>
                    <a:pt x="37" y="25"/>
                    <a:pt x="32" y="33"/>
                    <a:pt x="32" y="33"/>
                  </a:cubicBezTo>
                  <a:cubicBezTo>
                    <a:pt x="32" y="33"/>
                    <a:pt x="24" y="39"/>
                    <a:pt x="24" y="39"/>
                  </a:cubicBezTo>
                  <a:cubicBezTo>
                    <a:pt x="21" y="41"/>
                    <a:pt x="19" y="41"/>
                    <a:pt x="18" y="44"/>
                  </a:cubicBezTo>
                  <a:cubicBezTo>
                    <a:pt x="18" y="44"/>
                    <a:pt x="11" y="48"/>
                    <a:pt x="11" y="48"/>
                  </a:cubicBezTo>
                  <a:lnTo>
                    <a:pt x="10" y="50"/>
                  </a:lnTo>
                  <a:cubicBezTo>
                    <a:pt x="10" y="50"/>
                    <a:pt x="8" y="50"/>
                    <a:pt x="8" y="50"/>
                  </a:cubicBezTo>
                  <a:lnTo>
                    <a:pt x="7" y="52"/>
                  </a:lnTo>
                  <a:cubicBezTo>
                    <a:pt x="7" y="52"/>
                    <a:pt x="0" y="56"/>
                    <a:pt x="0" y="56"/>
                  </a:cubicBezTo>
                </a:path>
              </a:pathLst>
            </a:custGeom>
            <a:solidFill>
              <a:schemeClr val="bg1"/>
            </a:solidFill>
            <a:ln w="0">
              <a:solidFill>
                <a:srgbClr val="24211D"/>
              </a:solidFill>
              <a:prstDash val="solid"/>
              <a:round/>
              <a:headEnd/>
              <a:tailEnd/>
            </a:ln>
          </p:spPr>
          <p:txBody>
            <a:bodyPr/>
            <a:lstStyle/>
            <a:p>
              <a:endParaRPr lang="fr-FR"/>
            </a:p>
          </p:txBody>
        </p:sp>
        <p:sp>
          <p:nvSpPr>
            <p:cNvPr id="12337" name="Freeform 51"/>
            <p:cNvSpPr>
              <a:spLocks/>
            </p:cNvSpPr>
            <p:nvPr/>
          </p:nvSpPr>
          <p:spPr bwMode="auto">
            <a:xfrm>
              <a:off x="2179" y="1691"/>
              <a:ext cx="32" cy="1322"/>
            </a:xfrm>
            <a:custGeom>
              <a:avLst/>
              <a:gdLst>
                <a:gd name="T0" fmla="*/ 32 w 12"/>
                <a:gd name="T1" fmla="*/ 0 h 473"/>
                <a:gd name="T2" fmla="*/ 29 w 12"/>
                <a:gd name="T3" fmla="*/ 1322 h 473"/>
                <a:gd name="T4" fmla="*/ 0 w 12"/>
                <a:gd name="T5" fmla="*/ 1322 h 473"/>
                <a:gd name="T6" fmla="*/ 3 w 12"/>
                <a:gd name="T7" fmla="*/ 0 h 473"/>
                <a:gd name="T8" fmla="*/ 32 w 12"/>
                <a:gd name="T9" fmla="*/ 0 h 4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473">
                  <a:moveTo>
                    <a:pt x="12" y="0"/>
                  </a:moveTo>
                  <a:lnTo>
                    <a:pt x="11" y="473"/>
                  </a:lnTo>
                  <a:lnTo>
                    <a:pt x="0" y="473"/>
                  </a:lnTo>
                  <a:lnTo>
                    <a:pt x="1" y="0"/>
                  </a:lnTo>
                  <a:lnTo>
                    <a:pt x="12" y="0"/>
                  </a:lnTo>
                  <a:close/>
                </a:path>
              </a:pathLst>
            </a:custGeom>
            <a:solidFill>
              <a:schemeClr val="bg1"/>
            </a:solidFill>
            <a:ln w="0">
              <a:solidFill>
                <a:srgbClr val="24211D"/>
              </a:solidFill>
              <a:prstDash val="solid"/>
              <a:round/>
              <a:headEnd/>
              <a:tailEnd/>
            </a:ln>
          </p:spPr>
          <p:txBody>
            <a:bodyPr/>
            <a:lstStyle/>
            <a:p>
              <a:endParaRPr lang="fr-FR"/>
            </a:p>
          </p:txBody>
        </p:sp>
        <p:sp>
          <p:nvSpPr>
            <p:cNvPr id="12338" name="Freeform 52"/>
            <p:cNvSpPr>
              <a:spLocks/>
            </p:cNvSpPr>
            <p:nvPr/>
          </p:nvSpPr>
          <p:spPr bwMode="auto">
            <a:xfrm>
              <a:off x="2179" y="2199"/>
              <a:ext cx="32" cy="140"/>
            </a:xfrm>
            <a:custGeom>
              <a:avLst/>
              <a:gdLst>
                <a:gd name="T0" fmla="*/ 32 w 12"/>
                <a:gd name="T1" fmla="*/ 62 h 50"/>
                <a:gd name="T2" fmla="*/ 32 w 12"/>
                <a:gd name="T3" fmla="*/ 140 h 50"/>
                <a:gd name="T4" fmla="*/ 0 w 12"/>
                <a:gd name="T5" fmla="*/ 78 h 50"/>
                <a:gd name="T6" fmla="*/ 0 w 12"/>
                <a:gd name="T7" fmla="*/ 0 h 50"/>
                <a:gd name="T8" fmla="*/ 32 w 12"/>
                <a:gd name="T9" fmla="*/ 62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50">
                  <a:moveTo>
                    <a:pt x="12" y="22"/>
                  </a:moveTo>
                  <a:lnTo>
                    <a:pt x="12" y="50"/>
                  </a:lnTo>
                  <a:lnTo>
                    <a:pt x="0" y="28"/>
                  </a:lnTo>
                  <a:lnTo>
                    <a:pt x="0" y="0"/>
                  </a:lnTo>
                  <a:lnTo>
                    <a:pt x="12" y="22"/>
                  </a:lnTo>
                  <a:close/>
                </a:path>
              </a:pathLst>
            </a:custGeom>
            <a:solidFill>
              <a:schemeClr val="bg1"/>
            </a:solidFill>
            <a:ln w="0">
              <a:solidFill>
                <a:srgbClr val="24211D"/>
              </a:solidFill>
              <a:prstDash val="solid"/>
              <a:round/>
              <a:headEnd/>
              <a:tailEnd/>
            </a:ln>
          </p:spPr>
          <p:txBody>
            <a:bodyPr/>
            <a:lstStyle/>
            <a:p>
              <a:endParaRPr lang="fr-FR"/>
            </a:p>
          </p:txBody>
        </p:sp>
        <p:sp>
          <p:nvSpPr>
            <p:cNvPr id="12339" name="Freeform 53"/>
            <p:cNvSpPr>
              <a:spLocks/>
            </p:cNvSpPr>
            <p:nvPr/>
          </p:nvSpPr>
          <p:spPr bwMode="auto">
            <a:xfrm>
              <a:off x="2179" y="2356"/>
              <a:ext cx="29" cy="137"/>
            </a:xfrm>
            <a:custGeom>
              <a:avLst/>
              <a:gdLst>
                <a:gd name="T0" fmla="*/ 29 w 11"/>
                <a:gd name="T1" fmla="*/ 59 h 49"/>
                <a:gd name="T2" fmla="*/ 29 w 11"/>
                <a:gd name="T3" fmla="*/ 137 h 49"/>
                <a:gd name="T4" fmla="*/ 0 w 11"/>
                <a:gd name="T5" fmla="*/ 78 h 49"/>
                <a:gd name="T6" fmla="*/ 0 w 11"/>
                <a:gd name="T7" fmla="*/ 0 h 49"/>
                <a:gd name="T8" fmla="*/ 29 w 11"/>
                <a:gd name="T9" fmla="*/ 5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49">
                  <a:moveTo>
                    <a:pt x="11" y="21"/>
                  </a:moveTo>
                  <a:lnTo>
                    <a:pt x="11" y="49"/>
                  </a:lnTo>
                  <a:lnTo>
                    <a:pt x="0" y="28"/>
                  </a:lnTo>
                  <a:lnTo>
                    <a:pt x="0" y="0"/>
                  </a:lnTo>
                  <a:lnTo>
                    <a:pt x="11" y="21"/>
                  </a:lnTo>
                  <a:close/>
                </a:path>
              </a:pathLst>
            </a:custGeom>
            <a:solidFill>
              <a:schemeClr val="bg1"/>
            </a:solidFill>
            <a:ln w="0">
              <a:solidFill>
                <a:srgbClr val="24211D"/>
              </a:solidFill>
              <a:prstDash val="solid"/>
              <a:round/>
              <a:headEnd/>
              <a:tailEnd/>
            </a:ln>
          </p:spPr>
          <p:txBody>
            <a:bodyPr/>
            <a:lstStyle/>
            <a:p>
              <a:endParaRPr lang="fr-FR"/>
            </a:p>
          </p:txBody>
        </p:sp>
        <p:sp>
          <p:nvSpPr>
            <p:cNvPr id="12340" name="Freeform 54"/>
            <p:cNvSpPr>
              <a:spLocks/>
            </p:cNvSpPr>
            <p:nvPr/>
          </p:nvSpPr>
          <p:spPr bwMode="auto">
            <a:xfrm>
              <a:off x="2179" y="2512"/>
              <a:ext cx="29" cy="137"/>
            </a:xfrm>
            <a:custGeom>
              <a:avLst/>
              <a:gdLst>
                <a:gd name="T0" fmla="*/ 29 w 11"/>
                <a:gd name="T1" fmla="*/ 59 h 49"/>
                <a:gd name="T2" fmla="*/ 29 w 11"/>
                <a:gd name="T3" fmla="*/ 137 h 49"/>
                <a:gd name="T4" fmla="*/ 0 w 11"/>
                <a:gd name="T5" fmla="*/ 75 h 49"/>
                <a:gd name="T6" fmla="*/ 0 w 11"/>
                <a:gd name="T7" fmla="*/ 0 h 49"/>
                <a:gd name="T8" fmla="*/ 29 w 11"/>
                <a:gd name="T9" fmla="*/ 5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49">
                  <a:moveTo>
                    <a:pt x="11" y="21"/>
                  </a:moveTo>
                  <a:lnTo>
                    <a:pt x="11" y="49"/>
                  </a:lnTo>
                  <a:lnTo>
                    <a:pt x="0" y="27"/>
                  </a:lnTo>
                  <a:lnTo>
                    <a:pt x="0" y="0"/>
                  </a:lnTo>
                  <a:lnTo>
                    <a:pt x="11" y="21"/>
                  </a:lnTo>
                  <a:close/>
                </a:path>
              </a:pathLst>
            </a:custGeom>
            <a:solidFill>
              <a:schemeClr val="bg1"/>
            </a:solidFill>
            <a:ln w="0">
              <a:solidFill>
                <a:srgbClr val="24211D"/>
              </a:solidFill>
              <a:prstDash val="solid"/>
              <a:round/>
              <a:headEnd/>
              <a:tailEnd/>
            </a:ln>
          </p:spPr>
          <p:txBody>
            <a:bodyPr/>
            <a:lstStyle/>
            <a:p>
              <a:endParaRPr lang="fr-FR"/>
            </a:p>
          </p:txBody>
        </p:sp>
        <p:sp>
          <p:nvSpPr>
            <p:cNvPr id="12341" name="Freeform 55"/>
            <p:cNvSpPr>
              <a:spLocks/>
            </p:cNvSpPr>
            <p:nvPr/>
          </p:nvSpPr>
          <p:spPr bwMode="auto">
            <a:xfrm>
              <a:off x="2179" y="2666"/>
              <a:ext cx="29" cy="140"/>
            </a:xfrm>
            <a:custGeom>
              <a:avLst/>
              <a:gdLst>
                <a:gd name="T0" fmla="*/ 29 w 11"/>
                <a:gd name="T1" fmla="*/ 62 h 50"/>
                <a:gd name="T2" fmla="*/ 29 w 11"/>
                <a:gd name="T3" fmla="*/ 140 h 50"/>
                <a:gd name="T4" fmla="*/ 0 w 11"/>
                <a:gd name="T5" fmla="*/ 78 h 50"/>
                <a:gd name="T6" fmla="*/ 0 w 11"/>
                <a:gd name="T7" fmla="*/ 0 h 50"/>
                <a:gd name="T8" fmla="*/ 29 w 11"/>
                <a:gd name="T9" fmla="*/ 62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50">
                  <a:moveTo>
                    <a:pt x="11" y="22"/>
                  </a:moveTo>
                  <a:lnTo>
                    <a:pt x="11" y="50"/>
                  </a:lnTo>
                  <a:lnTo>
                    <a:pt x="0" y="28"/>
                  </a:lnTo>
                  <a:lnTo>
                    <a:pt x="0" y="0"/>
                  </a:lnTo>
                  <a:lnTo>
                    <a:pt x="11" y="22"/>
                  </a:lnTo>
                  <a:close/>
                </a:path>
              </a:pathLst>
            </a:custGeom>
            <a:solidFill>
              <a:schemeClr val="bg1"/>
            </a:solidFill>
            <a:ln w="0">
              <a:solidFill>
                <a:srgbClr val="24211D"/>
              </a:solidFill>
              <a:prstDash val="solid"/>
              <a:round/>
              <a:headEnd/>
              <a:tailEnd/>
            </a:ln>
          </p:spPr>
          <p:txBody>
            <a:bodyPr/>
            <a:lstStyle/>
            <a:p>
              <a:endParaRPr lang="fr-FR"/>
            </a:p>
          </p:txBody>
        </p:sp>
        <p:sp>
          <p:nvSpPr>
            <p:cNvPr id="12342" name="Freeform 56"/>
            <p:cNvSpPr>
              <a:spLocks/>
            </p:cNvSpPr>
            <p:nvPr/>
          </p:nvSpPr>
          <p:spPr bwMode="auto">
            <a:xfrm>
              <a:off x="2179" y="2046"/>
              <a:ext cx="32" cy="137"/>
            </a:xfrm>
            <a:custGeom>
              <a:avLst/>
              <a:gdLst>
                <a:gd name="T0" fmla="*/ 32 w 12"/>
                <a:gd name="T1" fmla="*/ 59 h 49"/>
                <a:gd name="T2" fmla="*/ 32 w 12"/>
                <a:gd name="T3" fmla="*/ 137 h 49"/>
                <a:gd name="T4" fmla="*/ 0 w 12"/>
                <a:gd name="T5" fmla="*/ 75 h 49"/>
                <a:gd name="T6" fmla="*/ 0 w 12"/>
                <a:gd name="T7" fmla="*/ 0 h 49"/>
                <a:gd name="T8" fmla="*/ 32 w 12"/>
                <a:gd name="T9" fmla="*/ 5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49">
                  <a:moveTo>
                    <a:pt x="12" y="21"/>
                  </a:moveTo>
                  <a:lnTo>
                    <a:pt x="12" y="49"/>
                  </a:lnTo>
                  <a:lnTo>
                    <a:pt x="0" y="27"/>
                  </a:lnTo>
                  <a:lnTo>
                    <a:pt x="0" y="0"/>
                  </a:lnTo>
                  <a:lnTo>
                    <a:pt x="12" y="21"/>
                  </a:lnTo>
                  <a:close/>
                </a:path>
              </a:pathLst>
            </a:custGeom>
            <a:solidFill>
              <a:schemeClr val="bg1"/>
            </a:solidFill>
            <a:ln w="0">
              <a:solidFill>
                <a:srgbClr val="24211D"/>
              </a:solidFill>
              <a:prstDash val="solid"/>
              <a:round/>
              <a:headEnd/>
              <a:tailEnd/>
            </a:ln>
          </p:spPr>
          <p:txBody>
            <a:bodyPr/>
            <a:lstStyle/>
            <a:p>
              <a:endParaRPr lang="fr-FR"/>
            </a:p>
          </p:txBody>
        </p:sp>
        <p:sp>
          <p:nvSpPr>
            <p:cNvPr id="12343" name="Freeform 57"/>
            <p:cNvSpPr>
              <a:spLocks/>
            </p:cNvSpPr>
            <p:nvPr/>
          </p:nvSpPr>
          <p:spPr bwMode="auto">
            <a:xfrm>
              <a:off x="2179" y="1889"/>
              <a:ext cx="32" cy="137"/>
            </a:xfrm>
            <a:custGeom>
              <a:avLst/>
              <a:gdLst>
                <a:gd name="T0" fmla="*/ 32 w 12"/>
                <a:gd name="T1" fmla="*/ 59 h 49"/>
                <a:gd name="T2" fmla="*/ 32 w 12"/>
                <a:gd name="T3" fmla="*/ 137 h 49"/>
                <a:gd name="T4" fmla="*/ 0 w 12"/>
                <a:gd name="T5" fmla="*/ 78 h 49"/>
                <a:gd name="T6" fmla="*/ 0 w 12"/>
                <a:gd name="T7" fmla="*/ 0 h 49"/>
                <a:gd name="T8" fmla="*/ 32 w 12"/>
                <a:gd name="T9" fmla="*/ 5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49">
                  <a:moveTo>
                    <a:pt x="12" y="21"/>
                  </a:moveTo>
                  <a:lnTo>
                    <a:pt x="12" y="49"/>
                  </a:lnTo>
                  <a:lnTo>
                    <a:pt x="0" y="28"/>
                  </a:lnTo>
                  <a:lnTo>
                    <a:pt x="0" y="0"/>
                  </a:lnTo>
                  <a:lnTo>
                    <a:pt x="12" y="21"/>
                  </a:lnTo>
                  <a:close/>
                </a:path>
              </a:pathLst>
            </a:custGeom>
            <a:solidFill>
              <a:schemeClr val="bg1"/>
            </a:solidFill>
            <a:ln w="0">
              <a:solidFill>
                <a:srgbClr val="24211D"/>
              </a:solidFill>
              <a:prstDash val="solid"/>
              <a:round/>
              <a:headEnd/>
              <a:tailEnd/>
            </a:ln>
          </p:spPr>
          <p:txBody>
            <a:bodyPr/>
            <a:lstStyle/>
            <a:p>
              <a:endParaRPr lang="fr-FR"/>
            </a:p>
          </p:txBody>
        </p:sp>
        <p:sp>
          <p:nvSpPr>
            <p:cNvPr id="12344" name="Freeform 58"/>
            <p:cNvSpPr>
              <a:spLocks/>
            </p:cNvSpPr>
            <p:nvPr/>
          </p:nvSpPr>
          <p:spPr bwMode="auto">
            <a:xfrm>
              <a:off x="2179" y="1733"/>
              <a:ext cx="32" cy="139"/>
            </a:xfrm>
            <a:custGeom>
              <a:avLst/>
              <a:gdLst>
                <a:gd name="T0" fmla="*/ 32 w 12"/>
                <a:gd name="T1" fmla="*/ 61 h 50"/>
                <a:gd name="T2" fmla="*/ 32 w 12"/>
                <a:gd name="T3" fmla="*/ 139 h 50"/>
                <a:gd name="T4" fmla="*/ 0 w 12"/>
                <a:gd name="T5" fmla="*/ 78 h 50"/>
                <a:gd name="T6" fmla="*/ 3 w 12"/>
                <a:gd name="T7" fmla="*/ 0 h 50"/>
                <a:gd name="T8" fmla="*/ 32 w 12"/>
                <a:gd name="T9" fmla="*/ 61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50">
                  <a:moveTo>
                    <a:pt x="12" y="22"/>
                  </a:moveTo>
                  <a:lnTo>
                    <a:pt x="12" y="50"/>
                  </a:lnTo>
                  <a:lnTo>
                    <a:pt x="0" y="28"/>
                  </a:lnTo>
                  <a:lnTo>
                    <a:pt x="1" y="0"/>
                  </a:lnTo>
                  <a:lnTo>
                    <a:pt x="12" y="22"/>
                  </a:lnTo>
                  <a:close/>
                </a:path>
              </a:pathLst>
            </a:custGeom>
            <a:solidFill>
              <a:schemeClr val="bg1"/>
            </a:solidFill>
            <a:ln w="0">
              <a:solidFill>
                <a:srgbClr val="24211D"/>
              </a:solidFill>
              <a:prstDash val="solid"/>
              <a:round/>
              <a:headEnd/>
              <a:tailEnd/>
            </a:ln>
          </p:spPr>
          <p:txBody>
            <a:bodyPr/>
            <a:lstStyle/>
            <a:p>
              <a:endParaRPr lang="fr-FR"/>
            </a:p>
          </p:txBody>
        </p:sp>
        <p:sp>
          <p:nvSpPr>
            <p:cNvPr id="12345" name="Freeform 59"/>
            <p:cNvSpPr>
              <a:spLocks/>
            </p:cNvSpPr>
            <p:nvPr/>
          </p:nvSpPr>
          <p:spPr bwMode="auto">
            <a:xfrm>
              <a:off x="2179" y="2823"/>
              <a:ext cx="29" cy="137"/>
            </a:xfrm>
            <a:custGeom>
              <a:avLst/>
              <a:gdLst>
                <a:gd name="T0" fmla="*/ 29 w 11"/>
                <a:gd name="T1" fmla="*/ 59 h 49"/>
                <a:gd name="T2" fmla="*/ 29 w 11"/>
                <a:gd name="T3" fmla="*/ 137 h 49"/>
                <a:gd name="T4" fmla="*/ 0 w 11"/>
                <a:gd name="T5" fmla="*/ 78 h 49"/>
                <a:gd name="T6" fmla="*/ 0 w 11"/>
                <a:gd name="T7" fmla="*/ 0 h 49"/>
                <a:gd name="T8" fmla="*/ 29 w 11"/>
                <a:gd name="T9" fmla="*/ 5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49">
                  <a:moveTo>
                    <a:pt x="11" y="21"/>
                  </a:moveTo>
                  <a:lnTo>
                    <a:pt x="11" y="49"/>
                  </a:lnTo>
                  <a:lnTo>
                    <a:pt x="0" y="28"/>
                  </a:lnTo>
                  <a:lnTo>
                    <a:pt x="0" y="0"/>
                  </a:lnTo>
                  <a:lnTo>
                    <a:pt x="11" y="21"/>
                  </a:lnTo>
                  <a:close/>
                </a:path>
              </a:pathLst>
            </a:custGeom>
            <a:solidFill>
              <a:schemeClr val="bg1"/>
            </a:solidFill>
            <a:ln w="0">
              <a:solidFill>
                <a:srgbClr val="24211D"/>
              </a:solidFill>
              <a:prstDash val="solid"/>
              <a:round/>
              <a:headEnd/>
              <a:tailEnd/>
            </a:ln>
          </p:spPr>
          <p:txBody>
            <a:bodyPr/>
            <a:lstStyle/>
            <a:p>
              <a:endParaRPr lang="fr-FR"/>
            </a:p>
          </p:txBody>
        </p:sp>
        <p:sp>
          <p:nvSpPr>
            <p:cNvPr id="12346" name="Rectangle 60"/>
            <p:cNvSpPr>
              <a:spLocks noChangeArrowheads="1"/>
            </p:cNvSpPr>
            <p:nvPr/>
          </p:nvSpPr>
          <p:spPr bwMode="auto">
            <a:xfrm>
              <a:off x="3529" y="1833"/>
              <a:ext cx="134" cy="319"/>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347" name="Rectangle 61"/>
            <p:cNvSpPr>
              <a:spLocks noChangeArrowheads="1"/>
            </p:cNvSpPr>
            <p:nvPr/>
          </p:nvSpPr>
          <p:spPr bwMode="auto">
            <a:xfrm>
              <a:off x="3657" y="1783"/>
              <a:ext cx="62" cy="416"/>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348" name="Rectangle 62"/>
            <p:cNvSpPr>
              <a:spLocks noChangeArrowheads="1"/>
            </p:cNvSpPr>
            <p:nvPr/>
          </p:nvSpPr>
          <p:spPr bwMode="auto">
            <a:xfrm>
              <a:off x="3529" y="1856"/>
              <a:ext cx="134" cy="279"/>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349" name="Freeform 63"/>
            <p:cNvSpPr>
              <a:spLocks/>
            </p:cNvSpPr>
            <p:nvPr/>
          </p:nvSpPr>
          <p:spPr bwMode="auto">
            <a:xfrm>
              <a:off x="3757" y="2820"/>
              <a:ext cx="16" cy="95"/>
            </a:xfrm>
            <a:custGeom>
              <a:avLst/>
              <a:gdLst>
                <a:gd name="T0" fmla="*/ 16 w 6"/>
                <a:gd name="T1" fmla="*/ 95 h 34"/>
                <a:gd name="T2" fmla="*/ 0 w 6"/>
                <a:gd name="T3" fmla="*/ 92 h 34"/>
                <a:gd name="T4" fmla="*/ 0 w 6"/>
                <a:gd name="T5" fmla="*/ 0 h 34"/>
                <a:gd name="T6" fmla="*/ 16 w 6"/>
                <a:gd name="T7" fmla="*/ 0 h 34"/>
                <a:gd name="T8" fmla="*/ 16 w 6"/>
                <a:gd name="T9" fmla="*/ 95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34">
                  <a:moveTo>
                    <a:pt x="6" y="34"/>
                  </a:moveTo>
                  <a:lnTo>
                    <a:pt x="0" y="33"/>
                  </a:lnTo>
                  <a:lnTo>
                    <a:pt x="0" y="0"/>
                  </a:lnTo>
                  <a:lnTo>
                    <a:pt x="6" y="0"/>
                  </a:lnTo>
                  <a:lnTo>
                    <a:pt x="6" y="3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fr-FR"/>
            </a:p>
          </p:txBody>
        </p:sp>
        <p:sp>
          <p:nvSpPr>
            <p:cNvPr id="12350" name="Freeform 64"/>
            <p:cNvSpPr>
              <a:spLocks/>
            </p:cNvSpPr>
            <p:nvPr/>
          </p:nvSpPr>
          <p:spPr bwMode="auto">
            <a:xfrm>
              <a:off x="3757" y="2820"/>
              <a:ext cx="16" cy="95"/>
            </a:xfrm>
            <a:custGeom>
              <a:avLst/>
              <a:gdLst>
                <a:gd name="T0" fmla="*/ 16 w 6"/>
                <a:gd name="T1" fmla="*/ 95 h 34"/>
                <a:gd name="T2" fmla="*/ 0 w 6"/>
                <a:gd name="T3" fmla="*/ 92 h 34"/>
                <a:gd name="T4" fmla="*/ 0 w 6"/>
                <a:gd name="T5" fmla="*/ 0 h 34"/>
                <a:gd name="T6" fmla="*/ 16 w 6"/>
                <a:gd name="T7" fmla="*/ 0 h 34"/>
                <a:gd name="T8" fmla="*/ 16 w 6"/>
                <a:gd name="T9" fmla="*/ 95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34">
                  <a:moveTo>
                    <a:pt x="6" y="34"/>
                  </a:moveTo>
                  <a:lnTo>
                    <a:pt x="0" y="33"/>
                  </a:lnTo>
                  <a:lnTo>
                    <a:pt x="0" y="0"/>
                  </a:lnTo>
                  <a:lnTo>
                    <a:pt x="6" y="0"/>
                  </a:lnTo>
                  <a:lnTo>
                    <a:pt x="6" y="34"/>
                  </a:lnTo>
                  <a:close/>
                </a:path>
              </a:pathLst>
            </a:custGeom>
            <a:solidFill>
              <a:schemeClr val="bg1"/>
            </a:solidFill>
            <a:ln w="0">
              <a:solidFill>
                <a:srgbClr val="24211D"/>
              </a:solidFill>
              <a:prstDash val="solid"/>
              <a:round/>
              <a:headEnd/>
              <a:tailEnd/>
            </a:ln>
          </p:spPr>
          <p:txBody>
            <a:bodyPr/>
            <a:lstStyle/>
            <a:p>
              <a:endParaRPr lang="fr-FR"/>
            </a:p>
          </p:txBody>
        </p:sp>
        <p:sp>
          <p:nvSpPr>
            <p:cNvPr id="12351" name="Freeform 65"/>
            <p:cNvSpPr>
              <a:spLocks/>
            </p:cNvSpPr>
            <p:nvPr/>
          </p:nvSpPr>
          <p:spPr bwMode="auto">
            <a:xfrm>
              <a:off x="3773" y="2853"/>
              <a:ext cx="51" cy="42"/>
            </a:xfrm>
            <a:custGeom>
              <a:avLst/>
              <a:gdLst>
                <a:gd name="T0" fmla="*/ 51 w 19"/>
                <a:gd name="T1" fmla="*/ 42 h 15"/>
                <a:gd name="T2" fmla="*/ 0 w 19"/>
                <a:gd name="T3" fmla="*/ 39 h 15"/>
                <a:gd name="T4" fmla="*/ 0 w 19"/>
                <a:gd name="T5" fmla="*/ 0 h 15"/>
                <a:gd name="T6" fmla="*/ 51 w 19"/>
                <a:gd name="T7" fmla="*/ 0 h 15"/>
                <a:gd name="T8" fmla="*/ 51 w 19"/>
                <a:gd name="T9" fmla="*/ 42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5">
                  <a:moveTo>
                    <a:pt x="19" y="15"/>
                  </a:moveTo>
                  <a:lnTo>
                    <a:pt x="0" y="14"/>
                  </a:lnTo>
                  <a:lnTo>
                    <a:pt x="0" y="0"/>
                  </a:lnTo>
                  <a:lnTo>
                    <a:pt x="19" y="0"/>
                  </a:lnTo>
                  <a:lnTo>
                    <a:pt x="19" y="1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fr-FR"/>
            </a:p>
          </p:txBody>
        </p:sp>
        <p:sp>
          <p:nvSpPr>
            <p:cNvPr id="12352" name="Freeform 66"/>
            <p:cNvSpPr>
              <a:spLocks/>
            </p:cNvSpPr>
            <p:nvPr/>
          </p:nvSpPr>
          <p:spPr bwMode="auto">
            <a:xfrm>
              <a:off x="3773" y="2853"/>
              <a:ext cx="51" cy="42"/>
            </a:xfrm>
            <a:custGeom>
              <a:avLst/>
              <a:gdLst>
                <a:gd name="T0" fmla="*/ 51 w 19"/>
                <a:gd name="T1" fmla="*/ 42 h 15"/>
                <a:gd name="T2" fmla="*/ 0 w 19"/>
                <a:gd name="T3" fmla="*/ 39 h 15"/>
                <a:gd name="T4" fmla="*/ 0 w 19"/>
                <a:gd name="T5" fmla="*/ 0 h 15"/>
                <a:gd name="T6" fmla="*/ 51 w 19"/>
                <a:gd name="T7" fmla="*/ 0 h 15"/>
                <a:gd name="T8" fmla="*/ 51 w 19"/>
                <a:gd name="T9" fmla="*/ 42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5">
                  <a:moveTo>
                    <a:pt x="19" y="15"/>
                  </a:moveTo>
                  <a:lnTo>
                    <a:pt x="0" y="14"/>
                  </a:lnTo>
                  <a:lnTo>
                    <a:pt x="0" y="0"/>
                  </a:lnTo>
                  <a:lnTo>
                    <a:pt x="19" y="0"/>
                  </a:lnTo>
                  <a:lnTo>
                    <a:pt x="19" y="15"/>
                  </a:lnTo>
                  <a:close/>
                </a:path>
              </a:pathLst>
            </a:custGeom>
            <a:solidFill>
              <a:schemeClr val="bg1"/>
            </a:solidFill>
            <a:ln w="0">
              <a:solidFill>
                <a:srgbClr val="24211D"/>
              </a:solidFill>
              <a:prstDash val="solid"/>
              <a:round/>
              <a:headEnd/>
              <a:tailEnd/>
            </a:ln>
          </p:spPr>
          <p:txBody>
            <a:bodyPr/>
            <a:lstStyle/>
            <a:p>
              <a:endParaRPr lang="fr-FR"/>
            </a:p>
          </p:txBody>
        </p:sp>
        <p:sp>
          <p:nvSpPr>
            <p:cNvPr id="12353" name="Freeform 67"/>
            <p:cNvSpPr>
              <a:spLocks/>
            </p:cNvSpPr>
            <p:nvPr/>
          </p:nvSpPr>
          <p:spPr bwMode="auto">
            <a:xfrm>
              <a:off x="3740" y="2806"/>
              <a:ext cx="19" cy="123"/>
            </a:xfrm>
            <a:custGeom>
              <a:avLst/>
              <a:gdLst>
                <a:gd name="T0" fmla="*/ 19 w 7"/>
                <a:gd name="T1" fmla="*/ 123 h 44"/>
                <a:gd name="T2" fmla="*/ 0 w 7"/>
                <a:gd name="T3" fmla="*/ 120 h 44"/>
                <a:gd name="T4" fmla="*/ 3 w 7"/>
                <a:gd name="T5" fmla="*/ 0 h 44"/>
                <a:gd name="T6" fmla="*/ 19 w 7"/>
                <a:gd name="T7" fmla="*/ 0 h 44"/>
                <a:gd name="T8" fmla="*/ 19 w 7"/>
                <a:gd name="T9" fmla="*/ 123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44">
                  <a:moveTo>
                    <a:pt x="7" y="44"/>
                  </a:moveTo>
                  <a:lnTo>
                    <a:pt x="0" y="43"/>
                  </a:lnTo>
                  <a:lnTo>
                    <a:pt x="1" y="0"/>
                  </a:lnTo>
                  <a:lnTo>
                    <a:pt x="7" y="0"/>
                  </a:lnTo>
                  <a:lnTo>
                    <a:pt x="7" y="4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fr-FR"/>
            </a:p>
          </p:txBody>
        </p:sp>
        <p:sp>
          <p:nvSpPr>
            <p:cNvPr id="12354" name="Freeform 68"/>
            <p:cNvSpPr>
              <a:spLocks/>
            </p:cNvSpPr>
            <p:nvPr/>
          </p:nvSpPr>
          <p:spPr bwMode="auto">
            <a:xfrm>
              <a:off x="3740" y="2806"/>
              <a:ext cx="19" cy="123"/>
            </a:xfrm>
            <a:custGeom>
              <a:avLst/>
              <a:gdLst>
                <a:gd name="T0" fmla="*/ 19 w 7"/>
                <a:gd name="T1" fmla="*/ 123 h 44"/>
                <a:gd name="T2" fmla="*/ 0 w 7"/>
                <a:gd name="T3" fmla="*/ 120 h 44"/>
                <a:gd name="T4" fmla="*/ 3 w 7"/>
                <a:gd name="T5" fmla="*/ 0 h 44"/>
                <a:gd name="T6" fmla="*/ 19 w 7"/>
                <a:gd name="T7" fmla="*/ 0 h 44"/>
                <a:gd name="T8" fmla="*/ 19 w 7"/>
                <a:gd name="T9" fmla="*/ 123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44">
                  <a:moveTo>
                    <a:pt x="7" y="44"/>
                  </a:moveTo>
                  <a:lnTo>
                    <a:pt x="0" y="43"/>
                  </a:lnTo>
                  <a:lnTo>
                    <a:pt x="1" y="0"/>
                  </a:lnTo>
                  <a:lnTo>
                    <a:pt x="7" y="0"/>
                  </a:lnTo>
                  <a:lnTo>
                    <a:pt x="7" y="44"/>
                  </a:lnTo>
                  <a:close/>
                </a:path>
              </a:pathLst>
            </a:custGeom>
            <a:solidFill>
              <a:schemeClr val="bg1"/>
            </a:solidFill>
            <a:ln w="0">
              <a:solidFill>
                <a:srgbClr val="24211D"/>
              </a:solidFill>
              <a:prstDash val="solid"/>
              <a:round/>
              <a:headEnd/>
              <a:tailEnd/>
            </a:ln>
          </p:spPr>
          <p:txBody>
            <a:bodyPr/>
            <a:lstStyle/>
            <a:p>
              <a:endParaRPr lang="fr-FR"/>
            </a:p>
          </p:txBody>
        </p:sp>
        <p:sp>
          <p:nvSpPr>
            <p:cNvPr id="12355" name="Freeform 69"/>
            <p:cNvSpPr>
              <a:spLocks/>
            </p:cNvSpPr>
            <p:nvPr/>
          </p:nvSpPr>
          <p:spPr bwMode="auto">
            <a:xfrm>
              <a:off x="3757" y="2579"/>
              <a:ext cx="18" cy="93"/>
            </a:xfrm>
            <a:custGeom>
              <a:avLst/>
              <a:gdLst>
                <a:gd name="T0" fmla="*/ 18 w 7"/>
                <a:gd name="T1" fmla="*/ 93 h 33"/>
                <a:gd name="T2" fmla="*/ 0 w 7"/>
                <a:gd name="T3" fmla="*/ 93 h 33"/>
                <a:gd name="T4" fmla="*/ 3 w 7"/>
                <a:gd name="T5" fmla="*/ 0 h 33"/>
                <a:gd name="T6" fmla="*/ 18 w 7"/>
                <a:gd name="T7" fmla="*/ 0 h 33"/>
                <a:gd name="T8" fmla="*/ 18 w 7"/>
                <a:gd name="T9" fmla="*/ 93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33">
                  <a:moveTo>
                    <a:pt x="7" y="33"/>
                  </a:moveTo>
                  <a:lnTo>
                    <a:pt x="0" y="33"/>
                  </a:lnTo>
                  <a:lnTo>
                    <a:pt x="1" y="0"/>
                  </a:lnTo>
                  <a:lnTo>
                    <a:pt x="7" y="0"/>
                  </a:lnTo>
                  <a:lnTo>
                    <a:pt x="7" y="33"/>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fr-FR"/>
            </a:p>
          </p:txBody>
        </p:sp>
        <p:sp>
          <p:nvSpPr>
            <p:cNvPr id="12356" name="Freeform 70"/>
            <p:cNvSpPr>
              <a:spLocks/>
            </p:cNvSpPr>
            <p:nvPr/>
          </p:nvSpPr>
          <p:spPr bwMode="auto">
            <a:xfrm>
              <a:off x="3757" y="2579"/>
              <a:ext cx="18" cy="93"/>
            </a:xfrm>
            <a:custGeom>
              <a:avLst/>
              <a:gdLst>
                <a:gd name="T0" fmla="*/ 18 w 7"/>
                <a:gd name="T1" fmla="*/ 93 h 33"/>
                <a:gd name="T2" fmla="*/ 0 w 7"/>
                <a:gd name="T3" fmla="*/ 93 h 33"/>
                <a:gd name="T4" fmla="*/ 3 w 7"/>
                <a:gd name="T5" fmla="*/ 0 h 33"/>
                <a:gd name="T6" fmla="*/ 18 w 7"/>
                <a:gd name="T7" fmla="*/ 0 h 33"/>
                <a:gd name="T8" fmla="*/ 18 w 7"/>
                <a:gd name="T9" fmla="*/ 93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33">
                  <a:moveTo>
                    <a:pt x="7" y="33"/>
                  </a:moveTo>
                  <a:lnTo>
                    <a:pt x="0" y="33"/>
                  </a:lnTo>
                  <a:lnTo>
                    <a:pt x="1" y="0"/>
                  </a:lnTo>
                  <a:lnTo>
                    <a:pt x="7" y="0"/>
                  </a:lnTo>
                  <a:lnTo>
                    <a:pt x="7" y="33"/>
                  </a:lnTo>
                  <a:close/>
                </a:path>
              </a:pathLst>
            </a:custGeom>
            <a:solidFill>
              <a:schemeClr val="bg1"/>
            </a:solidFill>
            <a:ln w="0">
              <a:solidFill>
                <a:srgbClr val="24211D"/>
              </a:solidFill>
              <a:prstDash val="solid"/>
              <a:round/>
              <a:headEnd/>
              <a:tailEnd/>
            </a:ln>
          </p:spPr>
          <p:txBody>
            <a:bodyPr/>
            <a:lstStyle/>
            <a:p>
              <a:endParaRPr lang="fr-FR"/>
            </a:p>
          </p:txBody>
        </p:sp>
        <p:sp>
          <p:nvSpPr>
            <p:cNvPr id="12357" name="Freeform 71"/>
            <p:cNvSpPr>
              <a:spLocks/>
            </p:cNvSpPr>
            <p:nvPr/>
          </p:nvSpPr>
          <p:spPr bwMode="auto">
            <a:xfrm>
              <a:off x="3773" y="2610"/>
              <a:ext cx="51" cy="42"/>
            </a:xfrm>
            <a:custGeom>
              <a:avLst/>
              <a:gdLst>
                <a:gd name="T0" fmla="*/ 51 w 19"/>
                <a:gd name="T1" fmla="*/ 42 h 15"/>
                <a:gd name="T2" fmla="*/ 0 w 19"/>
                <a:gd name="T3" fmla="*/ 42 h 15"/>
                <a:gd name="T4" fmla="*/ 0 w 19"/>
                <a:gd name="T5" fmla="*/ 0 h 15"/>
                <a:gd name="T6" fmla="*/ 51 w 19"/>
                <a:gd name="T7" fmla="*/ 3 h 15"/>
                <a:gd name="T8" fmla="*/ 51 w 19"/>
                <a:gd name="T9" fmla="*/ 42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5">
                  <a:moveTo>
                    <a:pt x="19" y="15"/>
                  </a:moveTo>
                  <a:lnTo>
                    <a:pt x="0" y="15"/>
                  </a:lnTo>
                  <a:lnTo>
                    <a:pt x="0" y="0"/>
                  </a:lnTo>
                  <a:lnTo>
                    <a:pt x="19" y="1"/>
                  </a:lnTo>
                  <a:lnTo>
                    <a:pt x="19" y="1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fr-FR"/>
            </a:p>
          </p:txBody>
        </p:sp>
        <p:sp>
          <p:nvSpPr>
            <p:cNvPr id="12358" name="Freeform 72"/>
            <p:cNvSpPr>
              <a:spLocks/>
            </p:cNvSpPr>
            <p:nvPr/>
          </p:nvSpPr>
          <p:spPr bwMode="auto">
            <a:xfrm>
              <a:off x="3773" y="2610"/>
              <a:ext cx="51" cy="42"/>
            </a:xfrm>
            <a:custGeom>
              <a:avLst/>
              <a:gdLst>
                <a:gd name="T0" fmla="*/ 51 w 19"/>
                <a:gd name="T1" fmla="*/ 42 h 15"/>
                <a:gd name="T2" fmla="*/ 0 w 19"/>
                <a:gd name="T3" fmla="*/ 42 h 15"/>
                <a:gd name="T4" fmla="*/ 0 w 19"/>
                <a:gd name="T5" fmla="*/ 0 h 15"/>
                <a:gd name="T6" fmla="*/ 51 w 19"/>
                <a:gd name="T7" fmla="*/ 3 h 15"/>
                <a:gd name="T8" fmla="*/ 51 w 19"/>
                <a:gd name="T9" fmla="*/ 42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5">
                  <a:moveTo>
                    <a:pt x="19" y="15"/>
                  </a:moveTo>
                  <a:lnTo>
                    <a:pt x="0" y="15"/>
                  </a:lnTo>
                  <a:lnTo>
                    <a:pt x="0" y="0"/>
                  </a:lnTo>
                  <a:lnTo>
                    <a:pt x="19" y="1"/>
                  </a:lnTo>
                  <a:lnTo>
                    <a:pt x="19" y="15"/>
                  </a:lnTo>
                  <a:close/>
                </a:path>
              </a:pathLst>
            </a:custGeom>
            <a:solidFill>
              <a:schemeClr val="bg1"/>
            </a:solidFill>
            <a:ln w="0">
              <a:solidFill>
                <a:srgbClr val="24211D"/>
              </a:solidFill>
              <a:prstDash val="solid"/>
              <a:round/>
              <a:headEnd/>
              <a:tailEnd/>
            </a:ln>
          </p:spPr>
          <p:txBody>
            <a:bodyPr/>
            <a:lstStyle/>
            <a:p>
              <a:endParaRPr lang="fr-FR"/>
            </a:p>
          </p:txBody>
        </p:sp>
        <p:sp>
          <p:nvSpPr>
            <p:cNvPr id="12359" name="Freeform 73"/>
            <p:cNvSpPr>
              <a:spLocks/>
            </p:cNvSpPr>
            <p:nvPr/>
          </p:nvSpPr>
          <p:spPr bwMode="auto">
            <a:xfrm>
              <a:off x="3743" y="2549"/>
              <a:ext cx="19" cy="123"/>
            </a:xfrm>
            <a:custGeom>
              <a:avLst/>
              <a:gdLst>
                <a:gd name="T0" fmla="*/ 16 w 7"/>
                <a:gd name="T1" fmla="*/ 123 h 44"/>
                <a:gd name="T2" fmla="*/ 0 w 7"/>
                <a:gd name="T3" fmla="*/ 123 h 44"/>
                <a:gd name="T4" fmla="*/ 0 w 7"/>
                <a:gd name="T5" fmla="*/ 0 h 44"/>
                <a:gd name="T6" fmla="*/ 19 w 7"/>
                <a:gd name="T7" fmla="*/ 3 h 44"/>
                <a:gd name="T8" fmla="*/ 16 w 7"/>
                <a:gd name="T9" fmla="*/ 123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44">
                  <a:moveTo>
                    <a:pt x="6" y="44"/>
                  </a:moveTo>
                  <a:lnTo>
                    <a:pt x="0" y="44"/>
                  </a:lnTo>
                  <a:lnTo>
                    <a:pt x="0" y="0"/>
                  </a:lnTo>
                  <a:lnTo>
                    <a:pt x="7" y="1"/>
                  </a:lnTo>
                  <a:lnTo>
                    <a:pt x="6" y="4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fr-FR"/>
            </a:p>
          </p:txBody>
        </p:sp>
        <p:sp>
          <p:nvSpPr>
            <p:cNvPr id="12360" name="Freeform 74"/>
            <p:cNvSpPr>
              <a:spLocks/>
            </p:cNvSpPr>
            <p:nvPr/>
          </p:nvSpPr>
          <p:spPr bwMode="auto">
            <a:xfrm>
              <a:off x="3743" y="2549"/>
              <a:ext cx="19" cy="123"/>
            </a:xfrm>
            <a:custGeom>
              <a:avLst/>
              <a:gdLst>
                <a:gd name="T0" fmla="*/ 16 w 7"/>
                <a:gd name="T1" fmla="*/ 123 h 44"/>
                <a:gd name="T2" fmla="*/ 0 w 7"/>
                <a:gd name="T3" fmla="*/ 123 h 44"/>
                <a:gd name="T4" fmla="*/ 0 w 7"/>
                <a:gd name="T5" fmla="*/ 0 h 44"/>
                <a:gd name="T6" fmla="*/ 19 w 7"/>
                <a:gd name="T7" fmla="*/ 3 h 44"/>
                <a:gd name="T8" fmla="*/ 16 w 7"/>
                <a:gd name="T9" fmla="*/ 123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44">
                  <a:moveTo>
                    <a:pt x="6" y="44"/>
                  </a:moveTo>
                  <a:lnTo>
                    <a:pt x="0" y="44"/>
                  </a:lnTo>
                  <a:lnTo>
                    <a:pt x="0" y="0"/>
                  </a:lnTo>
                  <a:lnTo>
                    <a:pt x="7" y="1"/>
                  </a:lnTo>
                  <a:lnTo>
                    <a:pt x="6" y="44"/>
                  </a:lnTo>
                  <a:close/>
                </a:path>
              </a:pathLst>
            </a:custGeom>
            <a:solidFill>
              <a:schemeClr val="bg1"/>
            </a:solidFill>
            <a:ln w="0">
              <a:solidFill>
                <a:srgbClr val="24211D"/>
              </a:solidFill>
              <a:prstDash val="solid"/>
              <a:round/>
              <a:headEnd/>
              <a:tailEnd/>
            </a:ln>
          </p:spPr>
          <p:txBody>
            <a:bodyPr/>
            <a:lstStyle/>
            <a:p>
              <a:endParaRPr lang="fr-FR"/>
            </a:p>
          </p:txBody>
        </p:sp>
        <p:sp>
          <p:nvSpPr>
            <p:cNvPr id="12361" name="Freeform 75"/>
            <p:cNvSpPr>
              <a:spLocks/>
            </p:cNvSpPr>
            <p:nvPr/>
          </p:nvSpPr>
          <p:spPr bwMode="auto">
            <a:xfrm>
              <a:off x="3757" y="2691"/>
              <a:ext cx="18" cy="95"/>
            </a:xfrm>
            <a:custGeom>
              <a:avLst/>
              <a:gdLst>
                <a:gd name="T0" fmla="*/ 15 w 7"/>
                <a:gd name="T1" fmla="*/ 95 h 34"/>
                <a:gd name="T2" fmla="*/ 0 w 7"/>
                <a:gd name="T3" fmla="*/ 95 h 34"/>
                <a:gd name="T4" fmla="*/ 0 w 7"/>
                <a:gd name="T5" fmla="*/ 0 h 34"/>
                <a:gd name="T6" fmla="*/ 18 w 7"/>
                <a:gd name="T7" fmla="*/ 3 h 34"/>
                <a:gd name="T8" fmla="*/ 15 w 7"/>
                <a:gd name="T9" fmla="*/ 95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34">
                  <a:moveTo>
                    <a:pt x="6" y="34"/>
                  </a:moveTo>
                  <a:lnTo>
                    <a:pt x="0" y="34"/>
                  </a:lnTo>
                  <a:lnTo>
                    <a:pt x="0" y="0"/>
                  </a:lnTo>
                  <a:lnTo>
                    <a:pt x="7" y="1"/>
                  </a:lnTo>
                  <a:lnTo>
                    <a:pt x="6" y="3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fr-FR"/>
            </a:p>
          </p:txBody>
        </p:sp>
        <p:sp>
          <p:nvSpPr>
            <p:cNvPr id="12362" name="Freeform 76"/>
            <p:cNvSpPr>
              <a:spLocks/>
            </p:cNvSpPr>
            <p:nvPr/>
          </p:nvSpPr>
          <p:spPr bwMode="auto">
            <a:xfrm>
              <a:off x="3757" y="2691"/>
              <a:ext cx="18" cy="95"/>
            </a:xfrm>
            <a:custGeom>
              <a:avLst/>
              <a:gdLst>
                <a:gd name="T0" fmla="*/ 15 w 7"/>
                <a:gd name="T1" fmla="*/ 95 h 34"/>
                <a:gd name="T2" fmla="*/ 0 w 7"/>
                <a:gd name="T3" fmla="*/ 95 h 34"/>
                <a:gd name="T4" fmla="*/ 0 w 7"/>
                <a:gd name="T5" fmla="*/ 0 h 34"/>
                <a:gd name="T6" fmla="*/ 18 w 7"/>
                <a:gd name="T7" fmla="*/ 3 h 34"/>
                <a:gd name="T8" fmla="*/ 15 w 7"/>
                <a:gd name="T9" fmla="*/ 95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34">
                  <a:moveTo>
                    <a:pt x="6" y="34"/>
                  </a:moveTo>
                  <a:lnTo>
                    <a:pt x="0" y="34"/>
                  </a:lnTo>
                  <a:lnTo>
                    <a:pt x="0" y="0"/>
                  </a:lnTo>
                  <a:lnTo>
                    <a:pt x="7" y="1"/>
                  </a:lnTo>
                  <a:lnTo>
                    <a:pt x="6" y="34"/>
                  </a:lnTo>
                  <a:close/>
                </a:path>
              </a:pathLst>
            </a:custGeom>
            <a:solidFill>
              <a:schemeClr val="bg1"/>
            </a:solidFill>
            <a:ln w="0">
              <a:solidFill>
                <a:srgbClr val="24211D"/>
              </a:solidFill>
              <a:prstDash val="solid"/>
              <a:round/>
              <a:headEnd/>
              <a:tailEnd/>
            </a:ln>
          </p:spPr>
          <p:txBody>
            <a:bodyPr/>
            <a:lstStyle/>
            <a:p>
              <a:endParaRPr lang="fr-FR"/>
            </a:p>
          </p:txBody>
        </p:sp>
        <p:sp>
          <p:nvSpPr>
            <p:cNvPr id="12363" name="Freeform 77"/>
            <p:cNvSpPr>
              <a:spLocks/>
            </p:cNvSpPr>
            <p:nvPr/>
          </p:nvSpPr>
          <p:spPr bwMode="auto">
            <a:xfrm>
              <a:off x="3773" y="2725"/>
              <a:ext cx="51" cy="42"/>
            </a:xfrm>
            <a:custGeom>
              <a:avLst/>
              <a:gdLst>
                <a:gd name="T0" fmla="*/ 51 w 19"/>
                <a:gd name="T1" fmla="*/ 42 h 15"/>
                <a:gd name="T2" fmla="*/ 0 w 19"/>
                <a:gd name="T3" fmla="*/ 39 h 15"/>
                <a:gd name="T4" fmla="*/ 0 w 19"/>
                <a:gd name="T5" fmla="*/ 0 h 15"/>
                <a:gd name="T6" fmla="*/ 51 w 19"/>
                <a:gd name="T7" fmla="*/ 0 h 15"/>
                <a:gd name="T8" fmla="*/ 51 w 19"/>
                <a:gd name="T9" fmla="*/ 42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5">
                  <a:moveTo>
                    <a:pt x="19" y="15"/>
                  </a:moveTo>
                  <a:lnTo>
                    <a:pt x="0" y="14"/>
                  </a:lnTo>
                  <a:lnTo>
                    <a:pt x="0" y="0"/>
                  </a:lnTo>
                  <a:lnTo>
                    <a:pt x="19" y="0"/>
                  </a:lnTo>
                  <a:lnTo>
                    <a:pt x="19" y="1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fr-FR"/>
            </a:p>
          </p:txBody>
        </p:sp>
        <p:sp>
          <p:nvSpPr>
            <p:cNvPr id="12364" name="Freeform 78"/>
            <p:cNvSpPr>
              <a:spLocks/>
            </p:cNvSpPr>
            <p:nvPr/>
          </p:nvSpPr>
          <p:spPr bwMode="auto">
            <a:xfrm>
              <a:off x="3773" y="2725"/>
              <a:ext cx="51" cy="42"/>
            </a:xfrm>
            <a:custGeom>
              <a:avLst/>
              <a:gdLst>
                <a:gd name="T0" fmla="*/ 51 w 19"/>
                <a:gd name="T1" fmla="*/ 42 h 15"/>
                <a:gd name="T2" fmla="*/ 0 w 19"/>
                <a:gd name="T3" fmla="*/ 39 h 15"/>
                <a:gd name="T4" fmla="*/ 0 w 19"/>
                <a:gd name="T5" fmla="*/ 0 h 15"/>
                <a:gd name="T6" fmla="*/ 51 w 19"/>
                <a:gd name="T7" fmla="*/ 0 h 15"/>
                <a:gd name="T8" fmla="*/ 51 w 19"/>
                <a:gd name="T9" fmla="*/ 42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5">
                  <a:moveTo>
                    <a:pt x="19" y="15"/>
                  </a:moveTo>
                  <a:lnTo>
                    <a:pt x="0" y="14"/>
                  </a:lnTo>
                  <a:lnTo>
                    <a:pt x="0" y="0"/>
                  </a:lnTo>
                  <a:lnTo>
                    <a:pt x="19" y="0"/>
                  </a:lnTo>
                  <a:lnTo>
                    <a:pt x="19" y="15"/>
                  </a:lnTo>
                  <a:close/>
                </a:path>
              </a:pathLst>
            </a:custGeom>
            <a:solidFill>
              <a:schemeClr val="bg1"/>
            </a:solidFill>
            <a:ln w="0">
              <a:solidFill>
                <a:srgbClr val="24211D"/>
              </a:solidFill>
              <a:prstDash val="solid"/>
              <a:round/>
              <a:headEnd/>
              <a:tailEnd/>
            </a:ln>
          </p:spPr>
          <p:txBody>
            <a:bodyPr/>
            <a:lstStyle/>
            <a:p>
              <a:endParaRPr lang="fr-FR"/>
            </a:p>
          </p:txBody>
        </p:sp>
        <p:sp>
          <p:nvSpPr>
            <p:cNvPr id="12365" name="Rectangle 79"/>
            <p:cNvSpPr>
              <a:spLocks noChangeArrowheads="1"/>
            </p:cNvSpPr>
            <p:nvPr/>
          </p:nvSpPr>
          <p:spPr bwMode="auto">
            <a:xfrm>
              <a:off x="3743" y="2677"/>
              <a:ext cx="16" cy="12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366" name="Rectangle 80"/>
            <p:cNvSpPr>
              <a:spLocks noChangeArrowheads="1"/>
            </p:cNvSpPr>
            <p:nvPr/>
          </p:nvSpPr>
          <p:spPr bwMode="auto">
            <a:xfrm>
              <a:off x="3743" y="2677"/>
              <a:ext cx="16" cy="123"/>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367" name="Freeform 81"/>
            <p:cNvSpPr>
              <a:spLocks/>
            </p:cNvSpPr>
            <p:nvPr/>
          </p:nvSpPr>
          <p:spPr bwMode="auto">
            <a:xfrm>
              <a:off x="3826" y="2630"/>
              <a:ext cx="105" cy="95"/>
            </a:xfrm>
            <a:custGeom>
              <a:avLst/>
              <a:gdLst>
                <a:gd name="T0" fmla="*/ 0 w 39"/>
                <a:gd name="T1" fmla="*/ 0 h 34"/>
                <a:gd name="T2" fmla="*/ 22 w 39"/>
                <a:gd name="T3" fmla="*/ 17 h 34"/>
                <a:gd name="T4" fmla="*/ 27 w 39"/>
                <a:gd name="T5" fmla="*/ 17 h 34"/>
                <a:gd name="T6" fmla="*/ 27 w 39"/>
                <a:gd name="T7" fmla="*/ 22 h 34"/>
                <a:gd name="T8" fmla="*/ 38 w 39"/>
                <a:gd name="T9" fmla="*/ 22 h 34"/>
                <a:gd name="T10" fmla="*/ 73 w 39"/>
                <a:gd name="T11" fmla="*/ 39 h 34"/>
                <a:gd name="T12" fmla="*/ 94 w 39"/>
                <a:gd name="T13" fmla="*/ 39 h 34"/>
                <a:gd name="T14" fmla="*/ 94 w 39"/>
                <a:gd name="T15" fmla="*/ 56 h 34"/>
                <a:gd name="T16" fmla="*/ 94 w 39"/>
                <a:gd name="T17" fmla="*/ 67 h 34"/>
                <a:gd name="T18" fmla="*/ 94 w 39"/>
                <a:gd name="T19" fmla="*/ 73 h 34"/>
                <a:gd name="T20" fmla="*/ 94 w 39"/>
                <a:gd name="T21" fmla="*/ 78 h 34"/>
                <a:gd name="T22" fmla="*/ 94 w 39"/>
                <a:gd name="T23" fmla="*/ 84 h 34"/>
                <a:gd name="T24" fmla="*/ 105 w 39"/>
                <a:gd name="T25" fmla="*/ 95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 h="34">
                  <a:moveTo>
                    <a:pt x="0" y="0"/>
                  </a:moveTo>
                  <a:lnTo>
                    <a:pt x="8" y="6"/>
                  </a:lnTo>
                  <a:cubicBezTo>
                    <a:pt x="8" y="6"/>
                    <a:pt x="10" y="6"/>
                    <a:pt x="10" y="6"/>
                  </a:cubicBezTo>
                  <a:lnTo>
                    <a:pt x="10" y="8"/>
                  </a:lnTo>
                  <a:cubicBezTo>
                    <a:pt x="10" y="8"/>
                    <a:pt x="14" y="8"/>
                    <a:pt x="14" y="8"/>
                  </a:cubicBezTo>
                  <a:cubicBezTo>
                    <a:pt x="17" y="8"/>
                    <a:pt x="23" y="14"/>
                    <a:pt x="27" y="14"/>
                  </a:cubicBezTo>
                  <a:cubicBezTo>
                    <a:pt x="27" y="14"/>
                    <a:pt x="35" y="14"/>
                    <a:pt x="35" y="14"/>
                  </a:cubicBezTo>
                  <a:cubicBezTo>
                    <a:pt x="35" y="14"/>
                    <a:pt x="35" y="20"/>
                    <a:pt x="35" y="20"/>
                  </a:cubicBezTo>
                  <a:cubicBezTo>
                    <a:pt x="35" y="20"/>
                    <a:pt x="35" y="24"/>
                    <a:pt x="35" y="24"/>
                  </a:cubicBezTo>
                  <a:lnTo>
                    <a:pt x="35" y="26"/>
                  </a:lnTo>
                  <a:cubicBezTo>
                    <a:pt x="35" y="26"/>
                    <a:pt x="35" y="28"/>
                    <a:pt x="35" y="28"/>
                  </a:cubicBezTo>
                  <a:lnTo>
                    <a:pt x="35" y="30"/>
                  </a:lnTo>
                  <a:cubicBezTo>
                    <a:pt x="35" y="30"/>
                    <a:pt x="39" y="34"/>
                    <a:pt x="39" y="34"/>
                  </a:cubicBezTo>
                </a:path>
              </a:pathLst>
            </a:custGeom>
            <a:solidFill>
              <a:schemeClr val="bg1"/>
            </a:solidFill>
            <a:ln w="0">
              <a:solidFill>
                <a:srgbClr val="24211D"/>
              </a:solidFill>
              <a:prstDash val="solid"/>
              <a:round/>
              <a:headEnd/>
              <a:tailEnd/>
            </a:ln>
          </p:spPr>
          <p:txBody>
            <a:bodyPr/>
            <a:lstStyle/>
            <a:p>
              <a:endParaRPr lang="fr-FR"/>
            </a:p>
          </p:txBody>
        </p:sp>
        <p:sp>
          <p:nvSpPr>
            <p:cNvPr id="12368" name="Freeform 82"/>
            <p:cNvSpPr>
              <a:spLocks/>
            </p:cNvSpPr>
            <p:nvPr/>
          </p:nvSpPr>
          <p:spPr bwMode="auto">
            <a:xfrm>
              <a:off x="2085" y="1048"/>
              <a:ext cx="32" cy="643"/>
            </a:xfrm>
            <a:custGeom>
              <a:avLst/>
              <a:gdLst>
                <a:gd name="T0" fmla="*/ 32 w 12"/>
                <a:gd name="T1" fmla="*/ 0 h 230"/>
                <a:gd name="T2" fmla="*/ 29 w 12"/>
                <a:gd name="T3" fmla="*/ 643 h 230"/>
                <a:gd name="T4" fmla="*/ 0 w 12"/>
                <a:gd name="T5" fmla="*/ 643 h 230"/>
                <a:gd name="T6" fmla="*/ 3 w 12"/>
                <a:gd name="T7" fmla="*/ 0 h 230"/>
                <a:gd name="T8" fmla="*/ 32 w 12"/>
                <a:gd name="T9" fmla="*/ 0 h 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230">
                  <a:moveTo>
                    <a:pt x="12" y="0"/>
                  </a:moveTo>
                  <a:lnTo>
                    <a:pt x="11" y="230"/>
                  </a:lnTo>
                  <a:lnTo>
                    <a:pt x="0" y="230"/>
                  </a:lnTo>
                  <a:lnTo>
                    <a:pt x="1" y="0"/>
                  </a:lnTo>
                  <a:lnTo>
                    <a:pt x="12" y="0"/>
                  </a:lnTo>
                  <a:close/>
                </a:path>
              </a:pathLst>
            </a:custGeom>
            <a:solidFill>
              <a:schemeClr val="bg1"/>
            </a:solidFill>
            <a:ln w="0">
              <a:solidFill>
                <a:srgbClr val="24211D"/>
              </a:solidFill>
              <a:prstDash val="solid"/>
              <a:round/>
              <a:headEnd/>
              <a:tailEnd/>
            </a:ln>
          </p:spPr>
          <p:txBody>
            <a:bodyPr/>
            <a:lstStyle/>
            <a:p>
              <a:endParaRPr lang="fr-FR"/>
            </a:p>
          </p:txBody>
        </p:sp>
        <p:sp>
          <p:nvSpPr>
            <p:cNvPr id="12369" name="Freeform 83"/>
            <p:cNvSpPr>
              <a:spLocks/>
            </p:cNvSpPr>
            <p:nvPr/>
          </p:nvSpPr>
          <p:spPr bwMode="auto">
            <a:xfrm>
              <a:off x="2088" y="1297"/>
              <a:ext cx="26" cy="67"/>
            </a:xfrm>
            <a:custGeom>
              <a:avLst/>
              <a:gdLst>
                <a:gd name="T0" fmla="*/ 26 w 10"/>
                <a:gd name="T1" fmla="*/ 28 h 24"/>
                <a:gd name="T2" fmla="*/ 26 w 10"/>
                <a:gd name="T3" fmla="*/ 67 h 24"/>
                <a:gd name="T4" fmla="*/ 0 w 10"/>
                <a:gd name="T5" fmla="*/ 36 h 24"/>
                <a:gd name="T6" fmla="*/ 0 w 10"/>
                <a:gd name="T7" fmla="*/ 0 h 24"/>
                <a:gd name="T8" fmla="*/ 26 w 10"/>
                <a:gd name="T9" fmla="*/ 28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24">
                  <a:moveTo>
                    <a:pt x="10" y="10"/>
                  </a:moveTo>
                  <a:lnTo>
                    <a:pt x="10" y="24"/>
                  </a:lnTo>
                  <a:lnTo>
                    <a:pt x="0" y="13"/>
                  </a:lnTo>
                  <a:lnTo>
                    <a:pt x="0" y="0"/>
                  </a:lnTo>
                  <a:lnTo>
                    <a:pt x="10" y="10"/>
                  </a:lnTo>
                  <a:close/>
                </a:path>
              </a:pathLst>
            </a:custGeom>
            <a:solidFill>
              <a:schemeClr val="bg1"/>
            </a:solidFill>
            <a:ln w="0">
              <a:solidFill>
                <a:srgbClr val="24211D"/>
              </a:solidFill>
              <a:prstDash val="solid"/>
              <a:round/>
              <a:headEnd/>
              <a:tailEnd/>
            </a:ln>
          </p:spPr>
          <p:txBody>
            <a:bodyPr/>
            <a:lstStyle/>
            <a:p>
              <a:endParaRPr lang="fr-FR"/>
            </a:p>
          </p:txBody>
        </p:sp>
        <p:sp>
          <p:nvSpPr>
            <p:cNvPr id="12370" name="Freeform 84"/>
            <p:cNvSpPr>
              <a:spLocks/>
            </p:cNvSpPr>
            <p:nvPr/>
          </p:nvSpPr>
          <p:spPr bwMode="auto">
            <a:xfrm>
              <a:off x="2088" y="1372"/>
              <a:ext cx="26" cy="67"/>
            </a:xfrm>
            <a:custGeom>
              <a:avLst/>
              <a:gdLst>
                <a:gd name="T0" fmla="*/ 26 w 10"/>
                <a:gd name="T1" fmla="*/ 28 h 24"/>
                <a:gd name="T2" fmla="*/ 26 w 10"/>
                <a:gd name="T3" fmla="*/ 67 h 24"/>
                <a:gd name="T4" fmla="*/ 0 w 10"/>
                <a:gd name="T5" fmla="*/ 36 h 24"/>
                <a:gd name="T6" fmla="*/ 0 w 10"/>
                <a:gd name="T7" fmla="*/ 0 h 24"/>
                <a:gd name="T8" fmla="*/ 26 w 10"/>
                <a:gd name="T9" fmla="*/ 28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24">
                  <a:moveTo>
                    <a:pt x="10" y="10"/>
                  </a:moveTo>
                  <a:lnTo>
                    <a:pt x="10" y="24"/>
                  </a:lnTo>
                  <a:lnTo>
                    <a:pt x="0" y="13"/>
                  </a:lnTo>
                  <a:lnTo>
                    <a:pt x="0" y="0"/>
                  </a:lnTo>
                  <a:lnTo>
                    <a:pt x="10" y="10"/>
                  </a:lnTo>
                  <a:close/>
                </a:path>
              </a:pathLst>
            </a:custGeom>
            <a:solidFill>
              <a:schemeClr val="bg1"/>
            </a:solidFill>
            <a:ln w="0">
              <a:solidFill>
                <a:srgbClr val="24211D"/>
              </a:solidFill>
              <a:prstDash val="solid"/>
              <a:round/>
              <a:headEnd/>
              <a:tailEnd/>
            </a:ln>
          </p:spPr>
          <p:txBody>
            <a:bodyPr/>
            <a:lstStyle/>
            <a:p>
              <a:endParaRPr lang="fr-FR"/>
            </a:p>
          </p:txBody>
        </p:sp>
        <p:sp>
          <p:nvSpPr>
            <p:cNvPr id="12371" name="Freeform 85"/>
            <p:cNvSpPr>
              <a:spLocks/>
            </p:cNvSpPr>
            <p:nvPr/>
          </p:nvSpPr>
          <p:spPr bwMode="auto">
            <a:xfrm>
              <a:off x="2085" y="1447"/>
              <a:ext cx="29" cy="68"/>
            </a:xfrm>
            <a:custGeom>
              <a:avLst/>
              <a:gdLst>
                <a:gd name="T0" fmla="*/ 29 w 11"/>
                <a:gd name="T1" fmla="*/ 28 h 24"/>
                <a:gd name="T2" fmla="*/ 29 w 11"/>
                <a:gd name="T3" fmla="*/ 68 h 24"/>
                <a:gd name="T4" fmla="*/ 0 w 11"/>
                <a:gd name="T5" fmla="*/ 37 h 24"/>
                <a:gd name="T6" fmla="*/ 0 w 11"/>
                <a:gd name="T7" fmla="*/ 0 h 24"/>
                <a:gd name="T8" fmla="*/ 29 w 11"/>
                <a:gd name="T9" fmla="*/ 28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4">
                  <a:moveTo>
                    <a:pt x="11" y="10"/>
                  </a:moveTo>
                  <a:lnTo>
                    <a:pt x="11" y="24"/>
                  </a:lnTo>
                  <a:lnTo>
                    <a:pt x="0" y="13"/>
                  </a:lnTo>
                  <a:lnTo>
                    <a:pt x="0" y="0"/>
                  </a:lnTo>
                  <a:lnTo>
                    <a:pt x="11" y="10"/>
                  </a:lnTo>
                  <a:close/>
                </a:path>
              </a:pathLst>
            </a:custGeom>
            <a:solidFill>
              <a:schemeClr val="bg1"/>
            </a:solidFill>
            <a:ln w="0">
              <a:solidFill>
                <a:srgbClr val="24211D"/>
              </a:solidFill>
              <a:prstDash val="solid"/>
              <a:round/>
              <a:headEnd/>
              <a:tailEnd/>
            </a:ln>
          </p:spPr>
          <p:txBody>
            <a:bodyPr/>
            <a:lstStyle/>
            <a:p>
              <a:endParaRPr lang="fr-FR"/>
            </a:p>
          </p:txBody>
        </p:sp>
        <p:sp>
          <p:nvSpPr>
            <p:cNvPr id="12372" name="Freeform 86"/>
            <p:cNvSpPr>
              <a:spLocks/>
            </p:cNvSpPr>
            <p:nvPr/>
          </p:nvSpPr>
          <p:spPr bwMode="auto">
            <a:xfrm>
              <a:off x="2085" y="1523"/>
              <a:ext cx="29" cy="67"/>
            </a:xfrm>
            <a:custGeom>
              <a:avLst/>
              <a:gdLst>
                <a:gd name="T0" fmla="*/ 29 w 11"/>
                <a:gd name="T1" fmla="*/ 28 h 24"/>
                <a:gd name="T2" fmla="*/ 29 w 11"/>
                <a:gd name="T3" fmla="*/ 67 h 24"/>
                <a:gd name="T4" fmla="*/ 0 w 11"/>
                <a:gd name="T5" fmla="*/ 36 h 24"/>
                <a:gd name="T6" fmla="*/ 0 w 11"/>
                <a:gd name="T7" fmla="*/ 0 h 24"/>
                <a:gd name="T8" fmla="*/ 29 w 11"/>
                <a:gd name="T9" fmla="*/ 28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4">
                  <a:moveTo>
                    <a:pt x="11" y="10"/>
                  </a:moveTo>
                  <a:lnTo>
                    <a:pt x="11" y="24"/>
                  </a:lnTo>
                  <a:lnTo>
                    <a:pt x="0" y="13"/>
                  </a:lnTo>
                  <a:lnTo>
                    <a:pt x="0" y="0"/>
                  </a:lnTo>
                  <a:lnTo>
                    <a:pt x="11" y="10"/>
                  </a:lnTo>
                  <a:close/>
                </a:path>
              </a:pathLst>
            </a:custGeom>
            <a:solidFill>
              <a:schemeClr val="bg1"/>
            </a:solidFill>
            <a:ln w="0">
              <a:solidFill>
                <a:srgbClr val="24211D"/>
              </a:solidFill>
              <a:prstDash val="solid"/>
              <a:round/>
              <a:headEnd/>
              <a:tailEnd/>
            </a:ln>
          </p:spPr>
          <p:txBody>
            <a:bodyPr/>
            <a:lstStyle/>
            <a:p>
              <a:endParaRPr lang="fr-FR"/>
            </a:p>
          </p:txBody>
        </p:sp>
        <p:sp>
          <p:nvSpPr>
            <p:cNvPr id="12373" name="Freeform 87"/>
            <p:cNvSpPr>
              <a:spLocks/>
            </p:cNvSpPr>
            <p:nvPr/>
          </p:nvSpPr>
          <p:spPr bwMode="auto">
            <a:xfrm>
              <a:off x="2088" y="1221"/>
              <a:ext cx="26" cy="67"/>
            </a:xfrm>
            <a:custGeom>
              <a:avLst/>
              <a:gdLst>
                <a:gd name="T0" fmla="*/ 26 w 10"/>
                <a:gd name="T1" fmla="*/ 28 h 24"/>
                <a:gd name="T2" fmla="*/ 26 w 10"/>
                <a:gd name="T3" fmla="*/ 67 h 24"/>
                <a:gd name="T4" fmla="*/ 0 w 10"/>
                <a:gd name="T5" fmla="*/ 36 h 24"/>
                <a:gd name="T6" fmla="*/ 0 w 10"/>
                <a:gd name="T7" fmla="*/ 0 h 24"/>
                <a:gd name="T8" fmla="*/ 26 w 10"/>
                <a:gd name="T9" fmla="*/ 28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24">
                  <a:moveTo>
                    <a:pt x="10" y="10"/>
                  </a:moveTo>
                  <a:lnTo>
                    <a:pt x="10" y="24"/>
                  </a:lnTo>
                  <a:lnTo>
                    <a:pt x="0" y="13"/>
                  </a:lnTo>
                  <a:lnTo>
                    <a:pt x="0" y="0"/>
                  </a:lnTo>
                  <a:lnTo>
                    <a:pt x="10" y="10"/>
                  </a:lnTo>
                  <a:close/>
                </a:path>
              </a:pathLst>
            </a:custGeom>
            <a:solidFill>
              <a:schemeClr val="bg1"/>
            </a:solidFill>
            <a:ln w="0">
              <a:solidFill>
                <a:srgbClr val="24211D"/>
              </a:solidFill>
              <a:prstDash val="solid"/>
              <a:round/>
              <a:headEnd/>
              <a:tailEnd/>
            </a:ln>
          </p:spPr>
          <p:txBody>
            <a:bodyPr/>
            <a:lstStyle/>
            <a:p>
              <a:endParaRPr lang="fr-FR"/>
            </a:p>
          </p:txBody>
        </p:sp>
        <p:sp>
          <p:nvSpPr>
            <p:cNvPr id="12374" name="Freeform 88"/>
            <p:cNvSpPr>
              <a:spLocks/>
            </p:cNvSpPr>
            <p:nvPr/>
          </p:nvSpPr>
          <p:spPr bwMode="auto">
            <a:xfrm>
              <a:off x="2088" y="1146"/>
              <a:ext cx="29" cy="67"/>
            </a:xfrm>
            <a:custGeom>
              <a:avLst/>
              <a:gdLst>
                <a:gd name="T0" fmla="*/ 29 w 11"/>
                <a:gd name="T1" fmla="*/ 28 h 24"/>
                <a:gd name="T2" fmla="*/ 26 w 11"/>
                <a:gd name="T3" fmla="*/ 67 h 24"/>
                <a:gd name="T4" fmla="*/ 0 w 11"/>
                <a:gd name="T5" fmla="*/ 36 h 24"/>
                <a:gd name="T6" fmla="*/ 0 w 11"/>
                <a:gd name="T7" fmla="*/ 0 h 24"/>
                <a:gd name="T8" fmla="*/ 29 w 11"/>
                <a:gd name="T9" fmla="*/ 28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4">
                  <a:moveTo>
                    <a:pt x="11" y="10"/>
                  </a:moveTo>
                  <a:lnTo>
                    <a:pt x="10" y="24"/>
                  </a:lnTo>
                  <a:lnTo>
                    <a:pt x="0" y="13"/>
                  </a:lnTo>
                  <a:lnTo>
                    <a:pt x="0" y="0"/>
                  </a:lnTo>
                  <a:lnTo>
                    <a:pt x="11" y="10"/>
                  </a:lnTo>
                  <a:close/>
                </a:path>
              </a:pathLst>
            </a:custGeom>
            <a:solidFill>
              <a:schemeClr val="bg1"/>
            </a:solidFill>
            <a:ln w="0">
              <a:solidFill>
                <a:srgbClr val="24211D"/>
              </a:solidFill>
              <a:prstDash val="solid"/>
              <a:round/>
              <a:headEnd/>
              <a:tailEnd/>
            </a:ln>
          </p:spPr>
          <p:txBody>
            <a:bodyPr/>
            <a:lstStyle/>
            <a:p>
              <a:endParaRPr lang="fr-FR"/>
            </a:p>
          </p:txBody>
        </p:sp>
        <p:sp>
          <p:nvSpPr>
            <p:cNvPr id="12375" name="Freeform 89"/>
            <p:cNvSpPr>
              <a:spLocks/>
            </p:cNvSpPr>
            <p:nvPr/>
          </p:nvSpPr>
          <p:spPr bwMode="auto">
            <a:xfrm>
              <a:off x="2088" y="1070"/>
              <a:ext cx="29" cy="67"/>
            </a:xfrm>
            <a:custGeom>
              <a:avLst/>
              <a:gdLst>
                <a:gd name="T0" fmla="*/ 29 w 11"/>
                <a:gd name="T1" fmla="*/ 28 h 24"/>
                <a:gd name="T2" fmla="*/ 29 w 11"/>
                <a:gd name="T3" fmla="*/ 67 h 24"/>
                <a:gd name="T4" fmla="*/ 0 w 11"/>
                <a:gd name="T5" fmla="*/ 36 h 24"/>
                <a:gd name="T6" fmla="*/ 0 w 11"/>
                <a:gd name="T7" fmla="*/ 0 h 24"/>
                <a:gd name="T8" fmla="*/ 29 w 11"/>
                <a:gd name="T9" fmla="*/ 28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4">
                  <a:moveTo>
                    <a:pt x="11" y="10"/>
                  </a:moveTo>
                  <a:lnTo>
                    <a:pt x="11" y="24"/>
                  </a:lnTo>
                  <a:lnTo>
                    <a:pt x="0" y="13"/>
                  </a:lnTo>
                  <a:lnTo>
                    <a:pt x="0" y="0"/>
                  </a:lnTo>
                  <a:lnTo>
                    <a:pt x="11" y="10"/>
                  </a:lnTo>
                  <a:close/>
                </a:path>
              </a:pathLst>
            </a:custGeom>
            <a:solidFill>
              <a:schemeClr val="bg1"/>
            </a:solidFill>
            <a:ln w="0">
              <a:solidFill>
                <a:srgbClr val="24211D"/>
              </a:solidFill>
              <a:prstDash val="solid"/>
              <a:round/>
              <a:headEnd/>
              <a:tailEnd/>
            </a:ln>
          </p:spPr>
          <p:txBody>
            <a:bodyPr/>
            <a:lstStyle/>
            <a:p>
              <a:endParaRPr lang="fr-FR"/>
            </a:p>
          </p:txBody>
        </p:sp>
        <p:sp>
          <p:nvSpPr>
            <p:cNvPr id="12376" name="Freeform 90"/>
            <p:cNvSpPr>
              <a:spLocks/>
            </p:cNvSpPr>
            <p:nvPr/>
          </p:nvSpPr>
          <p:spPr bwMode="auto">
            <a:xfrm>
              <a:off x="2085" y="1598"/>
              <a:ext cx="29" cy="67"/>
            </a:xfrm>
            <a:custGeom>
              <a:avLst/>
              <a:gdLst>
                <a:gd name="T0" fmla="*/ 29 w 11"/>
                <a:gd name="T1" fmla="*/ 28 h 24"/>
                <a:gd name="T2" fmla="*/ 29 w 11"/>
                <a:gd name="T3" fmla="*/ 67 h 24"/>
                <a:gd name="T4" fmla="*/ 0 w 11"/>
                <a:gd name="T5" fmla="*/ 36 h 24"/>
                <a:gd name="T6" fmla="*/ 0 w 11"/>
                <a:gd name="T7" fmla="*/ 0 h 24"/>
                <a:gd name="T8" fmla="*/ 29 w 11"/>
                <a:gd name="T9" fmla="*/ 28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4">
                  <a:moveTo>
                    <a:pt x="11" y="10"/>
                  </a:moveTo>
                  <a:lnTo>
                    <a:pt x="11" y="24"/>
                  </a:lnTo>
                  <a:lnTo>
                    <a:pt x="0" y="13"/>
                  </a:lnTo>
                  <a:lnTo>
                    <a:pt x="0" y="0"/>
                  </a:lnTo>
                  <a:lnTo>
                    <a:pt x="11" y="10"/>
                  </a:lnTo>
                  <a:close/>
                </a:path>
              </a:pathLst>
            </a:custGeom>
            <a:solidFill>
              <a:schemeClr val="bg1"/>
            </a:solidFill>
            <a:ln w="0">
              <a:solidFill>
                <a:srgbClr val="24211D"/>
              </a:solidFill>
              <a:prstDash val="solid"/>
              <a:round/>
              <a:headEnd/>
              <a:tailEnd/>
            </a:ln>
          </p:spPr>
          <p:txBody>
            <a:bodyPr/>
            <a:lstStyle/>
            <a:p>
              <a:endParaRPr lang="fr-FR"/>
            </a:p>
          </p:txBody>
        </p:sp>
        <p:sp>
          <p:nvSpPr>
            <p:cNvPr id="12377" name="Rectangle 91"/>
            <p:cNvSpPr>
              <a:spLocks noChangeArrowheads="1"/>
            </p:cNvSpPr>
            <p:nvPr/>
          </p:nvSpPr>
          <p:spPr bwMode="auto">
            <a:xfrm>
              <a:off x="3596" y="1048"/>
              <a:ext cx="29" cy="643"/>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378" name="Freeform 92"/>
            <p:cNvSpPr>
              <a:spLocks/>
            </p:cNvSpPr>
            <p:nvPr/>
          </p:nvSpPr>
          <p:spPr bwMode="auto">
            <a:xfrm>
              <a:off x="3596" y="1297"/>
              <a:ext cx="29" cy="67"/>
            </a:xfrm>
            <a:custGeom>
              <a:avLst/>
              <a:gdLst>
                <a:gd name="T0" fmla="*/ 29 w 11"/>
                <a:gd name="T1" fmla="*/ 28 h 24"/>
                <a:gd name="T2" fmla="*/ 29 w 11"/>
                <a:gd name="T3" fmla="*/ 67 h 24"/>
                <a:gd name="T4" fmla="*/ 0 w 11"/>
                <a:gd name="T5" fmla="*/ 36 h 24"/>
                <a:gd name="T6" fmla="*/ 0 w 11"/>
                <a:gd name="T7" fmla="*/ 0 h 24"/>
                <a:gd name="T8" fmla="*/ 29 w 11"/>
                <a:gd name="T9" fmla="*/ 28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4">
                  <a:moveTo>
                    <a:pt x="11" y="10"/>
                  </a:moveTo>
                  <a:lnTo>
                    <a:pt x="11" y="24"/>
                  </a:lnTo>
                  <a:lnTo>
                    <a:pt x="0" y="13"/>
                  </a:lnTo>
                  <a:lnTo>
                    <a:pt x="0" y="0"/>
                  </a:lnTo>
                  <a:lnTo>
                    <a:pt x="11" y="10"/>
                  </a:lnTo>
                  <a:close/>
                </a:path>
              </a:pathLst>
            </a:custGeom>
            <a:solidFill>
              <a:schemeClr val="bg1"/>
            </a:solidFill>
            <a:ln w="0">
              <a:solidFill>
                <a:srgbClr val="24211D"/>
              </a:solidFill>
              <a:prstDash val="solid"/>
              <a:round/>
              <a:headEnd/>
              <a:tailEnd/>
            </a:ln>
          </p:spPr>
          <p:txBody>
            <a:bodyPr/>
            <a:lstStyle/>
            <a:p>
              <a:endParaRPr lang="fr-FR"/>
            </a:p>
          </p:txBody>
        </p:sp>
        <p:sp>
          <p:nvSpPr>
            <p:cNvPr id="12379" name="Freeform 93"/>
            <p:cNvSpPr>
              <a:spLocks/>
            </p:cNvSpPr>
            <p:nvPr/>
          </p:nvSpPr>
          <p:spPr bwMode="auto">
            <a:xfrm>
              <a:off x="3596" y="1372"/>
              <a:ext cx="29" cy="67"/>
            </a:xfrm>
            <a:custGeom>
              <a:avLst/>
              <a:gdLst>
                <a:gd name="T0" fmla="*/ 29 w 11"/>
                <a:gd name="T1" fmla="*/ 28 h 24"/>
                <a:gd name="T2" fmla="*/ 29 w 11"/>
                <a:gd name="T3" fmla="*/ 67 h 24"/>
                <a:gd name="T4" fmla="*/ 0 w 11"/>
                <a:gd name="T5" fmla="*/ 36 h 24"/>
                <a:gd name="T6" fmla="*/ 0 w 11"/>
                <a:gd name="T7" fmla="*/ 0 h 24"/>
                <a:gd name="T8" fmla="*/ 29 w 11"/>
                <a:gd name="T9" fmla="*/ 28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4">
                  <a:moveTo>
                    <a:pt x="11" y="10"/>
                  </a:moveTo>
                  <a:lnTo>
                    <a:pt x="11" y="24"/>
                  </a:lnTo>
                  <a:lnTo>
                    <a:pt x="0" y="13"/>
                  </a:lnTo>
                  <a:lnTo>
                    <a:pt x="0" y="0"/>
                  </a:lnTo>
                  <a:lnTo>
                    <a:pt x="11" y="10"/>
                  </a:lnTo>
                  <a:close/>
                </a:path>
              </a:pathLst>
            </a:custGeom>
            <a:solidFill>
              <a:schemeClr val="bg1"/>
            </a:solidFill>
            <a:ln w="0">
              <a:solidFill>
                <a:srgbClr val="24211D"/>
              </a:solidFill>
              <a:prstDash val="solid"/>
              <a:round/>
              <a:headEnd/>
              <a:tailEnd/>
            </a:ln>
          </p:spPr>
          <p:txBody>
            <a:bodyPr/>
            <a:lstStyle/>
            <a:p>
              <a:endParaRPr lang="fr-FR"/>
            </a:p>
          </p:txBody>
        </p:sp>
        <p:sp>
          <p:nvSpPr>
            <p:cNvPr id="12380" name="Freeform 94"/>
            <p:cNvSpPr>
              <a:spLocks/>
            </p:cNvSpPr>
            <p:nvPr/>
          </p:nvSpPr>
          <p:spPr bwMode="auto">
            <a:xfrm>
              <a:off x="3596" y="1447"/>
              <a:ext cx="29" cy="68"/>
            </a:xfrm>
            <a:custGeom>
              <a:avLst/>
              <a:gdLst>
                <a:gd name="T0" fmla="*/ 29 w 11"/>
                <a:gd name="T1" fmla="*/ 28 h 24"/>
                <a:gd name="T2" fmla="*/ 29 w 11"/>
                <a:gd name="T3" fmla="*/ 68 h 24"/>
                <a:gd name="T4" fmla="*/ 0 w 11"/>
                <a:gd name="T5" fmla="*/ 37 h 24"/>
                <a:gd name="T6" fmla="*/ 0 w 11"/>
                <a:gd name="T7" fmla="*/ 0 h 24"/>
                <a:gd name="T8" fmla="*/ 29 w 11"/>
                <a:gd name="T9" fmla="*/ 28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4">
                  <a:moveTo>
                    <a:pt x="11" y="10"/>
                  </a:moveTo>
                  <a:lnTo>
                    <a:pt x="11" y="24"/>
                  </a:lnTo>
                  <a:lnTo>
                    <a:pt x="0" y="13"/>
                  </a:lnTo>
                  <a:lnTo>
                    <a:pt x="0" y="0"/>
                  </a:lnTo>
                  <a:lnTo>
                    <a:pt x="11" y="10"/>
                  </a:lnTo>
                  <a:close/>
                </a:path>
              </a:pathLst>
            </a:custGeom>
            <a:solidFill>
              <a:schemeClr val="bg1"/>
            </a:solidFill>
            <a:ln w="0">
              <a:solidFill>
                <a:srgbClr val="24211D"/>
              </a:solidFill>
              <a:prstDash val="solid"/>
              <a:round/>
              <a:headEnd/>
              <a:tailEnd/>
            </a:ln>
          </p:spPr>
          <p:txBody>
            <a:bodyPr/>
            <a:lstStyle/>
            <a:p>
              <a:endParaRPr lang="fr-FR"/>
            </a:p>
          </p:txBody>
        </p:sp>
        <p:sp>
          <p:nvSpPr>
            <p:cNvPr id="12381" name="Freeform 95"/>
            <p:cNvSpPr>
              <a:spLocks/>
            </p:cNvSpPr>
            <p:nvPr/>
          </p:nvSpPr>
          <p:spPr bwMode="auto">
            <a:xfrm>
              <a:off x="3596" y="1523"/>
              <a:ext cx="29" cy="67"/>
            </a:xfrm>
            <a:custGeom>
              <a:avLst/>
              <a:gdLst>
                <a:gd name="T0" fmla="*/ 29 w 11"/>
                <a:gd name="T1" fmla="*/ 28 h 24"/>
                <a:gd name="T2" fmla="*/ 29 w 11"/>
                <a:gd name="T3" fmla="*/ 67 h 24"/>
                <a:gd name="T4" fmla="*/ 0 w 11"/>
                <a:gd name="T5" fmla="*/ 36 h 24"/>
                <a:gd name="T6" fmla="*/ 0 w 11"/>
                <a:gd name="T7" fmla="*/ 0 h 24"/>
                <a:gd name="T8" fmla="*/ 29 w 11"/>
                <a:gd name="T9" fmla="*/ 28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4">
                  <a:moveTo>
                    <a:pt x="11" y="10"/>
                  </a:moveTo>
                  <a:lnTo>
                    <a:pt x="11" y="24"/>
                  </a:lnTo>
                  <a:lnTo>
                    <a:pt x="0" y="13"/>
                  </a:lnTo>
                  <a:lnTo>
                    <a:pt x="0" y="0"/>
                  </a:lnTo>
                  <a:lnTo>
                    <a:pt x="11" y="10"/>
                  </a:lnTo>
                  <a:close/>
                </a:path>
              </a:pathLst>
            </a:custGeom>
            <a:solidFill>
              <a:schemeClr val="bg1"/>
            </a:solidFill>
            <a:ln w="0">
              <a:solidFill>
                <a:srgbClr val="24211D"/>
              </a:solidFill>
              <a:prstDash val="solid"/>
              <a:round/>
              <a:headEnd/>
              <a:tailEnd/>
            </a:ln>
          </p:spPr>
          <p:txBody>
            <a:bodyPr/>
            <a:lstStyle/>
            <a:p>
              <a:endParaRPr lang="fr-FR"/>
            </a:p>
          </p:txBody>
        </p:sp>
        <p:sp>
          <p:nvSpPr>
            <p:cNvPr id="12382" name="Freeform 96"/>
            <p:cNvSpPr>
              <a:spLocks/>
            </p:cNvSpPr>
            <p:nvPr/>
          </p:nvSpPr>
          <p:spPr bwMode="auto">
            <a:xfrm>
              <a:off x="3596" y="1221"/>
              <a:ext cx="29" cy="67"/>
            </a:xfrm>
            <a:custGeom>
              <a:avLst/>
              <a:gdLst>
                <a:gd name="T0" fmla="*/ 29 w 11"/>
                <a:gd name="T1" fmla="*/ 28 h 24"/>
                <a:gd name="T2" fmla="*/ 29 w 11"/>
                <a:gd name="T3" fmla="*/ 67 h 24"/>
                <a:gd name="T4" fmla="*/ 0 w 11"/>
                <a:gd name="T5" fmla="*/ 36 h 24"/>
                <a:gd name="T6" fmla="*/ 0 w 11"/>
                <a:gd name="T7" fmla="*/ 0 h 24"/>
                <a:gd name="T8" fmla="*/ 29 w 11"/>
                <a:gd name="T9" fmla="*/ 28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4">
                  <a:moveTo>
                    <a:pt x="11" y="10"/>
                  </a:moveTo>
                  <a:lnTo>
                    <a:pt x="11" y="24"/>
                  </a:lnTo>
                  <a:lnTo>
                    <a:pt x="0" y="13"/>
                  </a:lnTo>
                  <a:lnTo>
                    <a:pt x="0" y="0"/>
                  </a:lnTo>
                  <a:lnTo>
                    <a:pt x="11" y="10"/>
                  </a:lnTo>
                  <a:close/>
                </a:path>
              </a:pathLst>
            </a:custGeom>
            <a:solidFill>
              <a:schemeClr val="bg1"/>
            </a:solidFill>
            <a:ln w="0">
              <a:solidFill>
                <a:srgbClr val="24211D"/>
              </a:solidFill>
              <a:prstDash val="solid"/>
              <a:round/>
              <a:headEnd/>
              <a:tailEnd/>
            </a:ln>
          </p:spPr>
          <p:txBody>
            <a:bodyPr/>
            <a:lstStyle/>
            <a:p>
              <a:endParaRPr lang="fr-FR"/>
            </a:p>
          </p:txBody>
        </p:sp>
        <p:sp>
          <p:nvSpPr>
            <p:cNvPr id="12383" name="Freeform 97"/>
            <p:cNvSpPr>
              <a:spLocks/>
            </p:cNvSpPr>
            <p:nvPr/>
          </p:nvSpPr>
          <p:spPr bwMode="auto">
            <a:xfrm>
              <a:off x="3596" y="1146"/>
              <a:ext cx="29" cy="67"/>
            </a:xfrm>
            <a:custGeom>
              <a:avLst/>
              <a:gdLst>
                <a:gd name="T0" fmla="*/ 29 w 11"/>
                <a:gd name="T1" fmla="*/ 28 h 24"/>
                <a:gd name="T2" fmla="*/ 29 w 11"/>
                <a:gd name="T3" fmla="*/ 67 h 24"/>
                <a:gd name="T4" fmla="*/ 0 w 11"/>
                <a:gd name="T5" fmla="*/ 36 h 24"/>
                <a:gd name="T6" fmla="*/ 0 w 11"/>
                <a:gd name="T7" fmla="*/ 0 h 24"/>
                <a:gd name="T8" fmla="*/ 29 w 11"/>
                <a:gd name="T9" fmla="*/ 28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4">
                  <a:moveTo>
                    <a:pt x="11" y="10"/>
                  </a:moveTo>
                  <a:lnTo>
                    <a:pt x="11" y="24"/>
                  </a:lnTo>
                  <a:lnTo>
                    <a:pt x="0" y="13"/>
                  </a:lnTo>
                  <a:lnTo>
                    <a:pt x="0" y="0"/>
                  </a:lnTo>
                  <a:lnTo>
                    <a:pt x="11" y="10"/>
                  </a:lnTo>
                  <a:close/>
                </a:path>
              </a:pathLst>
            </a:custGeom>
            <a:solidFill>
              <a:schemeClr val="bg1"/>
            </a:solidFill>
            <a:ln w="0">
              <a:solidFill>
                <a:srgbClr val="24211D"/>
              </a:solidFill>
              <a:prstDash val="solid"/>
              <a:round/>
              <a:headEnd/>
              <a:tailEnd/>
            </a:ln>
          </p:spPr>
          <p:txBody>
            <a:bodyPr/>
            <a:lstStyle/>
            <a:p>
              <a:endParaRPr lang="fr-FR"/>
            </a:p>
          </p:txBody>
        </p:sp>
        <p:sp>
          <p:nvSpPr>
            <p:cNvPr id="12384" name="Freeform 98"/>
            <p:cNvSpPr>
              <a:spLocks/>
            </p:cNvSpPr>
            <p:nvPr/>
          </p:nvSpPr>
          <p:spPr bwMode="auto">
            <a:xfrm>
              <a:off x="3596" y="1070"/>
              <a:ext cx="29" cy="67"/>
            </a:xfrm>
            <a:custGeom>
              <a:avLst/>
              <a:gdLst>
                <a:gd name="T0" fmla="*/ 29 w 11"/>
                <a:gd name="T1" fmla="*/ 28 h 24"/>
                <a:gd name="T2" fmla="*/ 29 w 11"/>
                <a:gd name="T3" fmla="*/ 67 h 24"/>
                <a:gd name="T4" fmla="*/ 0 w 11"/>
                <a:gd name="T5" fmla="*/ 36 h 24"/>
                <a:gd name="T6" fmla="*/ 0 w 11"/>
                <a:gd name="T7" fmla="*/ 0 h 24"/>
                <a:gd name="T8" fmla="*/ 29 w 11"/>
                <a:gd name="T9" fmla="*/ 28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4">
                  <a:moveTo>
                    <a:pt x="11" y="10"/>
                  </a:moveTo>
                  <a:lnTo>
                    <a:pt x="11" y="24"/>
                  </a:lnTo>
                  <a:lnTo>
                    <a:pt x="0" y="13"/>
                  </a:lnTo>
                  <a:lnTo>
                    <a:pt x="0" y="0"/>
                  </a:lnTo>
                  <a:lnTo>
                    <a:pt x="11" y="10"/>
                  </a:lnTo>
                  <a:close/>
                </a:path>
              </a:pathLst>
            </a:custGeom>
            <a:solidFill>
              <a:schemeClr val="bg1"/>
            </a:solidFill>
            <a:ln w="0">
              <a:solidFill>
                <a:srgbClr val="24211D"/>
              </a:solidFill>
              <a:prstDash val="solid"/>
              <a:round/>
              <a:headEnd/>
              <a:tailEnd/>
            </a:ln>
          </p:spPr>
          <p:txBody>
            <a:bodyPr/>
            <a:lstStyle/>
            <a:p>
              <a:endParaRPr lang="fr-FR"/>
            </a:p>
          </p:txBody>
        </p:sp>
        <p:sp>
          <p:nvSpPr>
            <p:cNvPr id="12385" name="Freeform 99"/>
            <p:cNvSpPr>
              <a:spLocks/>
            </p:cNvSpPr>
            <p:nvPr/>
          </p:nvSpPr>
          <p:spPr bwMode="auto">
            <a:xfrm>
              <a:off x="3596" y="1598"/>
              <a:ext cx="29" cy="67"/>
            </a:xfrm>
            <a:custGeom>
              <a:avLst/>
              <a:gdLst>
                <a:gd name="T0" fmla="*/ 29 w 11"/>
                <a:gd name="T1" fmla="*/ 28 h 24"/>
                <a:gd name="T2" fmla="*/ 29 w 11"/>
                <a:gd name="T3" fmla="*/ 67 h 24"/>
                <a:gd name="T4" fmla="*/ 0 w 11"/>
                <a:gd name="T5" fmla="*/ 36 h 24"/>
                <a:gd name="T6" fmla="*/ 0 w 11"/>
                <a:gd name="T7" fmla="*/ 0 h 24"/>
                <a:gd name="T8" fmla="*/ 29 w 11"/>
                <a:gd name="T9" fmla="*/ 28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4">
                  <a:moveTo>
                    <a:pt x="11" y="10"/>
                  </a:moveTo>
                  <a:lnTo>
                    <a:pt x="11" y="24"/>
                  </a:lnTo>
                  <a:lnTo>
                    <a:pt x="0" y="13"/>
                  </a:lnTo>
                  <a:lnTo>
                    <a:pt x="0" y="0"/>
                  </a:lnTo>
                  <a:lnTo>
                    <a:pt x="11" y="10"/>
                  </a:lnTo>
                  <a:close/>
                </a:path>
              </a:pathLst>
            </a:custGeom>
            <a:solidFill>
              <a:schemeClr val="bg1"/>
            </a:solidFill>
            <a:ln w="0">
              <a:solidFill>
                <a:srgbClr val="24211D"/>
              </a:solidFill>
              <a:prstDash val="solid"/>
              <a:round/>
              <a:headEnd/>
              <a:tailEnd/>
            </a:ln>
          </p:spPr>
          <p:txBody>
            <a:bodyPr/>
            <a:lstStyle/>
            <a:p>
              <a:endParaRPr lang="fr-FR"/>
            </a:p>
          </p:txBody>
        </p:sp>
        <p:sp>
          <p:nvSpPr>
            <p:cNvPr id="12386" name="Freeform 100"/>
            <p:cNvSpPr>
              <a:spLocks/>
            </p:cNvSpPr>
            <p:nvPr/>
          </p:nvSpPr>
          <p:spPr bwMode="auto">
            <a:xfrm>
              <a:off x="2181" y="1378"/>
              <a:ext cx="1367" cy="299"/>
            </a:xfrm>
            <a:custGeom>
              <a:avLst/>
              <a:gdLst>
                <a:gd name="T0" fmla="*/ 1367 w 510"/>
                <a:gd name="T1" fmla="*/ 299 h 107"/>
                <a:gd name="T2" fmla="*/ 684 w 510"/>
                <a:gd name="T3" fmla="*/ 0 h 107"/>
                <a:gd name="T4" fmla="*/ 0 w 510"/>
                <a:gd name="T5" fmla="*/ 299 h 107"/>
                <a:gd name="T6" fmla="*/ 0 60000 65536"/>
                <a:gd name="T7" fmla="*/ 0 60000 65536"/>
                <a:gd name="T8" fmla="*/ 0 60000 65536"/>
              </a:gdLst>
              <a:ahLst/>
              <a:cxnLst>
                <a:cxn ang="T6">
                  <a:pos x="T0" y="T1"/>
                </a:cxn>
                <a:cxn ang="T7">
                  <a:pos x="T2" y="T3"/>
                </a:cxn>
                <a:cxn ang="T8">
                  <a:pos x="T4" y="T5"/>
                </a:cxn>
              </a:cxnLst>
              <a:rect l="0" t="0" r="r" b="b"/>
              <a:pathLst>
                <a:path w="510" h="107">
                  <a:moveTo>
                    <a:pt x="510" y="107"/>
                  </a:moveTo>
                  <a:cubicBezTo>
                    <a:pt x="510" y="48"/>
                    <a:pt x="396" y="0"/>
                    <a:pt x="255" y="0"/>
                  </a:cubicBezTo>
                  <a:cubicBezTo>
                    <a:pt x="114" y="0"/>
                    <a:pt x="0" y="48"/>
                    <a:pt x="0" y="107"/>
                  </a:cubicBezTo>
                </a:path>
              </a:pathLst>
            </a:custGeom>
            <a:solidFill>
              <a:schemeClr val="bg1"/>
            </a:solidFill>
            <a:ln w="0">
              <a:solidFill>
                <a:srgbClr val="24211D"/>
              </a:solidFill>
              <a:prstDash val="solid"/>
              <a:round/>
              <a:headEnd/>
              <a:tailEnd/>
            </a:ln>
          </p:spPr>
          <p:txBody>
            <a:bodyPr/>
            <a:lstStyle/>
            <a:p>
              <a:endParaRPr lang="fr-FR"/>
            </a:p>
          </p:txBody>
        </p:sp>
        <p:sp>
          <p:nvSpPr>
            <p:cNvPr id="12387" name="Line 101"/>
            <p:cNvSpPr>
              <a:spLocks noChangeShapeType="1"/>
            </p:cNvSpPr>
            <p:nvPr/>
          </p:nvSpPr>
          <p:spPr bwMode="auto">
            <a:xfrm>
              <a:off x="1975" y="715"/>
              <a:ext cx="142" cy="341"/>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388" name="Line 102"/>
            <p:cNvSpPr>
              <a:spLocks noChangeShapeType="1"/>
            </p:cNvSpPr>
            <p:nvPr/>
          </p:nvSpPr>
          <p:spPr bwMode="auto">
            <a:xfrm>
              <a:off x="2227" y="601"/>
              <a:ext cx="142" cy="341"/>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389" name="Line 103"/>
            <p:cNvSpPr>
              <a:spLocks noChangeShapeType="1"/>
            </p:cNvSpPr>
            <p:nvPr/>
          </p:nvSpPr>
          <p:spPr bwMode="auto">
            <a:xfrm flipV="1">
              <a:off x="1975" y="601"/>
              <a:ext cx="252" cy="114"/>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390" name="Line 104"/>
            <p:cNvSpPr>
              <a:spLocks noChangeShapeType="1"/>
            </p:cNvSpPr>
            <p:nvPr/>
          </p:nvSpPr>
          <p:spPr bwMode="auto">
            <a:xfrm flipV="1">
              <a:off x="2117" y="942"/>
              <a:ext cx="252" cy="114"/>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391" name="Line 105"/>
            <p:cNvSpPr>
              <a:spLocks noChangeShapeType="1"/>
            </p:cNvSpPr>
            <p:nvPr/>
          </p:nvSpPr>
          <p:spPr bwMode="auto">
            <a:xfrm flipV="1">
              <a:off x="2152" y="838"/>
              <a:ext cx="43" cy="20"/>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392" name="Line 106"/>
            <p:cNvSpPr>
              <a:spLocks noChangeShapeType="1"/>
            </p:cNvSpPr>
            <p:nvPr/>
          </p:nvSpPr>
          <p:spPr bwMode="auto">
            <a:xfrm flipH="1">
              <a:off x="2117" y="858"/>
              <a:ext cx="35" cy="198"/>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393" name="Line 107"/>
            <p:cNvSpPr>
              <a:spLocks noChangeShapeType="1"/>
            </p:cNvSpPr>
            <p:nvPr/>
          </p:nvSpPr>
          <p:spPr bwMode="auto">
            <a:xfrm>
              <a:off x="2195" y="838"/>
              <a:ext cx="174" cy="104"/>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394" name="Freeform 108"/>
            <p:cNvSpPr>
              <a:spLocks/>
            </p:cNvSpPr>
            <p:nvPr/>
          </p:nvSpPr>
          <p:spPr bwMode="auto">
            <a:xfrm>
              <a:off x="2144" y="802"/>
              <a:ext cx="56" cy="92"/>
            </a:xfrm>
            <a:custGeom>
              <a:avLst/>
              <a:gdLst>
                <a:gd name="T0" fmla="*/ 45 w 21"/>
                <a:gd name="T1" fmla="*/ 86 h 33"/>
                <a:gd name="T2" fmla="*/ 11 w 21"/>
                <a:gd name="T3" fmla="*/ 53 h 33"/>
                <a:gd name="T4" fmla="*/ 11 w 21"/>
                <a:gd name="T5" fmla="*/ 3 h 33"/>
                <a:gd name="T6" fmla="*/ 48 w 21"/>
                <a:gd name="T7" fmla="*/ 36 h 33"/>
                <a:gd name="T8" fmla="*/ 45 w 21"/>
                <a:gd name="T9" fmla="*/ 86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33">
                  <a:moveTo>
                    <a:pt x="17" y="31"/>
                  </a:moveTo>
                  <a:cubicBezTo>
                    <a:pt x="13" y="33"/>
                    <a:pt x="7" y="27"/>
                    <a:pt x="4" y="19"/>
                  </a:cubicBezTo>
                  <a:cubicBezTo>
                    <a:pt x="0" y="11"/>
                    <a:pt x="0" y="3"/>
                    <a:pt x="4" y="1"/>
                  </a:cubicBezTo>
                  <a:cubicBezTo>
                    <a:pt x="8" y="0"/>
                    <a:pt x="14" y="5"/>
                    <a:pt x="18" y="13"/>
                  </a:cubicBezTo>
                  <a:cubicBezTo>
                    <a:pt x="21" y="21"/>
                    <a:pt x="21" y="30"/>
                    <a:pt x="17" y="31"/>
                  </a:cubicBezTo>
                  <a:close/>
                </a:path>
              </a:pathLst>
            </a:custGeom>
            <a:solidFill>
              <a:schemeClr val="bg1"/>
            </a:solidFill>
            <a:ln w="0">
              <a:solidFill>
                <a:srgbClr val="24211D"/>
              </a:solidFill>
              <a:prstDash val="solid"/>
              <a:round/>
              <a:headEnd/>
              <a:tailEnd/>
            </a:ln>
          </p:spPr>
          <p:txBody>
            <a:bodyPr/>
            <a:lstStyle/>
            <a:p>
              <a:endParaRPr lang="fr-FR"/>
            </a:p>
          </p:txBody>
        </p:sp>
        <p:sp>
          <p:nvSpPr>
            <p:cNvPr id="12395" name="Line 109"/>
            <p:cNvSpPr>
              <a:spLocks noChangeShapeType="1"/>
            </p:cNvSpPr>
            <p:nvPr/>
          </p:nvSpPr>
          <p:spPr bwMode="auto">
            <a:xfrm>
              <a:off x="2731" y="617"/>
              <a:ext cx="2" cy="369"/>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396" name="Line 110"/>
            <p:cNvSpPr>
              <a:spLocks noChangeShapeType="1"/>
            </p:cNvSpPr>
            <p:nvPr/>
          </p:nvSpPr>
          <p:spPr bwMode="auto">
            <a:xfrm>
              <a:off x="3009" y="615"/>
              <a:ext cx="0" cy="368"/>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397" name="Line 111"/>
            <p:cNvSpPr>
              <a:spLocks noChangeShapeType="1"/>
            </p:cNvSpPr>
            <p:nvPr/>
          </p:nvSpPr>
          <p:spPr bwMode="auto">
            <a:xfrm flipV="1">
              <a:off x="2731" y="615"/>
              <a:ext cx="278" cy="2"/>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398" name="Line 112"/>
            <p:cNvSpPr>
              <a:spLocks noChangeShapeType="1"/>
            </p:cNvSpPr>
            <p:nvPr/>
          </p:nvSpPr>
          <p:spPr bwMode="auto">
            <a:xfrm flipV="1">
              <a:off x="2733" y="983"/>
              <a:ext cx="276"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399" name="Line 113"/>
            <p:cNvSpPr>
              <a:spLocks noChangeShapeType="1"/>
            </p:cNvSpPr>
            <p:nvPr/>
          </p:nvSpPr>
          <p:spPr bwMode="auto">
            <a:xfrm flipV="1">
              <a:off x="2840" y="816"/>
              <a:ext cx="46"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400" name="Line 114"/>
            <p:cNvSpPr>
              <a:spLocks noChangeShapeType="1"/>
            </p:cNvSpPr>
            <p:nvPr/>
          </p:nvSpPr>
          <p:spPr bwMode="auto">
            <a:xfrm flipH="1">
              <a:off x="2733" y="819"/>
              <a:ext cx="107" cy="167"/>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401" name="Line 115"/>
            <p:cNvSpPr>
              <a:spLocks noChangeShapeType="1"/>
            </p:cNvSpPr>
            <p:nvPr/>
          </p:nvSpPr>
          <p:spPr bwMode="auto">
            <a:xfrm>
              <a:off x="2886" y="816"/>
              <a:ext cx="123" cy="167"/>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402" name="Freeform 116"/>
            <p:cNvSpPr>
              <a:spLocks/>
            </p:cNvSpPr>
            <p:nvPr/>
          </p:nvSpPr>
          <p:spPr bwMode="auto">
            <a:xfrm>
              <a:off x="2843" y="771"/>
              <a:ext cx="40" cy="92"/>
            </a:xfrm>
            <a:custGeom>
              <a:avLst/>
              <a:gdLst>
                <a:gd name="T0" fmla="*/ 19 w 15"/>
                <a:gd name="T1" fmla="*/ 92 h 33"/>
                <a:gd name="T2" fmla="*/ 0 w 15"/>
                <a:gd name="T3" fmla="*/ 47 h 33"/>
                <a:gd name="T4" fmla="*/ 19 w 15"/>
                <a:gd name="T5" fmla="*/ 0 h 33"/>
                <a:gd name="T6" fmla="*/ 40 w 15"/>
                <a:gd name="T7" fmla="*/ 45 h 33"/>
                <a:gd name="T8" fmla="*/ 19 w 15"/>
                <a:gd name="T9" fmla="*/ 92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33">
                  <a:moveTo>
                    <a:pt x="7" y="33"/>
                  </a:moveTo>
                  <a:cubicBezTo>
                    <a:pt x="3" y="33"/>
                    <a:pt x="0" y="26"/>
                    <a:pt x="0" y="17"/>
                  </a:cubicBezTo>
                  <a:cubicBezTo>
                    <a:pt x="0" y="8"/>
                    <a:pt x="3" y="0"/>
                    <a:pt x="7" y="0"/>
                  </a:cubicBezTo>
                  <a:cubicBezTo>
                    <a:pt x="12" y="0"/>
                    <a:pt x="15" y="7"/>
                    <a:pt x="15" y="16"/>
                  </a:cubicBezTo>
                  <a:cubicBezTo>
                    <a:pt x="15" y="25"/>
                    <a:pt x="12" y="33"/>
                    <a:pt x="7" y="33"/>
                  </a:cubicBezTo>
                  <a:close/>
                </a:path>
              </a:pathLst>
            </a:custGeom>
            <a:solidFill>
              <a:schemeClr val="bg1"/>
            </a:solidFill>
            <a:ln w="0">
              <a:solidFill>
                <a:srgbClr val="24211D"/>
              </a:solidFill>
              <a:prstDash val="solid"/>
              <a:round/>
              <a:headEnd/>
              <a:tailEnd/>
            </a:ln>
          </p:spPr>
          <p:txBody>
            <a:bodyPr/>
            <a:lstStyle/>
            <a:p>
              <a:endParaRPr lang="fr-FR"/>
            </a:p>
          </p:txBody>
        </p:sp>
        <p:sp>
          <p:nvSpPr>
            <p:cNvPr id="12403" name="Line 117"/>
            <p:cNvSpPr>
              <a:spLocks noChangeShapeType="1"/>
            </p:cNvSpPr>
            <p:nvPr/>
          </p:nvSpPr>
          <p:spPr bwMode="auto">
            <a:xfrm flipH="1">
              <a:off x="3344" y="601"/>
              <a:ext cx="163" cy="327"/>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404" name="Line 118"/>
            <p:cNvSpPr>
              <a:spLocks noChangeShapeType="1"/>
            </p:cNvSpPr>
            <p:nvPr/>
          </p:nvSpPr>
          <p:spPr bwMode="auto">
            <a:xfrm flipH="1">
              <a:off x="3590" y="729"/>
              <a:ext cx="167" cy="327"/>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405" name="Line 119"/>
            <p:cNvSpPr>
              <a:spLocks noChangeShapeType="1"/>
            </p:cNvSpPr>
            <p:nvPr/>
          </p:nvSpPr>
          <p:spPr bwMode="auto">
            <a:xfrm>
              <a:off x="3507" y="601"/>
              <a:ext cx="250" cy="128"/>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406" name="Line 120"/>
            <p:cNvSpPr>
              <a:spLocks noChangeShapeType="1"/>
            </p:cNvSpPr>
            <p:nvPr/>
          </p:nvSpPr>
          <p:spPr bwMode="auto">
            <a:xfrm>
              <a:off x="3344" y="928"/>
              <a:ext cx="246" cy="128"/>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407" name="Line 121"/>
            <p:cNvSpPr>
              <a:spLocks noChangeShapeType="1"/>
            </p:cNvSpPr>
            <p:nvPr/>
          </p:nvSpPr>
          <p:spPr bwMode="auto">
            <a:xfrm>
              <a:off x="3515" y="830"/>
              <a:ext cx="43" cy="22"/>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408" name="Line 122"/>
            <p:cNvSpPr>
              <a:spLocks noChangeShapeType="1"/>
            </p:cNvSpPr>
            <p:nvPr/>
          </p:nvSpPr>
          <p:spPr bwMode="auto">
            <a:xfrm flipH="1">
              <a:off x="3344" y="830"/>
              <a:ext cx="171" cy="98"/>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409" name="Line 123"/>
            <p:cNvSpPr>
              <a:spLocks noChangeShapeType="1"/>
            </p:cNvSpPr>
            <p:nvPr/>
          </p:nvSpPr>
          <p:spPr bwMode="auto">
            <a:xfrm>
              <a:off x="3558" y="852"/>
              <a:ext cx="32" cy="204"/>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410" name="Freeform 124"/>
            <p:cNvSpPr>
              <a:spLocks/>
            </p:cNvSpPr>
            <p:nvPr/>
          </p:nvSpPr>
          <p:spPr bwMode="auto">
            <a:xfrm>
              <a:off x="3507" y="793"/>
              <a:ext cx="59" cy="93"/>
            </a:xfrm>
            <a:custGeom>
              <a:avLst/>
              <a:gdLst>
                <a:gd name="T0" fmla="*/ 8 w 22"/>
                <a:gd name="T1" fmla="*/ 87 h 33"/>
                <a:gd name="T2" fmla="*/ 11 w 22"/>
                <a:gd name="T3" fmla="*/ 37 h 33"/>
                <a:gd name="T4" fmla="*/ 48 w 22"/>
                <a:gd name="T5" fmla="*/ 6 h 33"/>
                <a:gd name="T6" fmla="*/ 48 w 22"/>
                <a:gd name="T7" fmla="*/ 56 h 33"/>
                <a:gd name="T8" fmla="*/ 8 w 22"/>
                <a:gd name="T9" fmla="*/ 87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33">
                  <a:moveTo>
                    <a:pt x="3" y="31"/>
                  </a:moveTo>
                  <a:cubicBezTo>
                    <a:pt x="0" y="29"/>
                    <a:pt x="0" y="21"/>
                    <a:pt x="4" y="13"/>
                  </a:cubicBezTo>
                  <a:cubicBezTo>
                    <a:pt x="8" y="5"/>
                    <a:pt x="15" y="0"/>
                    <a:pt x="18" y="2"/>
                  </a:cubicBezTo>
                  <a:cubicBezTo>
                    <a:pt x="22" y="4"/>
                    <a:pt x="22" y="12"/>
                    <a:pt x="18" y="20"/>
                  </a:cubicBezTo>
                  <a:cubicBezTo>
                    <a:pt x="13" y="28"/>
                    <a:pt x="7" y="33"/>
                    <a:pt x="3" y="31"/>
                  </a:cubicBezTo>
                  <a:close/>
                </a:path>
              </a:pathLst>
            </a:custGeom>
            <a:solidFill>
              <a:schemeClr val="bg1"/>
            </a:solidFill>
            <a:ln w="0">
              <a:solidFill>
                <a:srgbClr val="24211D"/>
              </a:solidFill>
              <a:prstDash val="solid"/>
              <a:round/>
              <a:headEnd/>
              <a:tailEnd/>
            </a:ln>
          </p:spPr>
          <p:txBody>
            <a:bodyPr/>
            <a:lstStyle/>
            <a:p>
              <a:endParaRPr lang="fr-FR"/>
            </a:p>
          </p:txBody>
        </p:sp>
        <p:sp>
          <p:nvSpPr>
            <p:cNvPr id="12411" name="Freeform 125"/>
            <p:cNvSpPr>
              <a:spLocks/>
            </p:cNvSpPr>
            <p:nvPr/>
          </p:nvSpPr>
          <p:spPr bwMode="auto">
            <a:xfrm>
              <a:off x="3248" y="1288"/>
              <a:ext cx="230" cy="140"/>
            </a:xfrm>
            <a:custGeom>
              <a:avLst/>
              <a:gdLst>
                <a:gd name="T0" fmla="*/ 8 w 86"/>
                <a:gd name="T1" fmla="*/ 0 h 50"/>
                <a:gd name="T2" fmla="*/ 230 w 86"/>
                <a:gd name="T3" fmla="*/ 123 h 50"/>
                <a:gd name="T4" fmla="*/ 222 w 86"/>
                <a:gd name="T5" fmla="*/ 140 h 50"/>
                <a:gd name="T6" fmla="*/ 0 w 86"/>
                <a:gd name="T7" fmla="*/ 17 h 50"/>
                <a:gd name="T8" fmla="*/ 8 w 86"/>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50">
                  <a:moveTo>
                    <a:pt x="3" y="0"/>
                  </a:moveTo>
                  <a:lnTo>
                    <a:pt x="86" y="44"/>
                  </a:lnTo>
                  <a:lnTo>
                    <a:pt x="83" y="50"/>
                  </a:lnTo>
                  <a:lnTo>
                    <a:pt x="0" y="6"/>
                  </a:lnTo>
                  <a:lnTo>
                    <a:pt x="3" y="0"/>
                  </a:lnTo>
                  <a:close/>
                </a:path>
              </a:pathLst>
            </a:custGeom>
            <a:solidFill>
              <a:schemeClr val="bg1"/>
            </a:solidFill>
            <a:ln w="0">
              <a:solidFill>
                <a:srgbClr val="24211D"/>
              </a:solidFill>
              <a:prstDash val="solid"/>
              <a:round/>
              <a:headEnd/>
              <a:tailEnd/>
            </a:ln>
          </p:spPr>
          <p:txBody>
            <a:bodyPr/>
            <a:lstStyle/>
            <a:p>
              <a:endParaRPr lang="fr-FR"/>
            </a:p>
          </p:txBody>
        </p:sp>
        <p:sp>
          <p:nvSpPr>
            <p:cNvPr id="12412" name="Freeform 126"/>
            <p:cNvSpPr>
              <a:spLocks/>
            </p:cNvSpPr>
            <p:nvPr/>
          </p:nvSpPr>
          <p:spPr bwMode="auto">
            <a:xfrm>
              <a:off x="3202" y="1288"/>
              <a:ext cx="297" cy="187"/>
            </a:xfrm>
            <a:custGeom>
              <a:avLst/>
              <a:gdLst>
                <a:gd name="T0" fmla="*/ 19 w 111"/>
                <a:gd name="T1" fmla="*/ 0 h 67"/>
                <a:gd name="T2" fmla="*/ 297 w 111"/>
                <a:gd name="T3" fmla="*/ 151 h 67"/>
                <a:gd name="T4" fmla="*/ 278 w 111"/>
                <a:gd name="T5" fmla="*/ 187 h 67"/>
                <a:gd name="T6" fmla="*/ 0 w 111"/>
                <a:gd name="T7" fmla="*/ 36 h 67"/>
                <a:gd name="T8" fmla="*/ 19 w 111"/>
                <a:gd name="T9" fmla="*/ 0 h 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67">
                  <a:moveTo>
                    <a:pt x="7" y="0"/>
                  </a:moveTo>
                  <a:lnTo>
                    <a:pt x="111" y="54"/>
                  </a:lnTo>
                  <a:lnTo>
                    <a:pt x="104" y="67"/>
                  </a:lnTo>
                  <a:lnTo>
                    <a:pt x="0" y="13"/>
                  </a:lnTo>
                  <a:lnTo>
                    <a:pt x="7" y="0"/>
                  </a:lnTo>
                  <a:close/>
                </a:path>
              </a:pathLst>
            </a:custGeom>
            <a:solidFill>
              <a:schemeClr val="bg1"/>
            </a:solidFill>
            <a:ln w="0">
              <a:solidFill>
                <a:srgbClr val="24211D"/>
              </a:solidFill>
              <a:prstDash val="solid"/>
              <a:round/>
              <a:headEnd/>
              <a:tailEnd/>
            </a:ln>
          </p:spPr>
          <p:txBody>
            <a:bodyPr/>
            <a:lstStyle/>
            <a:p>
              <a:endParaRPr lang="fr-FR"/>
            </a:p>
          </p:txBody>
        </p:sp>
        <p:sp>
          <p:nvSpPr>
            <p:cNvPr id="12413" name="Line 127"/>
            <p:cNvSpPr>
              <a:spLocks noChangeShapeType="1"/>
            </p:cNvSpPr>
            <p:nvPr/>
          </p:nvSpPr>
          <p:spPr bwMode="auto">
            <a:xfrm flipH="1">
              <a:off x="3202" y="1344"/>
              <a:ext cx="38" cy="7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414" name="Line 128"/>
            <p:cNvSpPr>
              <a:spLocks noChangeShapeType="1"/>
            </p:cNvSpPr>
            <p:nvPr/>
          </p:nvSpPr>
          <p:spPr bwMode="auto">
            <a:xfrm flipH="1">
              <a:off x="3422" y="1456"/>
              <a:ext cx="21" cy="47"/>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415" name="Freeform 129"/>
            <p:cNvSpPr>
              <a:spLocks/>
            </p:cNvSpPr>
            <p:nvPr/>
          </p:nvSpPr>
          <p:spPr bwMode="auto">
            <a:xfrm>
              <a:off x="2259" y="1285"/>
              <a:ext cx="233" cy="140"/>
            </a:xfrm>
            <a:custGeom>
              <a:avLst/>
              <a:gdLst>
                <a:gd name="T0" fmla="*/ 0 w 87"/>
                <a:gd name="T1" fmla="*/ 123 h 50"/>
                <a:gd name="T2" fmla="*/ 222 w 87"/>
                <a:gd name="T3" fmla="*/ 0 h 50"/>
                <a:gd name="T4" fmla="*/ 233 w 87"/>
                <a:gd name="T5" fmla="*/ 17 h 50"/>
                <a:gd name="T6" fmla="*/ 11 w 87"/>
                <a:gd name="T7" fmla="*/ 140 h 50"/>
                <a:gd name="T8" fmla="*/ 0 w 87"/>
                <a:gd name="T9" fmla="*/ 123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50">
                  <a:moveTo>
                    <a:pt x="0" y="44"/>
                  </a:moveTo>
                  <a:lnTo>
                    <a:pt x="83" y="0"/>
                  </a:lnTo>
                  <a:lnTo>
                    <a:pt x="87" y="6"/>
                  </a:lnTo>
                  <a:lnTo>
                    <a:pt x="4" y="50"/>
                  </a:lnTo>
                  <a:lnTo>
                    <a:pt x="0" y="44"/>
                  </a:lnTo>
                  <a:close/>
                </a:path>
              </a:pathLst>
            </a:custGeom>
            <a:solidFill>
              <a:schemeClr val="bg1"/>
            </a:solidFill>
            <a:ln w="0">
              <a:solidFill>
                <a:srgbClr val="24211D"/>
              </a:solidFill>
              <a:prstDash val="solid"/>
              <a:round/>
              <a:headEnd/>
              <a:tailEnd/>
            </a:ln>
          </p:spPr>
          <p:txBody>
            <a:bodyPr/>
            <a:lstStyle/>
            <a:p>
              <a:endParaRPr lang="fr-FR"/>
            </a:p>
          </p:txBody>
        </p:sp>
        <p:sp>
          <p:nvSpPr>
            <p:cNvPr id="12416" name="Freeform 130"/>
            <p:cNvSpPr>
              <a:spLocks/>
            </p:cNvSpPr>
            <p:nvPr/>
          </p:nvSpPr>
          <p:spPr bwMode="auto">
            <a:xfrm>
              <a:off x="2240" y="1285"/>
              <a:ext cx="295" cy="188"/>
            </a:xfrm>
            <a:custGeom>
              <a:avLst/>
              <a:gdLst>
                <a:gd name="T0" fmla="*/ 0 w 110"/>
                <a:gd name="T1" fmla="*/ 152 h 67"/>
                <a:gd name="T2" fmla="*/ 276 w 110"/>
                <a:gd name="T3" fmla="*/ 0 h 67"/>
                <a:gd name="T4" fmla="*/ 295 w 110"/>
                <a:gd name="T5" fmla="*/ 36 h 67"/>
                <a:gd name="T6" fmla="*/ 19 w 110"/>
                <a:gd name="T7" fmla="*/ 188 h 67"/>
                <a:gd name="T8" fmla="*/ 0 w 110"/>
                <a:gd name="T9" fmla="*/ 152 h 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 h="67">
                  <a:moveTo>
                    <a:pt x="0" y="54"/>
                  </a:moveTo>
                  <a:lnTo>
                    <a:pt x="103" y="0"/>
                  </a:lnTo>
                  <a:lnTo>
                    <a:pt x="110" y="13"/>
                  </a:lnTo>
                  <a:lnTo>
                    <a:pt x="7" y="67"/>
                  </a:lnTo>
                  <a:lnTo>
                    <a:pt x="0" y="54"/>
                  </a:lnTo>
                  <a:close/>
                </a:path>
              </a:pathLst>
            </a:custGeom>
            <a:solidFill>
              <a:schemeClr val="bg1"/>
            </a:solidFill>
            <a:ln w="0">
              <a:solidFill>
                <a:srgbClr val="24211D"/>
              </a:solidFill>
              <a:prstDash val="solid"/>
              <a:round/>
              <a:headEnd/>
              <a:tailEnd/>
            </a:ln>
          </p:spPr>
          <p:txBody>
            <a:bodyPr/>
            <a:lstStyle/>
            <a:p>
              <a:endParaRPr lang="fr-FR"/>
            </a:p>
          </p:txBody>
        </p:sp>
        <p:sp>
          <p:nvSpPr>
            <p:cNvPr id="12417" name="Line 131"/>
            <p:cNvSpPr>
              <a:spLocks noChangeShapeType="1"/>
            </p:cNvSpPr>
            <p:nvPr/>
          </p:nvSpPr>
          <p:spPr bwMode="auto">
            <a:xfrm>
              <a:off x="2294" y="1453"/>
              <a:ext cx="24" cy="45"/>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418" name="Line 132"/>
            <p:cNvSpPr>
              <a:spLocks noChangeShapeType="1"/>
            </p:cNvSpPr>
            <p:nvPr/>
          </p:nvSpPr>
          <p:spPr bwMode="auto">
            <a:xfrm>
              <a:off x="2498" y="1341"/>
              <a:ext cx="37" cy="7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419" name="Rectangle 133"/>
            <p:cNvSpPr>
              <a:spLocks noChangeArrowheads="1"/>
            </p:cNvSpPr>
            <p:nvPr/>
          </p:nvSpPr>
          <p:spPr bwMode="auto">
            <a:xfrm>
              <a:off x="2741" y="1266"/>
              <a:ext cx="252" cy="19"/>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420" name="Rectangle 134"/>
            <p:cNvSpPr>
              <a:spLocks noChangeArrowheads="1"/>
            </p:cNvSpPr>
            <p:nvPr/>
          </p:nvSpPr>
          <p:spPr bwMode="auto">
            <a:xfrm>
              <a:off x="2712" y="1283"/>
              <a:ext cx="311" cy="41"/>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421" name="Line 135"/>
            <p:cNvSpPr>
              <a:spLocks noChangeShapeType="1"/>
            </p:cNvSpPr>
            <p:nvPr/>
          </p:nvSpPr>
          <p:spPr bwMode="auto">
            <a:xfrm>
              <a:off x="2752" y="1322"/>
              <a:ext cx="0" cy="58"/>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422" name="Line 136"/>
            <p:cNvSpPr>
              <a:spLocks noChangeShapeType="1"/>
            </p:cNvSpPr>
            <p:nvPr/>
          </p:nvSpPr>
          <p:spPr bwMode="auto">
            <a:xfrm>
              <a:off x="2982" y="1322"/>
              <a:ext cx="0" cy="58"/>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423" name="Rectangle 137"/>
            <p:cNvSpPr>
              <a:spLocks noChangeArrowheads="1"/>
            </p:cNvSpPr>
            <p:nvPr/>
          </p:nvSpPr>
          <p:spPr bwMode="auto">
            <a:xfrm>
              <a:off x="2021" y="1651"/>
              <a:ext cx="195" cy="40"/>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424" name="Freeform 138"/>
            <p:cNvSpPr>
              <a:spLocks/>
            </p:cNvSpPr>
            <p:nvPr/>
          </p:nvSpPr>
          <p:spPr bwMode="auto">
            <a:xfrm>
              <a:off x="2096" y="1651"/>
              <a:ext cx="21" cy="40"/>
            </a:xfrm>
            <a:custGeom>
              <a:avLst/>
              <a:gdLst>
                <a:gd name="T0" fmla="*/ 11 w 8"/>
                <a:gd name="T1" fmla="*/ 0 h 14"/>
                <a:gd name="T2" fmla="*/ 21 w 8"/>
                <a:gd name="T3" fmla="*/ 0 h 14"/>
                <a:gd name="T4" fmla="*/ 13 w 8"/>
                <a:gd name="T5" fmla="*/ 40 h 14"/>
                <a:gd name="T6" fmla="*/ 0 w 8"/>
                <a:gd name="T7" fmla="*/ 40 h 14"/>
                <a:gd name="T8" fmla="*/ 11 w 8"/>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4">
                  <a:moveTo>
                    <a:pt x="4" y="0"/>
                  </a:moveTo>
                  <a:lnTo>
                    <a:pt x="8" y="0"/>
                  </a:lnTo>
                  <a:lnTo>
                    <a:pt x="5" y="14"/>
                  </a:lnTo>
                  <a:lnTo>
                    <a:pt x="0" y="14"/>
                  </a:lnTo>
                  <a:lnTo>
                    <a:pt x="4" y="0"/>
                  </a:lnTo>
                  <a:close/>
                </a:path>
              </a:pathLst>
            </a:custGeom>
            <a:solidFill>
              <a:schemeClr val="bg1"/>
            </a:solidFill>
            <a:ln w="0">
              <a:solidFill>
                <a:srgbClr val="24211D"/>
              </a:solidFill>
              <a:prstDash val="solid"/>
              <a:round/>
              <a:headEnd/>
              <a:tailEnd/>
            </a:ln>
          </p:spPr>
          <p:txBody>
            <a:bodyPr/>
            <a:lstStyle/>
            <a:p>
              <a:endParaRPr lang="fr-FR"/>
            </a:p>
          </p:txBody>
        </p:sp>
        <p:sp>
          <p:nvSpPr>
            <p:cNvPr id="12425" name="Freeform 139"/>
            <p:cNvSpPr>
              <a:spLocks/>
            </p:cNvSpPr>
            <p:nvPr/>
          </p:nvSpPr>
          <p:spPr bwMode="auto">
            <a:xfrm>
              <a:off x="2120" y="1651"/>
              <a:ext cx="21" cy="40"/>
            </a:xfrm>
            <a:custGeom>
              <a:avLst/>
              <a:gdLst>
                <a:gd name="T0" fmla="*/ 8 w 8"/>
                <a:gd name="T1" fmla="*/ 0 h 14"/>
                <a:gd name="T2" fmla="*/ 21 w 8"/>
                <a:gd name="T3" fmla="*/ 0 h 14"/>
                <a:gd name="T4" fmla="*/ 11 w 8"/>
                <a:gd name="T5" fmla="*/ 40 h 14"/>
                <a:gd name="T6" fmla="*/ 0 w 8"/>
                <a:gd name="T7" fmla="*/ 40 h 14"/>
                <a:gd name="T8" fmla="*/ 8 w 8"/>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4">
                  <a:moveTo>
                    <a:pt x="3" y="0"/>
                  </a:moveTo>
                  <a:lnTo>
                    <a:pt x="8" y="0"/>
                  </a:lnTo>
                  <a:lnTo>
                    <a:pt x="4" y="14"/>
                  </a:lnTo>
                  <a:lnTo>
                    <a:pt x="0" y="14"/>
                  </a:lnTo>
                  <a:lnTo>
                    <a:pt x="3" y="0"/>
                  </a:lnTo>
                  <a:close/>
                </a:path>
              </a:pathLst>
            </a:custGeom>
            <a:solidFill>
              <a:schemeClr val="bg1"/>
            </a:solidFill>
            <a:ln w="0">
              <a:solidFill>
                <a:srgbClr val="24211D"/>
              </a:solidFill>
              <a:prstDash val="solid"/>
              <a:round/>
              <a:headEnd/>
              <a:tailEnd/>
            </a:ln>
          </p:spPr>
          <p:txBody>
            <a:bodyPr/>
            <a:lstStyle/>
            <a:p>
              <a:endParaRPr lang="fr-FR"/>
            </a:p>
          </p:txBody>
        </p:sp>
        <p:sp>
          <p:nvSpPr>
            <p:cNvPr id="12426" name="Freeform 140"/>
            <p:cNvSpPr>
              <a:spLocks/>
            </p:cNvSpPr>
            <p:nvPr/>
          </p:nvSpPr>
          <p:spPr bwMode="auto">
            <a:xfrm>
              <a:off x="2144" y="1651"/>
              <a:ext cx="19" cy="40"/>
            </a:xfrm>
            <a:custGeom>
              <a:avLst/>
              <a:gdLst>
                <a:gd name="T0" fmla="*/ 8 w 7"/>
                <a:gd name="T1" fmla="*/ 0 h 14"/>
                <a:gd name="T2" fmla="*/ 19 w 7"/>
                <a:gd name="T3" fmla="*/ 0 h 14"/>
                <a:gd name="T4" fmla="*/ 11 w 7"/>
                <a:gd name="T5" fmla="*/ 40 h 14"/>
                <a:gd name="T6" fmla="*/ 0 w 7"/>
                <a:gd name="T7" fmla="*/ 40 h 14"/>
                <a:gd name="T8" fmla="*/ 8 w 7"/>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4">
                  <a:moveTo>
                    <a:pt x="3" y="0"/>
                  </a:moveTo>
                  <a:lnTo>
                    <a:pt x="7" y="0"/>
                  </a:lnTo>
                  <a:lnTo>
                    <a:pt x="4" y="14"/>
                  </a:lnTo>
                  <a:lnTo>
                    <a:pt x="0" y="14"/>
                  </a:lnTo>
                  <a:lnTo>
                    <a:pt x="3" y="0"/>
                  </a:lnTo>
                  <a:close/>
                </a:path>
              </a:pathLst>
            </a:custGeom>
            <a:solidFill>
              <a:schemeClr val="bg1"/>
            </a:solidFill>
            <a:ln w="0">
              <a:solidFill>
                <a:srgbClr val="24211D"/>
              </a:solidFill>
              <a:prstDash val="solid"/>
              <a:round/>
              <a:headEnd/>
              <a:tailEnd/>
            </a:ln>
          </p:spPr>
          <p:txBody>
            <a:bodyPr/>
            <a:lstStyle/>
            <a:p>
              <a:endParaRPr lang="fr-FR"/>
            </a:p>
          </p:txBody>
        </p:sp>
        <p:sp>
          <p:nvSpPr>
            <p:cNvPr id="12427" name="Freeform 141"/>
            <p:cNvSpPr>
              <a:spLocks/>
            </p:cNvSpPr>
            <p:nvPr/>
          </p:nvSpPr>
          <p:spPr bwMode="auto">
            <a:xfrm>
              <a:off x="2165" y="1651"/>
              <a:ext cx="22" cy="40"/>
            </a:xfrm>
            <a:custGeom>
              <a:avLst/>
              <a:gdLst>
                <a:gd name="T0" fmla="*/ 8 w 8"/>
                <a:gd name="T1" fmla="*/ 0 h 14"/>
                <a:gd name="T2" fmla="*/ 22 w 8"/>
                <a:gd name="T3" fmla="*/ 0 h 14"/>
                <a:gd name="T4" fmla="*/ 11 w 8"/>
                <a:gd name="T5" fmla="*/ 40 h 14"/>
                <a:gd name="T6" fmla="*/ 0 w 8"/>
                <a:gd name="T7" fmla="*/ 40 h 14"/>
                <a:gd name="T8" fmla="*/ 8 w 8"/>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4">
                  <a:moveTo>
                    <a:pt x="3" y="0"/>
                  </a:moveTo>
                  <a:lnTo>
                    <a:pt x="8" y="0"/>
                  </a:lnTo>
                  <a:lnTo>
                    <a:pt x="4" y="14"/>
                  </a:lnTo>
                  <a:lnTo>
                    <a:pt x="0" y="14"/>
                  </a:lnTo>
                  <a:lnTo>
                    <a:pt x="3" y="0"/>
                  </a:lnTo>
                  <a:close/>
                </a:path>
              </a:pathLst>
            </a:custGeom>
            <a:solidFill>
              <a:schemeClr val="bg1"/>
            </a:solidFill>
            <a:ln w="0">
              <a:solidFill>
                <a:srgbClr val="24211D"/>
              </a:solidFill>
              <a:prstDash val="solid"/>
              <a:round/>
              <a:headEnd/>
              <a:tailEnd/>
            </a:ln>
          </p:spPr>
          <p:txBody>
            <a:bodyPr/>
            <a:lstStyle/>
            <a:p>
              <a:endParaRPr lang="fr-FR"/>
            </a:p>
          </p:txBody>
        </p:sp>
        <p:sp>
          <p:nvSpPr>
            <p:cNvPr id="12428" name="Freeform 142"/>
            <p:cNvSpPr>
              <a:spLocks/>
            </p:cNvSpPr>
            <p:nvPr/>
          </p:nvSpPr>
          <p:spPr bwMode="auto">
            <a:xfrm>
              <a:off x="2074" y="1651"/>
              <a:ext cx="19" cy="40"/>
            </a:xfrm>
            <a:custGeom>
              <a:avLst/>
              <a:gdLst>
                <a:gd name="T0" fmla="*/ 8 w 7"/>
                <a:gd name="T1" fmla="*/ 0 h 14"/>
                <a:gd name="T2" fmla="*/ 19 w 7"/>
                <a:gd name="T3" fmla="*/ 0 h 14"/>
                <a:gd name="T4" fmla="*/ 11 w 7"/>
                <a:gd name="T5" fmla="*/ 40 h 14"/>
                <a:gd name="T6" fmla="*/ 0 w 7"/>
                <a:gd name="T7" fmla="*/ 40 h 14"/>
                <a:gd name="T8" fmla="*/ 8 w 7"/>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4">
                  <a:moveTo>
                    <a:pt x="3" y="0"/>
                  </a:moveTo>
                  <a:lnTo>
                    <a:pt x="7" y="0"/>
                  </a:lnTo>
                  <a:lnTo>
                    <a:pt x="4" y="14"/>
                  </a:lnTo>
                  <a:lnTo>
                    <a:pt x="0" y="14"/>
                  </a:lnTo>
                  <a:lnTo>
                    <a:pt x="3" y="0"/>
                  </a:lnTo>
                  <a:close/>
                </a:path>
              </a:pathLst>
            </a:custGeom>
            <a:solidFill>
              <a:schemeClr val="bg1"/>
            </a:solidFill>
            <a:ln w="0">
              <a:solidFill>
                <a:srgbClr val="24211D"/>
              </a:solidFill>
              <a:prstDash val="solid"/>
              <a:round/>
              <a:headEnd/>
              <a:tailEnd/>
            </a:ln>
          </p:spPr>
          <p:txBody>
            <a:bodyPr/>
            <a:lstStyle/>
            <a:p>
              <a:endParaRPr lang="fr-FR"/>
            </a:p>
          </p:txBody>
        </p:sp>
        <p:sp>
          <p:nvSpPr>
            <p:cNvPr id="12429" name="Freeform 143"/>
            <p:cNvSpPr>
              <a:spLocks/>
            </p:cNvSpPr>
            <p:nvPr/>
          </p:nvSpPr>
          <p:spPr bwMode="auto">
            <a:xfrm>
              <a:off x="2050" y="1651"/>
              <a:ext cx="22" cy="40"/>
            </a:xfrm>
            <a:custGeom>
              <a:avLst/>
              <a:gdLst>
                <a:gd name="T0" fmla="*/ 8 w 8"/>
                <a:gd name="T1" fmla="*/ 0 h 14"/>
                <a:gd name="T2" fmla="*/ 22 w 8"/>
                <a:gd name="T3" fmla="*/ 0 h 14"/>
                <a:gd name="T4" fmla="*/ 11 w 8"/>
                <a:gd name="T5" fmla="*/ 40 h 14"/>
                <a:gd name="T6" fmla="*/ 0 w 8"/>
                <a:gd name="T7" fmla="*/ 40 h 14"/>
                <a:gd name="T8" fmla="*/ 8 w 8"/>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4">
                  <a:moveTo>
                    <a:pt x="3" y="0"/>
                  </a:moveTo>
                  <a:lnTo>
                    <a:pt x="8" y="0"/>
                  </a:lnTo>
                  <a:lnTo>
                    <a:pt x="4" y="14"/>
                  </a:lnTo>
                  <a:lnTo>
                    <a:pt x="0" y="14"/>
                  </a:lnTo>
                  <a:lnTo>
                    <a:pt x="3" y="0"/>
                  </a:lnTo>
                  <a:close/>
                </a:path>
              </a:pathLst>
            </a:custGeom>
            <a:solidFill>
              <a:schemeClr val="bg1"/>
            </a:solidFill>
            <a:ln w="0">
              <a:solidFill>
                <a:srgbClr val="24211D"/>
              </a:solidFill>
              <a:prstDash val="solid"/>
              <a:round/>
              <a:headEnd/>
              <a:tailEnd/>
            </a:ln>
          </p:spPr>
          <p:txBody>
            <a:bodyPr/>
            <a:lstStyle/>
            <a:p>
              <a:endParaRPr lang="fr-FR"/>
            </a:p>
          </p:txBody>
        </p:sp>
        <p:sp>
          <p:nvSpPr>
            <p:cNvPr id="12430" name="Freeform 144"/>
            <p:cNvSpPr>
              <a:spLocks/>
            </p:cNvSpPr>
            <p:nvPr/>
          </p:nvSpPr>
          <p:spPr bwMode="auto">
            <a:xfrm>
              <a:off x="2026" y="1651"/>
              <a:ext cx="22" cy="40"/>
            </a:xfrm>
            <a:custGeom>
              <a:avLst/>
              <a:gdLst>
                <a:gd name="T0" fmla="*/ 11 w 8"/>
                <a:gd name="T1" fmla="*/ 0 h 14"/>
                <a:gd name="T2" fmla="*/ 22 w 8"/>
                <a:gd name="T3" fmla="*/ 0 h 14"/>
                <a:gd name="T4" fmla="*/ 14 w 8"/>
                <a:gd name="T5" fmla="*/ 40 h 14"/>
                <a:gd name="T6" fmla="*/ 0 w 8"/>
                <a:gd name="T7" fmla="*/ 40 h 14"/>
                <a:gd name="T8" fmla="*/ 11 w 8"/>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4">
                  <a:moveTo>
                    <a:pt x="4" y="0"/>
                  </a:moveTo>
                  <a:lnTo>
                    <a:pt x="8" y="0"/>
                  </a:lnTo>
                  <a:lnTo>
                    <a:pt x="5" y="14"/>
                  </a:lnTo>
                  <a:lnTo>
                    <a:pt x="0" y="14"/>
                  </a:lnTo>
                  <a:lnTo>
                    <a:pt x="4" y="0"/>
                  </a:lnTo>
                  <a:close/>
                </a:path>
              </a:pathLst>
            </a:custGeom>
            <a:solidFill>
              <a:schemeClr val="bg1"/>
            </a:solidFill>
            <a:ln w="0">
              <a:solidFill>
                <a:srgbClr val="24211D"/>
              </a:solidFill>
              <a:prstDash val="solid"/>
              <a:round/>
              <a:headEnd/>
              <a:tailEnd/>
            </a:ln>
          </p:spPr>
          <p:txBody>
            <a:bodyPr/>
            <a:lstStyle/>
            <a:p>
              <a:endParaRPr lang="fr-FR"/>
            </a:p>
          </p:txBody>
        </p:sp>
        <p:sp>
          <p:nvSpPr>
            <p:cNvPr id="12431" name="Freeform 145"/>
            <p:cNvSpPr>
              <a:spLocks/>
            </p:cNvSpPr>
            <p:nvPr/>
          </p:nvSpPr>
          <p:spPr bwMode="auto">
            <a:xfrm>
              <a:off x="2189" y="1651"/>
              <a:ext cx="19" cy="40"/>
            </a:xfrm>
            <a:custGeom>
              <a:avLst/>
              <a:gdLst>
                <a:gd name="T0" fmla="*/ 8 w 7"/>
                <a:gd name="T1" fmla="*/ 0 h 14"/>
                <a:gd name="T2" fmla="*/ 19 w 7"/>
                <a:gd name="T3" fmla="*/ 0 h 14"/>
                <a:gd name="T4" fmla="*/ 11 w 7"/>
                <a:gd name="T5" fmla="*/ 40 h 14"/>
                <a:gd name="T6" fmla="*/ 0 w 7"/>
                <a:gd name="T7" fmla="*/ 40 h 14"/>
                <a:gd name="T8" fmla="*/ 8 w 7"/>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4">
                  <a:moveTo>
                    <a:pt x="3" y="0"/>
                  </a:moveTo>
                  <a:lnTo>
                    <a:pt x="7" y="0"/>
                  </a:lnTo>
                  <a:lnTo>
                    <a:pt x="4" y="14"/>
                  </a:lnTo>
                  <a:lnTo>
                    <a:pt x="0" y="14"/>
                  </a:lnTo>
                  <a:lnTo>
                    <a:pt x="3" y="0"/>
                  </a:lnTo>
                  <a:close/>
                </a:path>
              </a:pathLst>
            </a:custGeom>
            <a:solidFill>
              <a:schemeClr val="bg1"/>
            </a:solidFill>
            <a:ln w="0">
              <a:solidFill>
                <a:srgbClr val="24211D"/>
              </a:solidFill>
              <a:prstDash val="solid"/>
              <a:round/>
              <a:headEnd/>
              <a:tailEnd/>
            </a:ln>
          </p:spPr>
          <p:txBody>
            <a:bodyPr/>
            <a:lstStyle/>
            <a:p>
              <a:endParaRPr lang="fr-FR"/>
            </a:p>
          </p:txBody>
        </p:sp>
        <p:sp>
          <p:nvSpPr>
            <p:cNvPr id="12432" name="Rectangle 146"/>
            <p:cNvSpPr>
              <a:spLocks noChangeArrowheads="1"/>
            </p:cNvSpPr>
            <p:nvPr/>
          </p:nvSpPr>
          <p:spPr bwMode="auto">
            <a:xfrm>
              <a:off x="2216" y="1649"/>
              <a:ext cx="1294" cy="39"/>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433" name="Rectangle 147"/>
            <p:cNvSpPr>
              <a:spLocks noChangeArrowheads="1"/>
            </p:cNvSpPr>
            <p:nvPr/>
          </p:nvSpPr>
          <p:spPr bwMode="auto">
            <a:xfrm>
              <a:off x="3510" y="1651"/>
              <a:ext cx="198" cy="40"/>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434" name="Freeform 148"/>
            <p:cNvSpPr>
              <a:spLocks/>
            </p:cNvSpPr>
            <p:nvPr/>
          </p:nvSpPr>
          <p:spPr bwMode="auto">
            <a:xfrm>
              <a:off x="3588" y="1651"/>
              <a:ext cx="21" cy="40"/>
            </a:xfrm>
            <a:custGeom>
              <a:avLst/>
              <a:gdLst>
                <a:gd name="T0" fmla="*/ 8 w 8"/>
                <a:gd name="T1" fmla="*/ 0 h 14"/>
                <a:gd name="T2" fmla="*/ 21 w 8"/>
                <a:gd name="T3" fmla="*/ 0 h 14"/>
                <a:gd name="T4" fmla="*/ 11 w 8"/>
                <a:gd name="T5" fmla="*/ 40 h 14"/>
                <a:gd name="T6" fmla="*/ 0 w 8"/>
                <a:gd name="T7" fmla="*/ 40 h 14"/>
                <a:gd name="T8" fmla="*/ 8 w 8"/>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4">
                  <a:moveTo>
                    <a:pt x="3" y="0"/>
                  </a:moveTo>
                  <a:lnTo>
                    <a:pt x="8" y="0"/>
                  </a:lnTo>
                  <a:lnTo>
                    <a:pt x="4" y="14"/>
                  </a:lnTo>
                  <a:lnTo>
                    <a:pt x="0" y="14"/>
                  </a:lnTo>
                  <a:lnTo>
                    <a:pt x="3" y="0"/>
                  </a:lnTo>
                  <a:close/>
                </a:path>
              </a:pathLst>
            </a:custGeom>
            <a:solidFill>
              <a:schemeClr val="bg1"/>
            </a:solidFill>
            <a:ln w="0">
              <a:solidFill>
                <a:srgbClr val="24211D"/>
              </a:solidFill>
              <a:prstDash val="solid"/>
              <a:round/>
              <a:headEnd/>
              <a:tailEnd/>
            </a:ln>
          </p:spPr>
          <p:txBody>
            <a:bodyPr/>
            <a:lstStyle/>
            <a:p>
              <a:endParaRPr lang="fr-FR"/>
            </a:p>
          </p:txBody>
        </p:sp>
        <p:sp>
          <p:nvSpPr>
            <p:cNvPr id="12435" name="Freeform 149"/>
            <p:cNvSpPr>
              <a:spLocks/>
            </p:cNvSpPr>
            <p:nvPr/>
          </p:nvSpPr>
          <p:spPr bwMode="auto">
            <a:xfrm>
              <a:off x="3612" y="1651"/>
              <a:ext cx="19" cy="40"/>
            </a:xfrm>
            <a:custGeom>
              <a:avLst/>
              <a:gdLst>
                <a:gd name="T0" fmla="*/ 8 w 7"/>
                <a:gd name="T1" fmla="*/ 0 h 14"/>
                <a:gd name="T2" fmla="*/ 19 w 7"/>
                <a:gd name="T3" fmla="*/ 0 h 14"/>
                <a:gd name="T4" fmla="*/ 11 w 7"/>
                <a:gd name="T5" fmla="*/ 40 h 14"/>
                <a:gd name="T6" fmla="*/ 0 w 7"/>
                <a:gd name="T7" fmla="*/ 40 h 14"/>
                <a:gd name="T8" fmla="*/ 8 w 7"/>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4">
                  <a:moveTo>
                    <a:pt x="3" y="0"/>
                  </a:moveTo>
                  <a:lnTo>
                    <a:pt x="7" y="0"/>
                  </a:lnTo>
                  <a:lnTo>
                    <a:pt x="4" y="14"/>
                  </a:lnTo>
                  <a:lnTo>
                    <a:pt x="0" y="14"/>
                  </a:lnTo>
                  <a:lnTo>
                    <a:pt x="3" y="0"/>
                  </a:lnTo>
                  <a:close/>
                </a:path>
              </a:pathLst>
            </a:custGeom>
            <a:solidFill>
              <a:schemeClr val="bg1"/>
            </a:solidFill>
            <a:ln w="0">
              <a:solidFill>
                <a:srgbClr val="24211D"/>
              </a:solidFill>
              <a:prstDash val="solid"/>
              <a:round/>
              <a:headEnd/>
              <a:tailEnd/>
            </a:ln>
          </p:spPr>
          <p:txBody>
            <a:bodyPr/>
            <a:lstStyle/>
            <a:p>
              <a:endParaRPr lang="fr-FR"/>
            </a:p>
          </p:txBody>
        </p:sp>
        <p:sp>
          <p:nvSpPr>
            <p:cNvPr id="12436" name="Freeform 150"/>
            <p:cNvSpPr>
              <a:spLocks/>
            </p:cNvSpPr>
            <p:nvPr/>
          </p:nvSpPr>
          <p:spPr bwMode="auto">
            <a:xfrm>
              <a:off x="3633" y="1651"/>
              <a:ext cx="22" cy="40"/>
            </a:xfrm>
            <a:custGeom>
              <a:avLst/>
              <a:gdLst>
                <a:gd name="T0" fmla="*/ 11 w 8"/>
                <a:gd name="T1" fmla="*/ 0 h 14"/>
                <a:gd name="T2" fmla="*/ 22 w 8"/>
                <a:gd name="T3" fmla="*/ 0 h 14"/>
                <a:gd name="T4" fmla="*/ 14 w 8"/>
                <a:gd name="T5" fmla="*/ 40 h 14"/>
                <a:gd name="T6" fmla="*/ 0 w 8"/>
                <a:gd name="T7" fmla="*/ 40 h 14"/>
                <a:gd name="T8" fmla="*/ 11 w 8"/>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4">
                  <a:moveTo>
                    <a:pt x="4" y="0"/>
                  </a:moveTo>
                  <a:lnTo>
                    <a:pt x="8" y="0"/>
                  </a:lnTo>
                  <a:lnTo>
                    <a:pt x="5" y="14"/>
                  </a:lnTo>
                  <a:lnTo>
                    <a:pt x="0" y="14"/>
                  </a:lnTo>
                  <a:lnTo>
                    <a:pt x="4" y="0"/>
                  </a:lnTo>
                  <a:close/>
                </a:path>
              </a:pathLst>
            </a:custGeom>
            <a:solidFill>
              <a:schemeClr val="bg1"/>
            </a:solidFill>
            <a:ln w="0">
              <a:solidFill>
                <a:srgbClr val="24211D"/>
              </a:solidFill>
              <a:prstDash val="solid"/>
              <a:round/>
              <a:headEnd/>
              <a:tailEnd/>
            </a:ln>
          </p:spPr>
          <p:txBody>
            <a:bodyPr/>
            <a:lstStyle/>
            <a:p>
              <a:endParaRPr lang="fr-FR"/>
            </a:p>
          </p:txBody>
        </p:sp>
        <p:sp>
          <p:nvSpPr>
            <p:cNvPr id="12437" name="Freeform 151"/>
            <p:cNvSpPr>
              <a:spLocks/>
            </p:cNvSpPr>
            <p:nvPr/>
          </p:nvSpPr>
          <p:spPr bwMode="auto">
            <a:xfrm>
              <a:off x="3657" y="1651"/>
              <a:ext cx="22" cy="40"/>
            </a:xfrm>
            <a:custGeom>
              <a:avLst/>
              <a:gdLst>
                <a:gd name="T0" fmla="*/ 8 w 8"/>
                <a:gd name="T1" fmla="*/ 0 h 14"/>
                <a:gd name="T2" fmla="*/ 22 w 8"/>
                <a:gd name="T3" fmla="*/ 0 h 14"/>
                <a:gd name="T4" fmla="*/ 11 w 8"/>
                <a:gd name="T5" fmla="*/ 40 h 14"/>
                <a:gd name="T6" fmla="*/ 0 w 8"/>
                <a:gd name="T7" fmla="*/ 40 h 14"/>
                <a:gd name="T8" fmla="*/ 8 w 8"/>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4">
                  <a:moveTo>
                    <a:pt x="3" y="0"/>
                  </a:moveTo>
                  <a:lnTo>
                    <a:pt x="8" y="0"/>
                  </a:lnTo>
                  <a:lnTo>
                    <a:pt x="4" y="14"/>
                  </a:lnTo>
                  <a:lnTo>
                    <a:pt x="0" y="14"/>
                  </a:lnTo>
                  <a:lnTo>
                    <a:pt x="3" y="0"/>
                  </a:lnTo>
                  <a:close/>
                </a:path>
              </a:pathLst>
            </a:custGeom>
            <a:solidFill>
              <a:schemeClr val="bg1"/>
            </a:solidFill>
            <a:ln w="0">
              <a:solidFill>
                <a:srgbClr val="24211D"/>
              </a:solidFill>
              <a:prstDash val="solid"/>
              <a:round/>
              <a:headEnd/>
              <a:tailEnd/>
            </a:ln>
          </p:spPr>
          <p:txBody>
            <a:bodyPr/>
            <a:lstStyle/>
            <a:p>
              <a:endParaRPr lang="fr-FR"/>
            </a:p>
          </p:txBody>
        </p:sp>
        <p:sp>
          <p:nvSpPr>
            <p:cNvPr id="12438" name="Freeform 152"/>
            <p:cNvSpPr>
              <a:spLocks/>
            </p:cNvSpPr>
            <p:nvPr/>
          </p:nvSpPr>
          <p:spPr bwMode="auto">
            <a:xfrm>
              <a:off x="3564" y="1651"/>
              <a:ext cx="21" cy="40"/>
            </a:xfrm>
            <a:custGeom>
              <a:avLst/>
              <a:gdLst>
                <a:gd name="T0" fmla="*/ 8 w 8"/>
                <a:gd name="T1" fmla="*/ 0 h 14"/>
                <a:gd name="T2" fmla="*/ 21 w 8"/>
                <a:gd name="T3" fmla="*/ 0 h 14"/>
                <a:gd name="T4" fmla="*/ 11 w 8"/>
                <a:gd name="T5" fmla="*/ 40 h 14"/>
                <a:gd name="T6" fmla="*/ 0 w 8"/>
                <a:gd name="T7" fmla="*/ 40 h 14"/>
                <a:gd name="T8" fmla="*/ 8 w 8"/>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4">
                  <a:moveTo>
                    <a:pt x="3" y="0"/>
                  </a:moveTo>
                  <a:lnTo>
                    <a:pt x="8" y="0"/>
                  </a:lnTo>
                  <a:lnTo>
                    <a:pt x="4" y="14"/>
                  </a:lnTo>
                  <a:lnTo>
                    <a:pt x="0" y="14"/>
                  </a:lnTo>
                  <a:lnTo>
                    <a:pt x="3" y="0"/>
                  </a:lnTo>
                  <a:close/>
                </a:path>
              </a:pathLst>
            </a:custGeom>
            <a:solidFill>
              <a:schemeClr val="bg1"/>
            </a:solidFill>
            <a:ln w="0">
              <a:solidFill>
                <a:srgbClr val="24211D"/>
              </a:solidFill>
              <a:prstDash val="solid"/>
              <a:round/>
              <a:headEnd/>
              <a:tailEnd/>
            </a:ln>
          </p:spPr>
          <p:txBody>
            <a:bodyPr/>
            <a:lstStyle/>
            <a:p>
              <a:endParaRPr lang="fr-FR"/>
            </a:p>
          </p:txBody>
        </p:sp>
        <p:sp>
          <p:nvSpPr>
            <p:cNvPr id="12439" name="Freeform 153"/>
            <p:cNvSpPr>
              <a:spLocks/>
            </p:cNvSpPr>
            <p:nvPr/>
          </p:nvSpPr>
          <p:spPr bwMode="auto">
            <a:xfrm>
              <a:off x="3540" y="1651"/>
              <a:ext cx="21" cy="40"/>
            </a:xfrm>
            <a:custGeom>
              <a:avLst/>
              <a:gdLst>
                <a:gd name="T0" fmla="*/ 11 w 8"/>
                <a:gd name="T1" fmla="*/ 0 h 14"/>
                <a:gd name="T2" fmla="*/ 21 w 8"/>
                <a:gd name="T3" fmla="*/ 0 h 14"/>
                <a:gd name="T4" fmla="*/ 13 w 8"/>
                <a:gd name="T5" fmla="*/ 40 h 14"/>
                <a:gd name="T6" fmla="*/ 0 w 8"/>
                <a:gd name="T7" fmla="*/ 40 h 14"/>
                <a:gd name="T8" fmla="*/ 11 w 8"/>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4">
                  <a:moveTo>
                    <a:pt x="4" y="0"/>
                  </a:moveTo>
                  <a:lnTo>
                    <a:pt x="8" y="0"/>
                  </a:lnTo>
                  <a:lnTo>
                    <a:pt x="5" y="14"/>
                  </a:lnTo>
                  <a:lnTo>
                    <a:pt x="0" y="14"/>
                  </a:lnTo>
                  <a:lnTo>
                    <a:pt x="4" y="0"/>
                  </a:lnTo>
                  <a:close/>
                </a:path>
              </a:pathLst>
            </a:custGeom>
            <a:solidFill>
              <a:schemeClr val="bg1"/>
            </a:solidFill>
            <a:ln w="0">
              <a:solidFill>
                <a:srgbClr val="24211D"/>
              </a:solidFill>
              <a:prstDash val="solid"/>
              <a:round/>
              <a:headEnd/>
              <a:tailEnd/>
            </a:ln>
          </p:spPr>
          <p:txBody>
            <a:bodyPr/>
            <a:lstStyle/>
            <a:p>
              <a:endParaRPr lang="fr-FR"/>
            </a:p>
          </p:txBody>
        </p:sp>
        <p:sp>
          <p:nvSpPr>
            <p:cNvPr id="12440" name="Freeform 154"/>
            <p:cNvSpPr>
              <a:spLocks/>
            </p:cNvSpPr>
            <p:nvPr/>
          </p:nvSpPr>
          <p:spPr bwMode="auto">
            <a:xfrm>
              <a:off x="3518" y="1651"/>
              <a:ext cx="19" cy="40"/>
            </a:xfrm>
            <a:custGeom>
              <a:avLst/>
              <a:gdLst>
                <a:gd name="T0" fmla="*/ 8 w 7"/>
                <a:gd name="T1" fmla="*/ 0 h 14"/>
                <a:gd name="T2" fmla="*/ 19 w 7"/>
                <a:gd name="T3" fmla="*/ 0 h 14"/>
                <a:gd name="T4" fmla="*/ 11 w 7"/>
                <a:gd name="T5" fmla="*/ 40 h 14"/>
                <a:gd name="T6" fmla="*/ 0 w 7"/>
                <a:gd name="T7" fmla="*/ 40 h 14"/>
                <a:gd name="T8" fmla="*/ 8 w 7"/>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4">
                  <a:moveTo>
                    <a:pt x="3" y="0"/>
                  </a:moveTo>
                  <a:lnTo>
                    <a:pt x="7" y="0"/>
                  </a:lnTo>
                  <a:lnTo>
                    <a:pt x="4" y="14"/>
                  </a:lnTo>
                  <a:lnTo>
                    <a:pt x="0" y="14"/>
                  </a:lnTo>
                  <a:lnTo>
                    <a:pt x="3" y="0"/>
                  </a:lnTo>
                  <a:close/>
                </a:path>
              </a:pathLst>
            </a:custGeom>
            <a:solidFill>
              <a:schemeClr val="bg1"/>
            </a:solidFill>
            <a:ln w="0">
              <a:solidFill>
                <a:srgbClr val="24211D"/>
              </a:solidFill>
              <a:prstDash val="solid"/>
              <a:round/>
              <a:headEnd/>
              <a:tailEnd/>
            </a:ln>
          </p:spPr>
          <p:txBody>
            <a:bodyPr/>
            <a:lstStyle/>
            <a:p>
              <a:endParaRPr lang="fr-FR"/>
            </a:p>
          </p:txBody>
        </p:sp>
        <p:sp>
          <p:nvSpPr>
            <p:cNvPr id="12441" name="Freeform 155"/>
            <p:cNvSpPr>
              <a:spLocks/>
            </p:cNvSpPr>
            <p:nvPr/>
          </p:nvSpPr>
          <p:spPr bwMode="auto">
            <a:xfrm>
              <a:off x="3682" y="1651"/>
              <a:ext cx="18" cy="40"/>
            </a:xfrm>
            <a:custGeom>
              <a:avLst/>
              <a:gdLst>
                <a:gd name="T0" fmla="*/ 8 w 7"/>
                <a:gd name="T1" fmla="*/ 0 h 14"/>
                <a:gd name="T2" fmla="*/ 18 w 7"/>
                <a:gd name="T3" fmla="*/ 0 h 14"/>
                <a:gd name="T4" fmla="*/ 10 w 7"/>
                <a:gd name="T5" fmla="*/ 40 h 14"/>
                <a:gd name="T6" fmla="*/ 0 w 7"/>
                <a:gd name="T7" fmla="*/ 40 h 14"/>
                <a:gd name="T8" fmla="*/ 8 w 7"/>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4">
                  <a:moveTo>
                    <a:pt x="3" y="0"/>
                  </a:moveTo>
                  <a:lnTo>
                    <a:pt x="7" y="0"/>
                  </a:lnTo>
                  <a:lnTo>
                    <a:pt x="4" y="14"/>
                  </a:lnTo>
                  <a:lnTo>
                    <a:pt x="0" y="14"/>
                  </a:lnTo>
                  <a:lnTo>
                    <a:pt x="3" y="0"/>
                  </a:lnTo>
                  <a:close/>
                </a:path>
              </a:pathLst>
            </a:custGeom>
            <a:solidFill>
              <a:schemeClr val="bg1"/>
            </a:solidFill>
            <a:ln w="0">
              <a:solidFill>
                <a:srgbClr val="24211D"/>
              </a:solidFill>
              <a:prstDash val="solid"/>
              <a:round/>
              <a:headEnd/>
              <a:tailEnd/>
            </a:ln>
          </p:spPr>
          <p:txBody>
            <a:bodyPr/>
            <a:lstStyle/>
            <a:p>
              <a:endParaRPr lang="fr-FR"/>
            </a:p>
          </p:txBody>
        </p:sp>
        <p:sp>
          <p:nvSpPr>
            <p:cNvPr id="12442" name="Rectangle 156"/>
            <p:cNvSpPr>
              <a:spLocks noChangeArrowheads="1"/>
            </p:cNvSpPr>
            <p:nvPr/>
          </p:nvSpPr>
          <p:spPr bwMode="auto">
            <a:xfrm>
              <a:off x="1831" y="1070"/>
              <a:ext cx="297" cy="28"/>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443" name="Rectangle 157"/>
            <p:cNvSpPr>
              <a:spLocks noChangeArrowheads="1"/>
            </p:cNvSpPr>
            <p:nvPr/>
          </p:nvSpPr>
          <p:spPr bwMode="auto">
            <a:xfrm>
              <a:off x="2131" y="1070"/>
              <a:ext cx="233" cy="28"/>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444" name="Rectangle 158"/>
            <p:cNvSpPr>
              <a:spLocks noChangeArrowheads="1"/>
            </p:cNvSpPr>
            <p:nvPr/>
          </p:nvSpPr>
          <p:spPr bwMode="auto">
            <a:xfrm>
              <a:off x="2744" y="1070"/>
              <a:ext cx="260" cy="28"/>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445" name="Rectangle 159"/>
            <p:cNvSpPr>
              <a:spLocks noChangeArrowheads="1"/>
            </p:cNvSpPr>
            <p:nvPr/>
          </p:nvSpPr>
          <p:spPr bwMode="auto">
            <a:xfrm>
              <a:off x="3301" y="1070"/>
              <a:ext cx="273" cy="28"/>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446" name="Rectangle 160"/>
            <p:cNvSpPr>
              <a:spLocks noChangeArrowheads="1"/>
            </p:cNvSpPr>
            <p:nvPr/>
          </p:nvSpPr>
          <p:spPr bwMode="auto">
            <a:xfrm>
              <a:off x="2364" y="1070"/>
              <a:ext cx="380" cy="28"/>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447" name="Rectangle 161"/>
            <p:cNvSpPr>
              <a:spLocks noChangeArrowheads="1"/>
            </p:cNvSpPr>
            <p:nvPr/>
          </p:nvSpPr>
          <p:spPr bwMode="auto">
            <a:xfrm>
              <a:off x="3004" y="1070"/>
              <a:ext cx="297" cy="28"/>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448" name="Rectangle 162"/>
            <p:cNvSpPr>
              <a:spLocks noChangeArrowheads="1"/>
            </p:cNvSpPr>
            <p:nvPr/>
          </p:nvSpPr>
          <p:spPr bwMode="auto">
            <a:xfrm>
              <a:off x="3572" y="1070"/>
              <a:ext cx="273" cy="28"/>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449" name="Rectangle 163"/>
            <p:cNvSpPr>
              <a:spLocks noChangeArrowheads="1"/>
            </p:cNvSpPr>
            <p:nvPr/>
          </p:nvSpPr>
          <p:spPr bwMode="auto">
            <a:xfrm>
              <a:off x="3526" y="1691"/>
              <a:ext cx="30" cy="1322"/>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450" name="Freeform 164"/>
            <p:cNvSpPr>
              <a:spLocks/>
            </p:cNvSpPr>
            <p:nvPr/>
          </p:nvSpPr>
          <p:spPr bwMode="auto">
            <a:xfrm>
              <a:off x="3526" y="2356"/>
              <a:ext cx="30" cy="137"/>
            </a:xfrm>
            <a:custGeom>
              <a:avLst/>
              <a:gdLst>
                <a:gd name="T0" fmla="*/ 30 w 11"/>
                <a:gd name="T1" fmla="*/ 59 h 49"/>
                <a:gd name="T2" fmla="*/ 30 w 11"/>
                <a:gd name="T3" fmla="*/ 137 h 49"/>
                <a:gd name="T4" fmla="*/ 0 w 11"/>
                <a:gd name="T5" fmla="*/ 78 h 49"/>
                <a:gd name="T6" fmla="*/ 0 w 11"/>
                <a:gd name="T7" fmla="*/ 0 h 49"/>
                <a:gd name="T8" fmla="*/ 30 w 11"/>
                <a:gd name="T9" fmla="*/ 5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49">
                  <a:moveTo>
                    <a:pt x="11" y="21"/>
                  </a:moveTo>
                  <a:lnTo>
                    <a:pt x="11" y="49"/>
                  </a:lnTo>
                  <a:lnTo>
                    <a:pt x="0" y="28"/>
                  </a:lnTo>
                  <a:lnTo>
                    <a:pt x="0" y="0"/>
                  </a:lnTo>
                  <a:lnTo>
                    <a:pt x="11" y="21"/>
                  </a:lnTo>
                  <a:close/>
                </a:path>
              </a:pathLst>
            </a:custGeom>
            <a:solidFill>
              <a:schemeClr val="bg1"/>
            </a:solidFill>
            <a:ln w="0">
              <a:solidFill>
                <a:srgbClr val="24211D"/>
              </a:solidFill>
              <a:prstDash val="solid"/>
              <a:round/>
              <a:headEnd/>
              <a:tailEnd/>
            </a:ln>
          </p:spPr>
          <p:txBody>
            <a:bodyPr/>
            <a:lstStyle/>
            <a:p>
              <a:endParaRPr lang="fr-FR"/>
            </a:p>
          </p:txBody>
        </p:sp>
        <p:sp>
          <p:nvSpPr>
            <p:cNvPr id="12451" name="Freeform 165"/>
            <p:cNvSpPr>
              <a:spLocks/>
            </p:cNvSpPr>
            <p:nvPr/>
          </p:nvSpPr>
          <p:spPr bwMode="auto">
            <a:xfrm>
              <a:off x="3526" y="2512"/>
              <a:ext cx="30" cy="137"/>
            </a:xfrm>
            <a:custGeom>
              <a:avLst/>
              <a:gdLst>
                <a:gd name="T0" fmla="*/ 30 w 11"/>
                <a:gd name="T1" fmla="*/ 59 h 49"/>
                <a:gd name="T2" fmla="*/ 30 w 11"/>
                <a:gd name="T3" fmla="*/ 137 h 49"/>
                <a:gd name="T4" fmla="*/ 0 w 11"/>
                <a:gd name="T5" fmla="*/ 75 h 49"/>
                <a:gd name="T6" fmla="*/ 0 w 11"/>
                <a:gd name="T7" fmla="*/ 0 h 49"/>
                <a:gd name="T8" fmla="*/ 30 w 11"/>
                <a:gd name="T9" fmla="*/ 5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49">
                  <a:moveTo>
                    <a:pt x="11" y="21"/>
                  </a:moveTo>
                  <a:lnTo>
                    <a:pt x="11" y="49"/>
                  </a:lnTo>
                  <a:lnTo>
                    <a:pt x="0" y="27"/>
                  </a:lnTo>
                  <a:lnTo>
                    <a:pt x="0" y="0"/>
                  </a:lnTo>
                  <a:lnTo>
                    <a:pt x="11" y="21"/>
                  </a:lnTo>
                  <a:close/>
                </a:path>
              </a:pathLst>
            </a:custGeom>
            <a:solidFill>
              <a:schemeClr val="bg1"/>
            </a:solidFill>
            <a:ln w="0">
              <a:solidFill>
                <a:srgbClr val="24211D"/>
              </a:solidFill>
              <a:prstDash val="solid"/>
              <a:round/>
              <a:headEnd/>
              <a:tailEnd/>
            </a:ln>
          </p:spPr>
          <p:txBody>
            <a:bodyPr/>
            <a:lstStyle/>
            <a:p>
              <a:endParaRPr lang="fr-FR"/>
            </a:p>
          </p:txBody>
        </p:sp>
        <p:sp>
          <p:nvSpPr>
            <p:cNvPr id="12452" name="Freeform 166"/>
            <p:cNvSpPr>
              <a:spLocks/>
            </p:cNvSpPr>
            <p:nvPr/>
          </p:nvSpPr>
          <p:spPr bwMode="auto">
            <a:xfrm>
              <a:off x="3526" y="2666"/>
              <a:ext cx="30" cy="140"/>
            </a:xfrm>
            <a:custGeom>
              <a:avLst/>
              <a:gdLst>
                <a:gd name="T0" fmla="*/ 30 w 11"/>
                <a:gd name="T1" fmla="*/ 62 h 50"/>
                <a:gd name="T2" fmla="*/ 30 w 11"/>
                <a:gd name="T3" fmla="*/ 140 h 50"/>
                <a:gd name="T4" fmla="*/ 0 w 11"/>
                <a:gd name="T5" fmla="*/ 78 h 50"/>
                <a:gd name="T6" fmla="*/ 0 w 11"/>
                <a:gd name="T7" fmla="*/ 0 h 50"/>
                <a:gd name="T8" fmla="*/ 30 w 11"/>
                <a:gd name="T9" fmla="*/ 62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50">
                  <a:moveTo>
                    <a:pt x="11" y="22"/>
                  </a:moveTo>
                  <a:lnTo>
                    <a:pt x="11" y="50"/>
                  </a:lnTo>
                  <a:lnTo>
                    <a:pt x="0" y="28"/>
                  </a:lnTo>
                  <a:lnTo>
                    <a:pt x="0" y="0"/>
                  </a:lnTo>
                  <a:lnTo>
                    <a:pt x="11" y="22"/>
                  </a:lnTo>
                  <a:close/>
                </a:path>
              </a:pathLst>
            </a:custGeom>
            <a:solidFill>
              <a:schemeClr val="bg1"/>
            </a:solidFill>
            <a:ln w="0">
              <a:solidFill>
                <a:srgbClr val="24211D"/>
              </a:solidFill>
              <a:prstDash val="solid"/>
              <a:round/>
              <a:headEnd/>
              <a:tailEnd/>
            </a:ln>
          </p:spPr>
          <p:txBody>
            <a:bodyPr/>
            <a:lstStyle/>
            <a:p>
              <a:endParaRPr lang="fr-FR"/>
            </a:p>
          </p:txBody>
        </p:sp>
        <p:sp>
          <p:nvSpPr>
            <p:cNvPr id="12453" name="Freeform 167"/>
            <p:cNvSpPr>
              <a:spLocks/>
            </p:cNvSpPr>
            <p:nvPr/>
          </p:nvSpPr>
          <p:spPr bwMode="auto">
            <a:xfrm>
              <a:off x="3526" y="2046"/>
              <a:ext cx="30" cy="137"/>
            </a:xfrm>
            <a:custGeom>
              <a:avLst/>
              <a:gdLst>
                <a:gd name="T0" fmla="*/ 30 w 11"/>
                <a:gd name="T1" fmla="*/ 59 h 49"/>
                <a:gd name="T2" fmla="*/ 30 w 11"/>
                <a:gd name="T3" fmla="*/ 137 h 49"/>
                <a:gd name="T4" fmla="*/ 0 w 11"/>
                <a:gd name="T5" fmla="*/ 75 h 49"/>
                <a:gd name="T6" fmla="*/ 0 w 11"/>
                <a:gd name="T7" fmla="*/ 0 h 49"/>
                <a:gd name="T8" fmla="*/ 30 w 11"/>
                <a:gd name="T9" fmla="*/ 5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49">
                  <a:moveTo>
                    <a:pt x="11" y="21"/>
                  </a:moveTo>
                  <a:lnTo>
                    <a:pt x="11" y="49"/>
                  </a:lnTo>
                  <a:lnTo>
                    <a:pt x="0" y="27"/>
                  </a:lnTo>
                  <a:lnTo>
                    <a:pt x="0" y="0"/>
                  </a:lnTo>
                  <a:lnTo>
                    <a:pt x="11" y="21"/>
                  </a:lnTo>
                  <a:close/>
                </a:path>
              </a:pathLst>
            </a:custGeom>
            <a:solidFill>
              <a:schemeClr val="bg1"/>
            </a:solidFill>
            <a:ln w="0">
              <a:solidFill>
                <a:srgbClr val="24211D"/>
              </a:solidFill>
              <a:prstDash val="solid"/>
              <a:round/>
              <a:headEnd/>
              <a:tailEnd/>
            </a:ln>
          </p:spPr>
          <p:txBody>
            <a:bodyPr/>
            <a:lstStyle/>
            <a:p>
              <a:endParaRPr lang="fr-FR"/>
            </a:p>
          </p:txBody>
        </p:sp>
        <p:sp>
          <p:nvSpPr>
            <p:cNvPr id="12454" name="Freeform 168"/>
            <p:cNvSpPr>
              <a:spLocks/>
            </p:cNvSpPr>
            <p:nvPr/>
          </p:nvSpPr>
          <p:spPr bwMode="auto">
            <a:xfrm>
              <a:off x="3526" y="1889"/>
              <a:ext cx="30" cy="137"/>
            </a:xfrm>
            <a:custGeom>
              <a:avLst/>
              <a:gdLst>
                <a:gd name="T0" fmla="*/ 30 w 11"/>
                <a:gd name="T1" fmla="*/ 59 h 49"/>
                <a:gd name="T2" fmla="*/ 30 w 11"/>
                <a:gd name="T3" fmla="*/ 137 h 49"/>
                <a:gd name="T4" fmla="*/ 0 w 11"/>
                <a:gd name="T5" fmla="*/ 78 h 49"/>
                <a:gd name="T6" fmla="*/ 0 w 11"/>
                <a:gd name="T7" fmla="*/ 0 h 49"/>
                <a:gd name="T8" fmla="*/ 30 w 11"/>
                <a:gd name="T9" fmla="*/ 5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49">
                  <a:moveTo>
                    <a:pt x="11" y="21"/>
                  </a:moveTo>
                  <a:lnTo>
                    <a:pt x="11" y="49"/>
                  </a:lnTo>
                  <a:lnTo>
                    <a:pt x="0" y="28"/>
                  </a:lnTo>
                  <a:lnTo>
                    <a:pt x="0" y="0"/>
                  </a:lnTo>
                  <a:lnTo>
                    <a:pt x="11" y="21"/>
                  </a:lnTo>
                  <a:close/>
                </a:path>
              </a:pathLst>
            </a:custGeom>
            <a:solidFill>
              <a:schemeClr val="bg1"/>
            </a:solidFill>
            <a:ln w="0">
              <a:solidFill>
                <a:srgbClr val="24211D"/>
              </a:solidFill>
              <a:prstDash val="solid"/>
              <a:round/>
              <a:headEnd/>
              <a:tailEnd/>
            </a:ln>
          </p:spPr>
          <p:txBody>
            <a:bodyPr/>
            <a:lstStyle/>
            <a:p>
              <a:endParaRPr lang="fr-FR"/>
            </a:p>
          </p:txBody>
        </p:sp>
        <p:sp>
          <p:nvSpPr>
            <p:cNvPr id="12455" name="Freeform 169"/>
            <p:cNvSpPr>
              <a:spLocks/>
            </p:cNvSpPr>
            <p:nvPr/>
          </p:nvSpPr>
          <p:spPr bwMode="auto">
            <a:xfrm>
              <a:off x="3526" y="1733"/>
              <a:ext cx="30" cy="139"/>
            </a:xfrm>
            <a:custGeom>
              <a:avLst/>
              <a:gdLst>
                <a:gd name="T0" fmla="*/ 30 w 11"/>
                <a:gd name="T1" fmla="*/ 61 h 50"/>
                <a:gd name="T2" fmla="*/ 30 w 11"/>
                <a:gd name="T3" fmla="*/ 139 h 50"/>
                <a:gd name="T4" fmla="*/ 0 w 11"/>
                <a:gd name="T5" fmla="*/ 78 h 50"/>
                <a:gd name="T6" fmla="*/ 0 w 11"/>
                <a:gd name="T7" fmla="*/ 0 h 50"/>
                <a:gd name="T8" fmla="*/ 30 w 11"/>
                <a:gd name="T9" fmla="*/ 61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50">
                  <a:moveTo>
                    <a:pt x="11" y="22"/>
                  </a:moveTo>
                  <a:lnTo>
                    <a:pt x="11" y="50"/>
                  </a:lnTo>
                  <a:lnTo>
                    <a:pt x="0" y="28"/>
                  </a:lnTo>
                  <a:lnTo>
                    <a:pt x="0" y="0"/>
                  </a:lnTo>
                  <a:lnTo>
                    <a:pt x="11" y="22"/>
                  </a:lnTo>
                  <a:close/>
                </a:path>
              </a:pathLst>
            </a:custGeom>
            <a:solidFill>
              <a:schemeClr val="bg1"/>
            </a:solidFill>
            <a:ln w="0">
              <a:solidFill>
                <a:srgbClr val="24211D"/>
              </a:solidFill>
              <a:prstDash val="solid"/>
              <a:round/>
              <a:headEnd/>
              <a:tailEnd/>
            </a:ln>
          </p:spPr>
          <p:txBody>
            <a:bodyPr/>
            <a:lstStyle/>
            <a:p>
              <a:endParaRPr lang="fr-FR"/>
            </a:p>
          </p:txBody>
        </p:sp>
        <p:sp>
          <p:nvSpPr>
            <p:cNvPr id="12456" name="Freeform 170"/>
            <p:cNvSpPr>
              <a:spLocks/>
            </p:cNvSpPr>
            <p:nvPr/>
          </p:nvSpPr>
          <p:spPr bwMode="auto">
            <a:xfrm>
              <a:off x="3526" y="2823"/>
              <a:ext cx="30" cy="137"/>
            </a:xfrm>
            <a:custGeom>
              <a:avLst/>
              <a:gdLst>
                <a:gd name="T0" fmla="*/ 30 w 11"/>
                <a:gd name="T1" fmla="*/ 59 h 49"/>
                <a:gd name="T2" fmla="*/ 30 w 11"/>
                <a:gd name="T3" fmla="*/ 137 h 49"/>
                <a:gd name="T4" fmla="*/ 0 w 11"/>
                <a:gd name="T5" fmla="*/ 78 h 49"/>
                <a:gd name="T6" fmla="*/ 0 w 11"/>
                <a:gd name="T7" fmla="*/ 0 h 49"/>
                <a:gd name="T8" fmla="*/ 30 w 11"/>
                <a:gd name="T9" fmla="*/ 5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49">
                  <a:moveTo>
                    <a:pt x="11" y="21"/>
                  </a:moveTo>
                  <a:lnTo>
                    <a:pt x="11" y="49"/>
                  </a:lnTo>
                  <a:lnTo>
                    <a:pt x="0" y="28"/>
                  </a:lnTo>
                  <a:lnTo>
                    <a:pt x="0" y="0"/>
                  </a:lnTo>
                  <a:lnTo>
                    <a:pt x="11" y="21"/>
                  </a:lnTo>
                  <a:close/>
                </a:path>
              </a:pathLst>
            </a:custGeom>
            <a:solidFill>
              <a:schemeClr val="bg1"/>
            </a:solidFill>
            <a:ln w="0">
              <a:solidFill>
                <a:srgbClr val="24211D"/>
              </a:solidFill>
              <a:prstDash val="solid"/>
              <a:round/>
              <a:headEnd/>
              <a:tailEnd/>
            </a:ln>
          </p:spPr>
          <p:txBody>
            <a:bodyPr/>
            <a:lstStyle/>
            <a:p>
              <a:endParaRPr lang="fr-FR"/>
            </a:p>
          </p:txBody>
        </p:sp>
        <p:sp>
          <p:nvSpPr>
            <p:cNvPr id="12457" name="Freeform 171"/>
            <p:cNvSpPr>
              <a:spLocks/>
            </p:cNvSpPr>
            <p:nvPr/>
          </p:nvSpPr>
          <p:spPr bwMode="auto">
            <a:xfrm>
              <a:off x="3526" y="2199"/>
              <a:ext cx="30" cy="140"/>
            </a:xfrm>
            <a:custGeom>
              <a:avLst/>
              <a:gdLst>
                <a:gd name="T0" fmla="*/ 30 w 11"/>
                <a:gd name="T1" fmla="*/ 62 h 50"/>
                <a:gd name="T2" fmla="*/ 30 w 11"/>
                <a:gd name="T3" fmla="*/ 140 h 50"/>
                <a:gd name="T4" fmla="*/ 0 w 11"/>
                <a:gd name="T5" fmla="*/ 78 h 50"/>
                <a:gd name="T6" fmla="*/ 0 w 11"/>
                <a:gd name="T7" fmla="*/ 0 h 50"/>
                <a:gd name="T8" fmla="*/ 30 w 11"/>
                <a:gd name="T9" fmla="*/ 62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50">
                  <a:moveTo>
                    <a:pt x="11" y="22"/>
                  </a:moveTo>
                  <a:lnTo>
                    <a:pt x="11" y="50"/>
                  </a:lnTo>
                  <a:lnTo>
                    <a:pt x="0" y="28"/>
                  </a:lnTo>
                  <a:lnTo>
                    <a:pt x="0" y="0"/>
                  </a:lnTo>
                  <a:lnTo>
                    <a:pt x="11" y="22"/>
                  </a:lnTo>
                  <a:close/>
                </a:path>
              </a:pathLst>
            </a:custGeom>
            <a:solidFill>
              <a:schemeClr val="bg1"/>
            </a:solidFill>
            <a:ln w="0">
              <a:solidFill>
                <a:srgbClr val="24211D"/>
              </a:solidFill>
              <a:prstDash val="solid"/>
              <a:round/>
              <a:headEnd/>
              <a:tailEnd/>
            </a:ln>
          </p:spPr>
          <p:txBody>
            <a:bodyPr/>
            <a:lstStyle/>
            <a:p>
              <a:endParaRPr lang="fr-FR"/>
            </a:p>
          </p:txBody>
        </p:sp>
        <p:sp>
          <p:nvSpPr>
            <p:cNvPr id="12458" name="Freeform 172"/>
            <p:cNvSpPr>
              <a:spLocks/>
            </p:cNvSpPr>
            <p:nvPr/>
          </p:nvSpPr>
          <p:spPr bwMode="auto">
            <a:xfrm>
              <a:off x="2039" y="2574"/>
              <a:ext cx="134" cy="318"/>
            </a:xfrm>
            <a:custGeom>
              <a:avLst/>
              <a:gdLst>
                <a:gd name="T0" fmla="*/ 0 w 50"/>
                <a:gd name="T1" fmla="*/ 0 h 114"/>
                <a:gd name="T2" fmla="*/ 131 w 50"/>
                <a:gd name="T3" fmla="*/ 0 h 114"/>
                <a:gd name="T4" fmla="*/ 134 w 50"/>
                <a:gd name="T5" fmla="*/ 318 h 114"/>
                <a:gd name="T6" fmla="*/ 0 w 50"/>
                <a:gd name="T7" fmla="*/ 318 h 114"/>
                <a:gd name="T8" fmla="*/ 0 w 50"/>
                <a:gd name="T9" fmla="*/ 0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114">
                  <a:moveTo>
                    <a:pt x="0" y="0"/>
                  </a:moveTo>
                  <a:lnTo>
                    <a:pt x="49" y="0"/>
                  </a:lnTo>
                  <a:lnTo>
                    <a:pt x="50" y="114"/>
                  </a:lnTo>
                  <a:lnTo>
                    <a:pt x="0" y="114"/>
                  </a:lnTo>
                  <a:lnTo>
                    <a:pt x="0" y="0"/>
                  </a:lnTo>
                  <a:close/>
                </a:path>
              </a:pathLst>
            </a:custGeom>
            <a:solidFill>
              <a:schemeClr val="bg1"/>
            </a:solidFill>
            <a:ln w="0">
              <a:solidFill>
                <a:srgbClr val="24211D"/>
              </a:solidFill>
              <a:prstDash val="solid"/>
              <a:round/>
              <a:headEnd/>
              <a:tailEnd/>
            </a:ln>
          </p:spPr>
          <p:txBody>
            <a:bodyPr/>
            <a:lstStyle/>
            <a:p>
              <a:endParaRPr lang="fr-FR"/>
            </a:p>
          </p:txBody>
        </p:sp>
        <p:sp>
          <p:nvSpPr>
            <p:cNvPr id="12459" name="Freeform 173"/>
            <p:cNvSpPr>
              <a:spLocks/>
            </p:cNvSpPr>
            <p:nvPr/>
          </p:nvSpPr>
          <p:spPr bwMode="auto">
            <a:xfrm>
              <a:off x="1981" y="2526"/>
              <a:ext cx="64" cy="417"/>
            </a:xfrm>
            <a:custGeom>
              <a:avLst/>
              <a:gdLst>
                <a:gd name="T0" fmla="*/ 0 w 24"/>
                <a:gd name="T1" fmla="*/ 0 h 149"/>
                <a:gd name="T2" fmla="*/ 61 w 24"/>
                <a:gd name="T3" fmla="*/ 0 h 149"/>
                <a:gd name="T4" fmla="*/ 64 w 24"/>
                <a:gd name="T5" fmla="*/ 417 h 149"/>
                <a:gd name="T6" fmla="*/ 3 w 24"/>
                <a:gd name="T7" fmla="*/ 417 h 149"/>
                <a:gd name="T8" fmla="*/ 0 w 24"/>
                <a:gd name="T9" fmla="*/ 0 h 1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49">
                  <a:moveTo>
                    <a:pt x="0" y="0"/>
                  </a:moveTo>
                  <a:lnTo>
                    <a:pt x="23" y="0"/>
                  </a:lnTo>
                  <a:lnTo>
                    <a:pt x="24" y="149"/>
                  </a:lnTo>
                  <a:lnTo>
                    <a:pt x="1" y="149"/>
                  </a:lnTo>
                  <a:lnTo>
                    <a:pt x="0" y="0"/>
                  </a:lnTo>
                  <a:close/>
                </a:path>
              </a:pathLst>
            </a:custGeom>
            <a:solidFill>
              <a:schemeClr val="bg1"/>
            </a:solidFill>
            <a:ln w="0">
              <a:solidFill>
                <a:srgbClr val="24211D"/>
              </a:solidFill>
              <a:prstDash val="solid"/>
              <a:round/>
              <a:headEnd/>
              <a:tailEnd/>
            </a:ln>
          </p:spPr>
          <p:txBody>
            <a:bodyPr/>
            <a:lstStyle/>
            <a:p>
              <a:endParaRPr lang="fr-FR"/>
            </a:p>
          </p:txBody>
        </p:sp>
        <p:sp>
          <p:nvSpPr>
            <p:cNvPr id="12460" name="Freeform 174"/>
            <p:cNvSpPr>
              <a:spLocks/>
            </p:cNvSpPr>
            <p:nvPr/>
          </p:nvSpPr>
          <p:spPr bwMode="auto">
            <a:xfrm>
              <a:off x="2039" y="2591"/>
              <a:ext cx="134" cy="276"/>
            </a:xfrm>
            <a:custGeom>
              <a:avLst/>
              <a:gdLst>
                <a:gd name="T0" fmla="*/ 0 w 50"/>
                <a:gd name="T1" fmla="*/ 0 h 99"/>
                <a:gd name="T2" fmla="*/ 131 w 50"/>
                <a:gd name="T3" fmla="*/ 0 h 99"/>
                <a:gd name="T4" fmla="*/ 134 w 50"/>
                <a:gd name="T5" fmla="*/ 276 h 99"/>
                <a:gd name="T6" fmla="*/ 0 w 50"/>
                <a:gd name="T7" fmla="*/ 276 h 99"/>
                <a:gd name="T8" fmla="*/ 0 w 50"/>
                <a:gd name="T9" fmla="*/ 0 h 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99">
                  <a:moveTo>
                    <a:pt x="0" y="0"/>
                  </a:moveTo>
                  <a:lnTo>
                    <a:pt x="49" y="0"/>
                  </a:lnTo>
                  <a:lnTo>
                    <a:pt x="50" y="99"/>
                  </a:lnTo>
                  <a:lnTo>
                    <a:pt x="0" y="99"/>
                  </a:lnTo>
                  <a:lnTo>
                    <a:pt x="0" y="0"/>
                  </a:lnTo>
                  <a:close/>
                </a:path>
              </a:pathLst>
            </a:custGeom>
            <a:solidFill>
              <a:schemeClr val="bg1"/>
            </a:solidFill>
            <a:ln w="0">
              <a:solidFill>
                <a:srgbClr val="24211D"/>
              </a:solidFill>
              <a:prstDash val="solid"/>
              <a:round/>
              <a:headEnd/>
              <a:tailEnd/>
            </a:ln>
          </p:spPr>
          <p:txBody>
            <a:bodyPr/>
            <a:lstStyle/>
            <a:p>
              <a:endParaRPr lang="fr-FR"/>
            </a:p>
          </p:txBody>
        </p:sp>
        <p:sp>
          <p:nvSpPr>
            <p:cNvPr id="12461" name="Freeform 175"/>
            <p:cNvSpPr>
              <a:spLocks/>
            </p:cNvSpPr>
            <p:nvPr/>
          </p:nvSpPr>
          <p:spPr bwMode="auto">
            <a:xfrm>
              <a:off x="2222" y="3004"/>
              <a:ext cx="1283" cy="266"/>
            </a:xfrm>
            <a:custGeom>
              <a:avLst/>
              <a:gdLst>
                <a:gd name="T0" fmla="*/ 0 w 479"/>
                <a:gd name="T1" fmla="*/ 11 h 95"/>
                <a:gd name="T2" fmla="*/ 643 w 479"/>
                <a:gd name="T3" fmla="*/ 266 h 95"/>
                <a:gd name="T4" fmla="*/ 1283 w 479"/>
                <a:gd name="T5" fmla="*/ 0 h 95"/>
                <a:gd name="T6" fmla="*/ 0 60000 65536"/>
                <a:gd name="T7" fmla="*/ 0 60000 65536"/>
                <a:gd name="T8" fmla="*/ 0 60000 65536"/>
              </a:gdLst>
              <a:ahLst/>
              <a:cxnLst>
                <a:cxn ang="T6">
                  <a:pos x="T0" y="T1"/>
                </a:cxn>
                <a:cxn ang="T7">
                  <a:pos x="T2" y="T3"/>
                </a:cxn>
                <a:cxn ang="T8">
                  <a:pos x="T4" y="T5"/>
                </a:cxn>
              </a:cxnLst>
              <a:rect l="0" t="0" r="r" b="b"/>
              <a:pathLst>
                <a:path w="479" h="95">
                  <a:moveTo>
                    <a:pt x="0" y="4"/>
                  </a:moveTo>
                  <a:cubicBezTo>
                    <a:pt x="5" y="55"/>
                    <a:pt x="111" y="95"/>
                    <a:pt x="240" y="95"/>
                  </a:cubicBezTo>
                  <a:cubicBezTo>
                    <a:pt x="372" y="95"/>
                    <a:pt x="479" y="53"/>
                    <a:pt x="479" y="0"/>
                  </a:cubicBezTo>
                </a:path>
              </a:pathLst>
            </a:custGeom>
            <a:solidFill>
              <a:schemeClr val="bg1"/>
            </a:solidFill>
            <a:ln w="0">
              <a:solidFill>
                <a:srgbClr val="24211D"/>
              </a:solidFill>
              <a:prstDash val="solid"/>
              <a:round/>
              <a:headEnd/>
              <a:tailEnd/>
            </a:ln>
          </p:spPr>
          <p:txBody>
            <a:bodyPr/>
            <a:lstStyle/>
            <a:p>
              <a:endParaRPr lang="fr-FR"/>
            </a:p>
          </p:txBody>
        </p:sp>
        <p:sp>
          <p:nvSpPr>
            <p:cNvPr id="12462" name="Freeform 176"/>
            <p:cNvSpPr>
              <a:spLocks/>
            </p:cNvSpPr>
            <p:nvPr/>
          </p:nvSpPr>
          <p:spPr bwMode="auto">
            <a:xfrm>
              <a:off x="2181" y="3004"/>
              <a:ext cx="1372" cy="319"/>
            </a:xfrm>
            <a:custGeom>
              <a:avLst/>
              <a:gdLst>
                <a:gd name="T0" fmla="*/ 0 w 512"/>
                <a:gd name="T1" fmla="*/ 11 h 114"/>
                <a:gd name="T2" fmla="*/ 686 w 512"/>
                <a:gd name="T3" fmla="*/ 319 h 114"/>
                <a:gd name="T4" fmla="*/ 1372 w 512"/>
                <a:gd name="T5" fmla="*/ 0 h 114"/>
                <a:gd name="T6" fmla="*/ 0 60000 65536"/>
                <a:gd name="T7" fmla="*/ 0 60000 65536"/>
                <a:gd name="T8" fmla="*/ 0 60000 65536"/>
              </a:gdLst>
              <a:ahLst/>
              <a:cxnLst>
                <a:cxn ang="T6">
                  <a:pos x="T0" y="T1"/>
                </a:cxn>
                <a:cxn ang="T7">
                  <a:pos x="T2" y="T3"/>
                </a:cxn>
                <a:cxn ang="T8">
                  <a:pos x="T4" y="T5"/>
                </a:cxn>
              </a:cxnLst>
              <a:rect l="0" t="0" r="r" b="b"/>
              <a:pathLst>
                <a:path w="512" h="114">
                  <a:moveTo>
                    <a:pt x="0" y="4"/>
                  </a:moveTo>
                  <a:cubicBezTo>
                    <a:pt x="5" y="66"/>
                    <a:pt x="118" y="114"/>
                    <a:pt x="256" y="114"/>
                  </a:cubicBezTo>
                  <a:cubicBezTo>
                    <a:pt x="397" y="114"/>
                    <a:pt x="512" y="63"/>
                    <a:pt x="512" y="0"/>
                  </a:cubicBezTo>
                </a:path>
              </a:pathLst>
            </a:custGeom>
            <a:solidFill>
              <a:schemeClr val="bg1"/>
            </a:solidFill>
            <a:ln w="0">
              <a:solidFill>
                <a:srgbClr val="24211D"/>
              </a:solidFill>
              <a:prstDash val="solid"/>
              <a:round/>
              <a:headEnd/>
              <a:tailEnd/>
            </a:ln>
          </p:spPr>
          <p:txBody>
            <a:bodyPr/>
            <a:lstStyle/>
            <a:p>
              <a:endParaRPr lang="fr-FR"/>
            </a:p>
          </p:txBody>
        </p:sp>
        <p:sp>
          <p:nvSpPr>
            <p:cNvPr id="12463" name="Rectangle 177"/>
            <p:cNvSpPr>
              <a:spLocks noChangeArrowheads="1"/>
            </p:cNvSpPr>
            <p:nvPr/>
          </p:nvSpPr>
          <p:spPr bwMode="auto">
            <a:xfrm>
              <a:off x="3700" y="1825"/>
              <a:ext cx="340" cy="360"/>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464" name="Freeform 178"/>
            <p:cNvSpPr>
              <a:spLocks/>
            </p:cNvSpPr>
            <p:nvPr/>
          </p:nvSpPr>
          <p:spPr bwMode="auto">
            <a:xfrm>
              <a:off x="3874" y="1869"/>
              <a:ext cx="145" cy="93"/>
            </a:xfrm>
            <a:custGeom>
              <a:avLst/>
              <a:gdLst>
                <a:gd name="T0" fmla="*/ 0 w 54"/>
                <a:gd name="T1" fmla="*/ 6 h 33"/>
                <a:gd name="T2" fmla="*/ 142 w 54"/>
                <a:gd name="T3" fmla="*/ 93 h 33"/>
                <a:gd name="T4" fmla="*/ 145 w 54"/>
                <a:gd name="T5" fmla="*/ 90 h 33"/>
                <a:gd name="T6" fmla="*/ 3 w 54"/>
                <a:gd name="T7" fmla="*/ 0 h 33"/>
                <a:gd name="T8" fmla="*/ 0 w 54"/>
                <a:gd name="T9" fmla="*/ 6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33">
                  <a:moveTo>
                    <a:pt x="0" y="2"/>
                  </a:moveTo>
                  <a:lnTo>
                    <a:pt x="53" y="33"/>
                  </a:lnTo>
                  <a:lnTo>
                    <a:pt x="54" y="32"/>
                  </a:lnTo>
                  <a:lnTo>
                    <a:pt x="1" y="0"/>
                  </a:lnTo>
                  <a:lnTo>
                    <a:pt x="0" y="2"/>
                  </a:lnTo>
                  <a:close/>
                </a:path>
              </a:pathLst>
            </a:custGeom>
            <a:solidFill>
              <a:schemeClr val="bg1"/>
            </a:solidFill>
            <a:ln w="0">
              <a:solidFill>
                <a:srgbClr val="24211D"/>
              </a:solidFill>
              <a:prstDash val="solid"/>
              <a:round/>
              <a:headEnd/>
              <a:tailEnd/>
            </a:ln>
          </p:spPr>
          <p:txBody>
            <a:bodyPr/>
            <a:lstStyle/>
            <a:p>
              <a:endParaRPr lang="fr-FR"/>
            </a:p>
          </p:txBody>
        </p:sp>
        <p:sp>
          <p:nvSpPr>
            <p:cNvPr id="12465" name="Line 179"/>
            <p:cNvSpPr>
              <a:spLocks noChangeShapeType="1"/>
            </p:cNvSpPr>
            <p:nvPr/>
          </p:nvSpPr>
          <p:spPr bwMode="auto">
            <a:xfrm flipH="1">
              <a:off x="3888" y="1861"/>
              <a:ext cx="37" cy="31"/>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466" name="Line 180"/>
            <p:cNvSpPr>
              <a:spLocks noChangeShapeType="1"/>
            </p:cNvSpPr>
            <p:nvPr/>
          </p:nvSpPr>
          <p:spPr bwMode="auto">
            <a:xfrm flipH="1">
              <a:off x="3933" y="1886"/>
              <a:ext cx="35" cy="28"/>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467" name="Line 181"/>
            <p:cNvSpPr>
              <a:spLocks noChangeShapeType="1"/>
            </p:cNvSpPr>
            <p:nvPr/>
          </p:nvSpPr>
          <p:spPr bwMode="auto">
            <a:xfrm flipH="1">
              <a:off x="3912" y="1872"/>
              <a:ext cx="35" cy="31"/>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468" name="Line 182"/>
            <p:cNvSpPr>
              <a:spLocks noChangeShapeType="1"/>
            </p:cNvSpPr>
            <p:nvPr/>
          </p:nvSpPr>
          <p:spPr bwMode="auto">
            <a:xfrm flipH="1">
              <a:off x="3955" y="1897"/>
              <a:ext cx="37" cy="31"/>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469" name="Line 183"/>
            <p:cNvSpPr>
              <a:spLocks noChangeShapeType="1"/>
            </p:cNvSpPr>
            <p:nvPr/>
          </p:nvSpPr>
          <p:spPr bwMode="auto">
            <a:xfrm flipH="1">
              <a:off x="4000" y="1920"/>
              <a:ext cx="35" cy="31"/>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470" name="Line 184"/>
            <p:cNvSpPr>
              <a:spLocks noChangeShapeType="1"/>
            </p:cNvSpPr>
            <p:nvPr/>
          </p:nvSpPr>
          <p:spPr bwMode="auto">
            <a:xfrm flipH="1">
              <a:off x="3979" y="1909"/>
              <a:ext cx="35" cy="30"/>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471" name="Freeform 185"/>
            <p:cNvSpPr>
              <a:spLocks/>
            </p:cNvSpPr>
            <p:nvPr/>
          </p:nvSpPr>
          <p:spPr bwMode="auto">
            <a:xfrm>
              <a:off x="3848" y="1937"/>
              <a:ext cx="75" cy="78"/>
            </a:xfrm>
            <a:custGeom>
              <a:avLst/>
              <a:gdLst>
                <a:gd name="T0" fmla="*/ 0 w 28"/>
                <a:gd name="T1" fmla="*/ 3 h 28"/>
                <a:gd name="T2" fmla="*/ 75 w 28"/>
                <a:gd name="T3" fmla="*/ 78 h 28"/>
                <a:gd name="T4" fmla="*/ 75 w 28"/>
                <a:gd name="T5" fmla="*/ 75 h 28"/>
                <a:gd name="T6" fmla="*/ 3 w 28"/>
                <a:gd name="T7" fmla="*/ 0 h 28"/>
                <a:gd name="T8" fmla="*/ 0 w 28"/>
                <a:gd name="T9" fmla="*/ 3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8">
                  <a:moveTo>
                    <a:pt x="0" y="1"/>
                  </a:moveTo>
                  <a:lnTo>
                    <a:pt x="28" y="28"/>
                  </a:lnTo>
                  <a:lnTo>
                    <a:pt x="28" y="27"/>
                  </a:lnTo>
                  <a:lnTo>
                    <a:pt x="1" y="0"/>
                  </a:lnTo>
                  <a:lnTo>
                    <a:pt x="0" y="1"/>
                  </a:lnTo>
                  <a:close/>
                </a:path>
              </a:pathLst>
            </a:custGeom>
            <a:solidFill>
              <a:schemeClr val="bg1"/>
            </a:solidFill>
            <a:ln w="0">
              <a:solidFill>
                <a:srgbClr val="24211D"/>
              </a:solidFill>
              <a:prstDash val="solid"/>
              <a:round/>
              <a:headEnd/>
              <a:tailEnd/>
            </a:ln>
          </p:spPr>
          <p:txBody>
            <a:bodyPr/>
            <a:lstStyle/>
            <a:p>
              <a:endParaRPr lang="fr-FR"/>
            </a:p>
          </p:txBody>
        </p:sp>
        <p:sp>
          <p:nvSpPr>
            <p:cNvPr id="12472" name="Line 186"/>
            <p:cNvSpPr>
              <a:spLocks noChangeShapeType="1"/>
            </p:cNvSpPr>
            <p:nvPr/>
          </p:nvSpPr>
          <p:spPr bwMode="auto">
            <a:xfrm flipH="1">
              <a:off x="3853" y="1939"/>
              <a:ext cx="27" cy="14"/>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473" name="Line 187"/>
            <p:cNvSpPr>
              <a:spLocks noChangeShapeType="1"/>
            </p:cNvSpPr>
            <p:nvPr/>
          </p:nvSpPr>
          <p:spPr bwMode="auto">
            <a:xfrm flipH="1">
              <a:off x="3877" y="1959"/>
              <a:ext cx="27" cy="14"/>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474" name="Line 188"/>
            <p:cNvSpPr>
              <a:spLocks noChangeShapeType="1"/>
            </p:cNvSpPr>
            <p:nvPr/>
          </p:nvSpPr>
          <p:spPr bwMode="auto">
            <a:xfrm flipH="1">
              <a:off x="3866" y="1951"/>
              <a:ext cx="24" cy="11"/>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475" name="Line 189"/>
            <p:cNvSpPr>
              <a:spLocks noChangeShapeType="1"/>
            </p:cNvSpPr>
            <p:nvPr/>
          </p:nvSpPr>
          <p:spPr bwMode="auto">
            <a:xfrm flipH="1">
              <a:off x="3890" y="1970"/>
              <a:ext cx="25" cy="14"/>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476" name="Line 190"/>
            <p:cNvSpPr>
              <a:spLocks noChangeShapeType="1"/>
            </p:cNvSpPr>
            <p:nvPr/>
          </p:nvSpPr>
          <p:spPr bwMode="auto">
            <a:xfrm flipH="1">
              <a:off x="3912" y="1990"/>
              <a:ext cx="27" cy="14"/>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477" name="Line 191"/>
            <p:cNvSpPr>
              <a:spLocks noChangeShapeType="1"/>
            </p:cNvSpPr>
            <p:nvPr/>
          </p:nvSpPr>
          <p:spPr bwMode="auto">
            <a:xfrm flipH="1">
              <a:off x="3901" y="1981"/>
              <a:ext cx="27" cy="11"/>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478" name="Freeform 192"/>
            <p:cNvSpPr>
              <a:spLocks/>
            </p:cNvSpPr>
            <p:nvPr/>
          </p:nvSpPr>
          <p:spPr bwMode="auto">
            <a:xfrm>
              <a:off x="3470" y="1850"/>
              <a:ext cx="11" cy="279"/>
            </a:xfrm>
            <a:custGeom>
              <a:avLst/>
              <a:gdLst>
                <a:gd name="T0" fmla="*/ 0 w 4"/>
                <a:gd name="T1" fmla="*/ 0 h 100"/>
                <a:gd name="T2" fmla="*/ 6 w 4"/>
                <a:gd name="T3" fmla="*/ 279 h 100"/>
                <a:gd name="T4" fmla="*/ 11 w 4"/>
                <a:gd name="T5" fmla="*/ 279 h 100"/>
                <a:gd name="T6" fmla="*/ 6 w 4"/>
                <a:gd name="T7" fmla="*/ 0 h 100"/>
                <a:gd name="T8" fmla="*/ 0 w 4"/>
                <a:gd name="T9" fmla="*/ 0 h 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100">
                  <a:moveTo>
                    <a:pt x="0" y="0"/>
                  </a:moveTo>
                  <a:lnTo>
                    <a:pt x="2" y="100"/>
                  </a:lnTo>
                  <a:lnTo>
                    <a:pt x="4" y="100"/>
                  </a:lnTo>
                  <a:lnTo>
                    <a:pt x="2" y="0"/>
                  </a:lnTo>
                  <a:lnTo>
                    <a:pt x="0" y="0"/>
                  </a:lnTo>
                  <a:close/>
                </a:path>
              </a:pathLst>
            </a:custGeom>
            <a:solidFill>
              <a:schemeClr val="bg1"/>
            </a:solidFill>
            <a:ln w="0">
              <a:solidFill>
                <a:srgbClr val="24211D"/>
              </a:solidFill>
              <a:prstDash val="solid"/>
              <a:round/>
              <a:headEnd/>
              <a:tailEnd/>
            </a:ln>
          </p:spPr>
          <p:txBody>
            <a:bodyPr/>
            <a:lstStyle/>
            <a:p>
              <a:endParaRPr lang="fr-FR"/>
            </a:p>
          </p:txBody>
        </p:sp>
        <p:sp>
          <p:nvSpPr>
            <p:cNvPr id="12479" name="Line 193"/>
            <p:cNvSpPr>
              <a:spLocks noChangeShapeType="1"/>
            </p:cNvSpPr>
            <p:nvPr/>
          </p:nvSpPr>
          <p:spPr bwMode="auto">
            <a:xfrm flipH="1" flipV="1">
              <a:off x="3462" y="1883"/>
              <a:ext cx="53" cy="2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480" name="Line 194"/>
            <p:cNvSpPr>
              <a:spLocks noChangeShapeType="1"/>
            </p:cNvSpPr>
            <p:nvPr/>
          </p:nvSpPr>
          <p:spPr bwMode="auto">
            <a:xfrm flipH="1" flipV="1">
              <a:off x="3467" y="1967"/>
              <a:ext cx="54" cy="25"/>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481" name="Line 195"/>
            <p:cNvSpPr>
              <a:spLocks noChangeShapeType="1"/>
            </p:cNvSpPr>
            <p:nvPr/>
          </p:nvSpPr>
          <p:spPr bwMode="auto">
            <a:xfrm flipH="1" flipV="1">
              <a:off x="3465" y="1925"/>
              <a:ext cx="53" cy="2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482" name="Line 196"/>
            <p:cNvSpPr>
              <a:spLocks noChangeShapeType="1"/>
            </p:cNvSpPr>
            <p:nvPr/>
          </p:nvSpPr>
          <p:spPr bwMode="auto">
            <a:xfrm flipH="1" flipV="1">
              <a:off x="3470" y="2009"/>
              <a:ext cx="53" cy="25"/>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483" name="Line 197"/>
            <p:cNvSpPr>
              <a:spLocks noChangeShapeType="1"/>
            </p:cNvSpPr>
            <p:nvPr/>
          </p:nvSpPr>
          <p:spPr bwMode="auto">
            <a:xfrm flipH="1" flipV="1">
              <a:off x="3475" y="2093"/>
              <a:ext cx="54" cy="28"/>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484" name="Line 198"/>
            <p:cNvSpPr>
              <a:spLocks noChangeShapeType="1"/>
            </p:cNvSpPr>
            <p:nvPr/>
          </p:nvSpPr>
          <p:spPr bwMode="auto">
            <a:xfrm flipH="1" flipV="1">
              <a:off x="3473" y="2051"/>
              <a:ext cx="53" cy="28"/>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485" name="Rectangle 199"/>
            <p:cNvSpPr>
              <a:spLocks noChangeArrowheads="1"/>
            </p:cNvSpPr>
            <p:nvPr/>
          </p:nvSpPr>
          <p:spPr bwMode="auto">
            <a:xfrm>
              <a:off x="3435" y="1853"/>
              <a:ext cx="38" cy="268"/>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486" name="Rectangle 200"/>
            <p:cNvSpPr>
              <a:spLocks noChangeArrowheads="1"/>
            </p:cNvSpPr>
            <p:nvPr/>
          </p:nvSpPr>
          <p:spPr bwMode="auto">
            <a:xfrm>
              <a:off x="3435" y="1853"/>
              <a:ext cx="38" cy="58"/>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487" name="Rectangle 201"/>
            <p:cNvSpPr>
              <a:spLocks noChangeArrowheads="1"/>
            </p:cNvSpPr>
            <p:nvPr/>
          </p:nvSpPr>
          <p:spPr bwMode="auto">
            <a:xfrm>
              <a:off x="3435" y="2057"/>
              <a:ext cx="38" cy="64"/>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488" name="Freeform 202"/>
            <p:cNvSpPr>
              <a:spLocks/>
            </p:cNvSpPr>
            <p:nvPr/>
          </p:nvSpPr>
          <p:spPr bwMode="auto">
            <a:xfrm>
              <a:off x="3783" y="2082"/>
              <a:ext cx="73" cy="67"/>
            </a:xfrm>
            <a:custGeom>
              <a:avLst/>
              <a:gdLst>
                <a:gd name="T0" fmla="*/ 73 w 27"/>
                <a:gd name="T1" fmla="*/ 67 h 24"/>
                <a:gd name="T2" fmla="*/ 3 w 27"/>
                <a:gd name="T3" fmla="*/ 0 h 24"/>
                <a:gd name="T4" fmla="*/ 0 w 27"/>
                <a:gd name="T5" fmla="*/ 3 h 24"/>
                <a:gd name="T6" fmla="*/ 70 w 27"/>
                <a:gd name="T7" fmla="*/ 67 h 24"/>
                <a:gd name="T8" fmla="*/ 73 w 27"/>
                <a:gd name="T9" fmla="*/ 67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4">
                  <a:moveTo>
                    <a:pt x="27" y="24"/>
                  </a:moveTo>
                  <a:lnTo>
                    <a:pt x="1" y="0"/>
                  </a:lnTo>
                  <a:lnTo>
                    <a:pt x="0" y="1"/>
                  </a:lnTo>
                  <a:lnTo>
                    <a:pt x="26" y="24"/>
                  </a:lnTo>
                  <a:lnTo>
                    <a:pt x="27" y="24"/>
                  </a:lnTo>
                  <a:close/>
                </a:path>
              </a:pathLst>
            </a:custGeom>
            <a:solidFill>
              <a:schemeClr val="bg1"/>
            </a:solidFill>
            <a:ln w="0">
              <a:solidFill>
                <a:srgbClr val="24211D"/>
              </a:solidFill>
              <a:prstDash val="solid"/>
              <a:round/>
              <a:headEnd/>
              <a:tailEnd/>
            </a:ln>
          </p:spPr>
          <p:txBody>
            <a:bodyPr/>
            <a:lstStyle/>
            <a:p>
              <a:endParaRPr lang="fr-FR"/>
            </a:p>
          </p:txBody>
        </p:sp>
        <p:sp>
          <p:nvSpPr>
            <p:cNvPr id="12489" name="Line 203"/>
            <p:cNvSpPr>
              <a:spLocks noChangeShapeType="1"/>
            </p:cNvSpPr>
            <p:nvPr/>
          </p:nvSpPr>
          <p:spPr bwMode="auto">
            <a:xfrm flipV="1">
              <a:off x="3826" y="2138"/>
              <a:ext cx="22" cy="11"/>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490" name="Line 204"/>
            <p:cNvSpPr>
              <a:spLocks noChangeShapeType="1"/>
            </p:cNvSpPr>
            <p:nvPr/>
          </p:nvSpPr>
          <p:spPr bwMode="auto">
            <a:xfrm flipV="1">
              <a:off x="3802" y="2118"/>
              <a:ext cx="24" cy="14"/>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491" name="Line 205"/>
            <p:cNvSpPr>
              <a:spLocks noChangeShapeType="1"/>
            </p:cNvSpPr>
            <p:nvPr/>
          </p:nvSpPr>
          <p:spPr bwMode="auto">
            <a:xfrm flipV="1">
              <a:off x="3815" y="2127"/>
              <a:ext cx="22" cy="14"/>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492" name="Line 206"/>
            <p:cNvSpPr>
              <a:spLocks noChangeShapeType="1"/>
            </p:cNvSpPr>
            <p:nvPr/>
          </p:nvSpPr>
          <p:spPr bwMode="auto">
            <a:xfrm flipV="1">
              <a:off x="3791" y="2110"/>
              <a:ext cx="24" cy="11"/>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493" name="Line 207"/>
            <p:cNvSpPr>
              <a:spLocks noChangeShapeType="1"/>
            </p:cNvSpPr>
            <p:nvPr/>
          </p:nvSpPr>
          <p:spPr bwMode="auto">
            <a:xfrm flipV="1">
              <a:off x="3770" y="2090"/>
              <a:ext cx="24" cy="14"/>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494" name="Line 208"/>
            <p:cNvSpPr>
              <a:spLocks noChangeShapeType="1"/>
            </p:cNvSpPr>
            <p:nvPr/>
          </p:nvSpPr>
          <p:spPr bwMode="auto">
            <a:xfrm flipV="1">
              <a:off x="3781" y="2101"/>
              <a:ext cx="24" cy="12"/>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495" name="Rectangle 209"/>
            <p:cNvSpPr>
              <a:spLocks noChangeArrowheads="1"/>
            </p:cNvSpPr>
            <p:nvPr/>
          </p:nvSpPr>
          <p:spPr bwMode="auto">
            <a:xfrm>
              <a:off x="3556" y="2571"/>
              <a:ext cx="134" cy="319"/>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496" name="Rectangle 210"/>
            <p:cNvSpPr>
              <a:spLocks noChangeArrowheads="1"/>
            </p:cNvSpPr>
            <p:nvPr/>
          </p:nvSpPr>
          <p:spPr bwMode="auto">
            <a:xfrm>
              <a:off x="3684" y="2521"/>
              <a:ext cx="62" cy="416"/>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497" name="Rectangle 211"/>
            <p:cNvSpPr>
              <a:spLocks noChangeArrowheads="1"/>
            </p:cNvSpPr>
            <p:nvPr/>
          </p:nvSpPr>
          <p:spPr bwMode="auto">
            <a:xfrm>
              <a:off x="3556" y="2593"/>
              <a:ext cx="134" cy="280"/>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498" name="Rectangle 212"/>
            <p:cNvSpPr>
              <a:spLocks noChangeArrowheads="1"/>
            </p:cNvSpPr>
            <p:nvPr/>
          </p:nvSpPr>
          <p:spPr bwMode="auto">
            <a:xfrm>
              <a:off x="1956" y="2582"/>
              <a:ext cx="30" cy="32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499" name="Rectangle 213"/>
            <p:cNvSpPr>
              <a:spLocks noChangeArrowheads="1"/>
            </p:cNvSpPr>
            <p:nvPr/>
          </p:nvSpPr>
          <p:spPr bwMode="auto">
            <a:xfrm>
              <a:off x="1956" y="2582"/>
              <a:ext cx="30" cy="327"/>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00" name="Rectangle 214"/>
            <p:cNvSpPr>
              <a:spLocks noChangeArrowheads="1"/>
            </p:cNvSpPr>
            <p:nvPr/>
          </p:nvSpPr>
          <p:spPr bwMode="auto">
            <a:xfrm>
              <a:off x="1849" y="2605"/>
              <a:ext cx="105" cy="27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01" name="Rectangle 215"/>
            <p:cNvSpPr>
              <a:spLocks noChangeArrowheads="1"/>
            </p:cNvSpPr>
            <p:nvPr/>
          </p:nvSpPr>
          <p:spPr bwMode="auto">
            <a:xfrm>
              <a:off x="1849" y="2605"/>
              <a:ext cx="105" cy="276"/>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02" name="Rectangle 216"/>
            <p:cNvSpPr>
              <a:spLocks noChangeArrowheads="1"/>
            </p:cNvSpPr>
            <p:nvPr/>
          </p:nvSpPr>
          <p:spPr bwMode="auto">
            <a:xfrm>
              <a:off x="1493" y="2655"/>
              <a:ext cx="426" cy="17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03" name="Rectangle 217"/>
            <p:cNvSpPr>
              <a:spLocks noChangeArrowheads="1"/>
            </p:cNvSpPr>
            <p:nvPr/>
          </p:nvSpPr>
          <p:spPr bwMode="auto">
            <a:xfrm>
              <a:off x="1493" y="2655"/>
              <a:ext cx="426" cy="179"/>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04" name="Rectangle 218"/>
            <p:cNvSpPr>
              <a:spLocks noChangeArrowheads="1"/>
            </p:cNvSpPr>
            <p:nvPr/>
          </p:nvSpPr>
          <p:spPr bwMode="auto">
            <a:xfrm>
              <a:off x="1873" y="2605"/>
              <a:ext cx="54" cy="27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05" name="Rectangle 219"/>
            <p:cNvSpPr>
              <a:spLocks noChangeArrowheads="1"/>
            </p:cNvSpPr>
            <p:nvPr/>
          </p:nvSpPr>
          <p:spPr bwMode="auto">
            <a:xfrm>
              <a:off x="1873" y="2605"/>
              <a:ext cx="54" cy="276"/>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06" name="Rectangle 220"/>
            <p:cNvSpPr>
              <a:spLocks noChangeArrowheads="1"/>
            </p:cNvSpPr>
            <p:nvPr/>
          </p:nvSpPr>
          <p:spPr bwMode="auto">
            <a:xfrm>
              <a:off x="1466" y="2758"/>
              <a:ext cx="38" cy="1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07" name="Rectangle 221"/>
            <p:cNvSpPr>
              <a:spLocks noChangeArrowheads="1"/>
            </p:cNvSpPr>
            <p:nvPr/>
          </p:nvSpPr>
          <p:spPr bwMode="auto">
            <a:xfrm>
              <a:off x="1466" y="2758"/>
              <a:ext cx="38" cy="14"/>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08" name="Rectangle 222"/>
            <p:cNvSpPr>
              <a:spLocks noChangeArrowheads="1"/>
            </p:cNvSpPr>
            <p:nvPr/>
          </p:nvSpPr>
          <p:spPr bwMode="auto">
            <a:xfrm>
              <a:off x="1458" y="2708"/>
              <a:ext cx="11" cy="1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09" name="Rectangle 223"/>
            <p:cNvSpPr>
              <a:spLocks noChangeArrowheads="1"/>
            </p:cNvSpPr>
            <p:nvPr/>
          </p:nvSpPr>
          <p:spPr bwMode="auto">
            <a:xfrm>
              <a:off x="1458" y="2708"/>
              <a:ext cx="11" cy="112"/>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10" name="Rectangle 224"/>
            <p:cNvSpPr>
              <a:spLocks noChangeArrowheads="1"/>
            </p:cNvSpPr>
            <p:nvPr/>
          </p:nvSpPr>
          <p:spPr bwMode="auto">
            <a:xfrm>
              <a:off x="1504" y="3164"/>
              <a:ext cx="104" cy="3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11" name="Rectangle 225"/>
            <p:cNvSpPr>
              <a:spLocks noChangeArrowheads="1"/>
            </p:cNvSpPr>
            <p:nvPr/>
          </p:nvSpPr>
          <p:spPr bwMode="auto">
            <a:xfrm>
              <a:off x="1504" y="3164"/>
              <a:ext cx="104" cy="36"/>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12" name="Rectangle 226"/>
            <p:cNvSpPr>
              <a:spLocks noChangeArrowheads="1"/>
            </p:cNvSpPr>
            <p:nvPr/>
          </p:nvSpPr>
          <p:spPr bwMode="auto">
            <a:xfrm>
              <a:off x="1627" y="2649"/>
              <a:ext cx="206" cy="19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13" name="Rectangle 227"/>
            <p:cNvSpPr>
              <a:spLocks noChangeArrowheads="1"/>
            </p:cNvSpPr>
            <p:nvPr/>
          </p:nvSpPr>
          <p:spPr bwMode="auto">
            <a:xfrm>
              <a:off x="1627" y="2649"/>
              <a:ext cx="206" cy="193"/>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14" name="Rectangle 228"/>
            <p:cNvSpPr>
              <a:spLocks noChangeArrowheads="1"/>
            </p:cNvSpPr>
            <p:nvPr/>
          </p:nvSpPr>
          <p:spPr bwMode="auto">
            <a:xfrm>
              <a:off x="1654" y="2649"/>
              <a:ext cx="152" cy="19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15" name="Rectangle 229"/>
            <p:cNvSpPr>
              <a:spLocks noChangeArrowheads="1"/>
            </p:cNvSpPr>
            <p:nvPr/>
          </p:nvSpPr>
          <p:spPr bwMode="auto">
            <a:xfrm>
              <a:off x="1654" y="2649"/>
              <a:ext cx="152" cy="193"/>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16" name="Rectangle 230"/>
            <p:cNvSpPr>
              <a:spLocks noChangeArrowheads="1"/>
            </p:cNvSpPr>
            <p:nvPr/>
          </p:nvSpPr>
          <p:spPr bwMode="auto">
            <a:xfrm>
              <a:off x="1833" y="2644"/>
              <a:ext cx="16" cy="2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17" name="Rectangle 231"/>
            <p:cNvSpPr>
              <a:spLocks noChangeArrowheads="1"/>
            </p:cNvSpPr>
            <p:nvPr/>
          </p:nvSpPr>
          <p:spPr bwMode="auto">
            <a:xfrm>
              <a:off x="1833" y="2644"/>
              <a:ext cx="16" cy="212"/>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18" name="Line 232"/>
            <p:cNvSpPr>
              <a:spLocks noChangeShapeType="1"/>
            </p:cNvSpPr>
            <p:nvPr/>
          </p:nvSpPr>
          <p:spPr bwMode="auto">
            <a:xfrm>
              <a:off x="1493" y="2655"/>
              <a:ext cx="134" cy="187"/>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519" name="Rectangle 233"/>
            <p:cNvSpPr>
              <a:spLocks noChangeArrowheads="1"/>
            </p:cNvSpPr>
            <p:nvPr/>
          </p:nvSpPr>
          <p:spPr bwMode="auto">
            <a:xfrm>
              <a:off x="1493" y="2828"/>
              <a:ext cx="131" cy="10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20" name="Rectangle 234"/>
            <p:cNvSpPr>
              <a:spLocks noChangeArrowheads="1"/>
            </p:cNvSpPr>
            <p:nvPr/>
          </p:nvSpPr>
          <p:spPr bwMode="auto">
            <a:xfrm>
              <a:off x="1493" y="2828"/>
              <a:ext cx="131" cy="106"/>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21" name="Rectangle 235"/>
            <p:cNvSpPr>
              <a:spLocks noChangeArrowheads="1"/>
            </p:cNvSpPr>
            <p:nvPr/>
          </p:nvSpPr>
          <p:spPr bwMode="auto">
            <a:xfrm>
              <a:off x="1402" y="2915"/>
              <a:ext cx="297" cy="7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22" name="Rectangle 236"/>
            <p:cNvSpPr>
              <a:spLocks noChangeArrowheads="1"/>
            </p:cNvSpPr>
            <p:nvPr/>
          </p:nvSpPr>
          <p:spPr bwMode="auto">
            <a:xfrm>
              <a:off x="1402" y="2915"/>
              <a:ext cx="297" cy="70"/>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23" name="Rectangle 237"/>
            <p:cNvSpPr>
              <a:spLocks noChangeArrowheads="1"/>
            </p:cNvSpPr>
            <p:nvPr/>
          </p:nvSpPr>
          <p:spPr bwMode="auto">
            <a:xfrm>
              <a:off x="1429" y="2915"/>
              <a:ext cx="27" cy="7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24" name="Rectangle 238"/>
            <p:cNvSpPr>
              <a:spLocks noChangeArrowheads="1"/>
            </p:cNvSpPr>
            <p:nvPr/>
          </p:nvSpPr>
          <p:spPr bwMode="auto">
            <a:xfrm>
              <a:off x="1429" y="2915"/>
              <a:ext cx="27" cy="70"/>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25" name="Rectangle 239"/>
            <p:cNvSpPr>
              <a:spLocks noChangeArrowheads="1"/>
            </p:cNvSpPr>
            <p:nvPr/>
          </p:nvSpPr>
          <p:spPr bwMode="auto">
            <a:xfrm>
              <a:off x="1646" y="2915"/>
              <a:ext cx="26" cy="7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26" name="Rectangle 240"/>
            <p:cNvSpPr>
              <a:spLocks noChangeArrowheads="1"/>
            </p:cNvSpPr>
            <p:nvPr/>
          </p:nvSpPr>
          <p:spPr bwMode="auto">
            <a:xfrm>
              <a:off x="1646" y="2915"/>
              <a:ext cx="26" cy="70"/>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27" name="Rectangle 241"/>
            <p:cNvSpPr>
              <a:spLocks noChangeArrowheads="1"/>
            </p:cNvSpPr>
            <p:nvPr/>
          </p:nvSpPr>
          <p:spPr bwMode="auto">
            <a:xfrm>
              <a:off x="1466" y="2985"/>
              <a:ext cx="172" cy="1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28" name="Rectangle 242"/>
            <p:cNvSpPr>
              <a:spLocks noChangeArrowheads="1"/>
            </p:cNvSpPr>
            <p:nvPr/>
          </p:nvSpPr>
          <p:spPr bwMode="auto">
            <a:xfrm>
              <a:off x="1466" y="2985"/>
              <a:ext cx="172" cy="187"/>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29" name="Rectangle 243"/>
            <p:cNvSpPr>
              <a:spLocks noChangeArrowheads="1"/>
            </p:cNvSpPr>
            <p:nvPr/>
          </p:nvSpPr>
          <p:spPr bwMode="auto">
            <a:xfrm>
              <a:off x="1466" y="3099"/>
              <a:ext cx="172" cy="5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30" name="Rectangle 244"/>
            <p:cNvSpPr>
              <a:spLocks noChangeArrowheads="1"/>
            </p:cNvSpPr>
            <p:nvPr/>
          </p:nvSpPr>
          <p:spPr bwMode="auto">
            <a:xfrm>
              <a:off x="1466" y="3099"/>
              <a:ext cx="172" cy="59"/>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31" name="Rectangle 245"/>
            <p:cNvSpPr>
              <a:spLocks noChangeArrowheads="1"/>
            </p:cNvSpPr>
            <p:nvPr/>
          </p:nvSpPr>
          <p:spPr bwMode="auto">
            <a:xfrm>
              <a:off x="1466" y="3085"/>
              <a:ext cx="172" cy="5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32" name="Rectangle 246"/>
            <p:cNvSpPr>
              <a:spLocks noChangeArrowheads="1"/>
            </p:cNvSpPr>
            <p:nvPr/>
          </p:nvSpPr>
          <p:spPr bwMode="auto">
            <a:xfrm>
              <a:off x="1466" y="3085"/>
              <a:ext cx="172" cy="59"/>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33" name="Rectangle 247"/>
            <p:cNvSpPr>
              <a:spLocks noChangeArrowheads="1"/>
            </p:cNvSpPr>
            <p:nvPr/>
          </p:nvSpPr>
          <p:spPr bwMode="auto">
            <a:xfrm>
              <a:off x="1466" y="3071"/>
              <a:ext cx="172" cy="5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34" name="Rectangle 248"/>
            <p:cNvSpPr>
              <a:spLocks noChangeArrowheads="1"/>
            </p:cNvSpPr>
            <p:nvPr/>
          </p:nvSpPr>
          <p:spPr bwMode="auto">
            <a:xfrm>
              <a:off x="1466" y="3071"/>
              <a:ext cx="172" cy="59"/>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35" name="Rectangle 249"/>
            <p:cNvSpPr>
              <a:spLocks noChangeArrowheads="1"/>
            </p:cNvSpPr>
            <p:nvPr/>
          </p:nvSpPr>
          <p:spPr bwMode="auto">
            <a:xfrm>
              <a:off x="1466" y="3057"/>
              <a:ext cx="172" cy="5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36" name="Rectangle 250"/>
            <p:cNvSpPr>
              <a:spLocks noChangeArrowheads="1"/>
            </p:cNvSpPr>
            <p:nvPr/>
          </p:nvSpPr>
          <p:spPr bwMode="auto">
            <a:xfrm>
              <a:off x="1466" y="3057"/>
              <a:ext cx="172" cy="59"/>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37" name="Rectangle 251"/>
            <p:cNvSpPr>
              <a:spLocks noChangeArrowheads="1"/>
            </p:cNvSpPr>
            <p:nvPr/>
          </p:nvSpPr>
          <p:spPr bwMode="auto">
            <a:xfrm>
              <a:off x="1648" y="3055"/>
              <a:ext cx="19" cy="6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38" name="Rectangle 252"/>
            <p:cNvSpPr>
              <a:spLocks noChangeArrowheads="1"/>
            </p:cNvSpPr>
            <p:nvPr/>
          </p:nvSpPr>
          <p:spPr bwMode="auto">
            <a:xfrm>
              <a:off x="1648" y="3055"/>
              <a:ext cx="19" cy="69"/>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39" name="Rectangle 253"/>
            <p:cNvSpPr>
              <a:spLocks noChangeArrowheads="1"/>
            </p:cNvSpPr>
            <p:nvPr/>
          </p:nvSpPr>
          <p:spPr bwMode="auto">
            <a:xfrm>
              <a:off x="1517" y="3203"/>
              <a:ext cx="80" cy="3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40" name="Rectangle 254"/>
            <p:cNvSpPr>
              <a:spLocks noChangeArrowheads="1"/>
            </p:cNvSpPr>
            <p:nvPr/>
          </p:nvSpPr>
          <p:spPr bwMode="auto">
            <a:xfrm>
              <a:off x="1517" y="3203"/>
              <a:ext cx="40" cy="3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41" name="Rectangle 255"/>
            <p:cNvSpPr>
              <a:spLocks noChangeArrowheads="1"/>
            </p:cNvSpPr>
            <p:nvPr/>
          </p:nvSpPr>
          <p:spPr bwMode="auto">
            <a:xfrm>
              <a:off x="2085" y="2946"/>
              <a:ext cx="51" cy="117"/>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42" name="Rectangle 256"/>
            <p:cNvSpPr>
              <a:spLocks noChangeArrowheads="1"/>
            </p:cNvSpPr>
            <p:nvPr/>
          </p:nvSpPr>
          <p:spPr bwMode="auto">
            <a:xfrm>
              <a:off x="2066" y="3057"/>
              <a:ext cx="86" cy="17"/>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43" name="Rectangle 257"/>
            <p:cNvSpPr>
              <a:spLocks noChangeArrowheads="1"/>
            </p:cNvSpPr>
            <p:nvPr/>
          </p:nvSpPr>
          <p:spPr bwMode="auto">
            <a:xfrm>
              <a:off x="2039" y="3074"/>
              <a:ext cx="153" cy="28"/>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44" name="Rectangle 258"/>
            <p:cNvSpPr>
              <a:spLocks noChangeArrowheads="1"/>
            </p:cNvSpPr>
            <p:nvPr/>
          </p:nvSpPr>
          <p:spPr bwMode="auto">
            <a:xfrm>
              <a:off x="2039" y="3102"/>
              <a:ext cx="153" cy="31"/>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45" name="Rectangle 259"/>
            <p:cNvSpPr>
              <a:spLocks noChangeArrowheads="1"/>
            </p:cNvSpPr>
            <p:nvPr/>
          </p:nvSpPr>
          <p:spPr bwMode="auto">
            <a:xfrm>
              <a:off x="2023" y="3119"/>
              <a:ext cx="185" cy="53"/>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46" name="Rectangle 260"/>
            <p:cNvSpPr>
              <a:spLocks noChangeArrowheads="1"/>
            </p:cNvSpPr>
            <p:nvPr/>
          </p:nvSpPr>
          <p:spPr bwMode="auto">
            <a:xfrm>
              <a:off x="2045" y="3119"/>
              <a:ext cx="11" cy="53"/>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47" name="Rectangle 261"/>
            <p:cNvSpPr>
              <a:spLocks noChangeArrowheads="1"/>
            </p:cNvSpPr>
            <p:nvPr/>
          </p:nvSpPr>
          <p:spPr bwMode="auto">
            <a:xfrm>
              <a:off x="2181" y="3119"/>
              <a:ext cx="11" cy="53"/>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48" name="Rectangle 262"/>
            <p:cNvSpPr>
              <a:spLocks noChangeArrowheads="1"/>
            </p:cNvSpPr>
            <p:nvPr/>
          </p:nvSpPr>
          <p:spPr bwMode="auto">
            <a:xfrm>
              <a:off x="1999" y="3161"/>
              <a:ext cx="233" cy="578"/>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49" name="Line 263"/>
            <p:cNvSpPr>
              <a:spLocks noChangeShapeType="1"/>
            </p:cNvSpPr>
            <p:nvPr/>
          </p:nvSpPr>
          <p:spPr bwMode="auto">
            <a:xfrm>
              <a:off x="2112" y="2937"/>
              <a:ext cx="0" cy="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550" name="Line 264"/>
            <p:cNvSpPr>
              <a:spLocks noChangeShapeType="1"/>
            </p:cNvSpPr>
            <p:nvPr/>
          </p:nvSpPr>
          <p:spPr bwMode="auto">
            <a:xfrm>
              <a:off x="2112" y="2962"/>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551" name="Line 265"/>
            <p:cNvSpPr>
              <a:spLocks noChangeShapeType="1"/>
            </p:cNvSpPr>
            <p:nvPr/>
          </p:nvSpPr>
          <p:spPr bwMode="auto">
            <a:xfrm>
              <a:off x="2112" y="2985"/>
              <a:ext cx="0" cy="5"/>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552" name="Line 266"/>
            <p:cNvSpPr>
              <a:spLocks noChangeShapeType="1"/>
            </p:cNvSpPr>
            <p:nvPr/>
          </p:nvSpPr>
          <p:spPr bwMode="auto">
            <a:xfrm>
              <a:off x="2112" y="3010"/>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553" name="Line 267"/>
            <p:cNvSpPr>
              <a:spLocks noChangeShapeType="1"/>
            </p:cNvSpPr>
            <p:nvPr/>
          </p:nvSpPr>
          <p:spPr bwMode="auto">
            <a:xfrm>
              <a:off x="2112" y="3032"/>
              <a:ext cx="0" cy="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554" name="Line 268"/>
            <p:cNvSpPr>
              <a:spLocks noChangeShapeType="1"/>
            </p:cNvSpPr>
            <p:nvPr/>
          </p:nvSpPr>
          <p:spPr bwMode="auto">
            <a:xfrm>
              <a:off x="2112" y="3057"/>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555" name="Line 269"/>
            <p:cNvSpPr>
              <a:spLocks noChangeShapeType="1"/>
            </p:cNvSpPr>
            <p:nvPr/>
          </p:nvSpPr>
          <p:spPr bwMode="auto">
            <a:xfrm>
              <a:off x="2112" y="3080"/>
              <a:ext cx="0" cy="5"/>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556" name="Line 270"/>
            <p:cNvSpPr>
              <a:spLocks noChangeShapeType="1"/>
            </p:cNvSpPr>
            <p:nvPr/>
          </p:nvSpPr>
          <p:spPr bwMode="auto">
            <a:xfrm>
              <a:off x="2112" y="3105"/>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557" name="Line 271"/>
            <p:cNvSpPr>
              <a:spLocks noChangeShapeType="1"/>
            </p:cNvSpPr>
            <p:nvPr/>
          </p:nvSpPr>
          <p:spPr bwMode="auto">
            <a:xfrm>
              <a:off x="2112" y="3127"/>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558" name="Line 272"/>
            <p:cNvSpPr>
              <a:spLocks noChangeShapeType="1"/>
            </p:cNvSpPr>
            <p:nvPr/>
          </p:nvSpPr>
          <p:spPr bwMode="auto">
            <a:xfrm>
              <a:off x="2112" y="3150"/>
              <a:ext cx="0" cy="5"/>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559" name="Line 273"/>
            <p:cNvSpPr>
              <a:spLocks noChangeShapeType="1"/>
            </p:cNvSpPr>
            <p:nvPr/>
          </p:nvSpPr>
          <p:spPr bwMode="auto">
            <a:xfrm>
              <a:off x="2112" y="3175"/>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560" name="Line 274"/>
            <p:cNvSpPr>
              <a:spLocks noChangeShapeType="1"/>
            </p:cNvSpPr>
            <p:nvPr/>
          </p:nvSpPr>
          <p:spPr bwMode="auto">
            <a:xfrm>
              <a:off x="2112" y="3197"/>
              <a:ext cx="0" cy="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561" name="Line 275"/>
            <p:cNvSpPr>
              <a:spLocks noChangeShapeType="1"/>
            </p:cNvSpPr>
            <p:nvPr/>
          </p:nvSpPr>
          <p:spPr bwMode="auto">
            <a:xfrm>
              <a:off x="2112" y="3222"/>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562" name="Line 276"/>
            <p:cNvSpPr>
              <a:spLocks noChangeShapeType="1"/>
            </p:cNvSpPr>
            <p:nvPr/>
          </p:nvSpPr>
          <p:spPr bwMode="auto">
            <a:xfrm>
              <a:off x="2112" y="3245"/>
              <a:ext cx="0" cy="5"/>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563" name="Line 277"/>
            <p:cNvSpPr>
              <a:spLocks noChangeShapeType="1"/>
            </p:cNvSpPr>
            <p:nvPr/>
          </p:nvSpPr>
          <p:spPr bwMode="auto">
            <a:xfrm>
              <a:off x="2112" y="3270"/>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564" name="Line 278"/>
            <p:cNvSpPr>
              <a:spLocks noChangeShapeType="1"/>
            </p:cNvSpPr>
            <p:nvPr/>
          </p:nvSpPr>
          <p:spPr bwMode="auto">
            <a:xfrm>
              <a:off x="2112" y="3292"/>
              <a:ext cx="0" cy="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565" name="Line 279"/>
            <p:cNvSpPr>
              <a:spLocks noChangeShapeType="1"/>
            </p:cNvSpPr>
            <p:nvPr/>
          </p:nvSpPr>
          <p:spPr bwMode="auto">
            <a:xfrm>
              <a:off x="2112" y="3317"/>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566" name="Line 280"/>
            <p:cNvSpPr>
              <a:spLocks noChangeShapeType="1"/>
            </p:cNvSpPr>
            <p:nvPr/>
          </p:nvSpPr>
          <p:spPr bwMode="auto">
            <a:xfrm>
              <a:off x="2112" y="3340"/>
              <a:ext cx="0" cy="5"/>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567" name="Line 281"/>
            <p:cNvSpPr>
              <a:spLocks noChangeShapeType="1"/>
            </p:cNvSpPr>
            <p:nvPr/>
          </p:nvSpPr>
          <p:spPr bwMode="auto">
            <a:xfrm>
              <a:off x="2112" y="3365"/>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568" name="Line 282"/>
            <p:cNvSpPr>
              <a:spLocks noChangeShapeType="1"/>
            </p:cNvSpPr>
            <p:nvPr/>
          </p:nvSpPr>
          <p:spPr bwMode="auto">
            <a:xfrm>
              <a:off x="2112" y="3387"/>
              <a:ext cx="0" cy="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569" name="Line 283"/>
            <p:cNvSpPr>
              <a:spLocks noChangeShapeType="1"/>
            </p:cNvSpPr>
            <p:nvPr/>
          </p:nvSpPr>
          <p:spPr bwMode="auto">
            <a:xfrm>
              <a:off x="2112" y="3412"/>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570" name="Line 284"/>
            <p:cNvSpPr>
              <a:spLocks noChangeShapeType="1"/>
            </p:cNvSpPr>
            <p:nvPr/>
          </p:nvSpPr>
          <p:spPr bwMode="auto">
            <a:xfrm>
              <a:off x="2112" y="3435"/>
              <a:ext cx="0" cy="2"/>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571" name="Line 285"/>
            <p:cNvSpPr>
              <a:spLocks noChangeShapeType="1"/>
            </p:cNvSpPr>
            <p:nvPr/>
          </p:nvSpPr>
          <p:spPr bwMode="auto">
            <a:xfrm>
              <a:off x="2112" y="3457"/>
              <a:ext cx="0" cy="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572" name="Line 286"/>
            <p:cNvSpPr>
              <a:spLocks noChangeShapeType="1"/>
            </p:cNvSpPr>
            <p:nvPr/>
          </p:nvSpPr>
          <p:spPr bwMode="auto">
            <a:xfrm>
              <a:off x="2112" y="3482"/>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573" name="Line 287"/>
            <p:cNvSpPr>
              <a:spLocks noChangeShapeType="1"/>
            </p:cNvSpPr>
            <p:nvPr/>
          </p:nvSpPr>
          <p:spPr bwMode="auto">
            <a:xfrm>
              <a:off x="2112" y="3505"/>
              <a:ext cx="0" cy="5"/>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574" name="Line 288"/>
            <p:cNvSpPr>
              <a:spLocks noChangeShapeType="1"/>
            </p:cNvSpPr>
            <p:nvPr/>
          </p:nvSpPr>
          <p:spPr bwMode="auto">
            <a:xfrm>
              <a:off x="2112" y="3530"/>
              <a:ext cx="0" cy="2"/>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575" name="Line 289"/>
            <p:cNvSpPr>
              <a:spLocks noChangeShapeType="1"/>
            </p:cNvSpPr>
            <p:nvPr/>
          </p:nvSpPr>
          <p:spPr bwMode="auto">
            <a:xfrm>
              <a:off x="2112" y="3552"/>
              <a:ext cx="0" cy="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576" name="Line 290"/>
            <p:cNvSpPr>
              <a:spLocks noChangeShapeType="1"/>
            </p:cNvSpPr>
            <p:nvPr/>
          </p:nvSpPr>
          <p:spPr bwMode="auto">
            <a:xfrm>
              <a:off x="2112" y="3577"/>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577" name="Line 291"/>
            <p:cNvSpPr>
              <a:spLocks noChangeShapeType="1"/>
            </p:cNvSpPr>
            <p:nvPr/>
          </p:nvSpPr>
          <p:spPr bwMode="auto">
            <a:xfrm>
              <a:off x="2112" y="3600"/>
              <a:ext cx="0" cy="5"/>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578" name="Line 292"/>
            <p:cNvSpPr>
              <a:spLocks noChangeShapeType="1"/>
            </p:cNvSpPr>
            <p:nvPr/>
          </p:nvSpPr>
          <p:spPr bwMode="auto">
            <a:xfrm>
              <a:off x="2112" y="3625"/>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579" name="Line 293"/>
            <p:cNvSpPr>
              <a:spLocks noChangeShapeType="1"/>
            </p:cNvSpPr>
            <p:nvPr/>
          </p:nvSpPr>
          <p:spPr bwMode="auto">
            <a:xfrm>
              <a:off x="2112" y="3647"/>
              <a:ext cx="0" cy="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580" name="Line 294"/>
            <p:cNvSpPr>
              <a:spLocks noChangeShapeType="1"/>
            </p:cNvSpPr>
            <p:nvPr/>
          </p:nvSpPr>
          <p:spPr bwMode="auto">
            <a:xfrm>
              <a:off x="2112" y="3672"/>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581" name="Line 295"/>
            <p:cNvSpPr>
              <a:spLocks noChangeShapeType="1"/>
            </p:cNvSpPr>
            <p:nvPr/>
          </p:nvSpPr>
          <p:spPr bwMode="auto">
            <a:xfrm>
              <a:off x="2112" y="3695"/>
              <a:ext cx="0" cy="5"/>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582" name="Rectangle 296"/>
            <p:cNvSpPr>
              <a:spLocks noChangeArrowheads="1"/>
            </p:cNvSpPr>
            <p:nvPr/>
          </p:nvSpPr>
          <p:spPr bwMode="auto">
            <a:xfrm>
              <a:off x="3580" y="2946"/>
              <a:ext cx="51" cy="117"/>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83" name="Rectangle 297"/>
            <p:cNvSpPr>
              <a:spLocks noChangeArrowheads="1"/>
            </p:cNvSpPr>
            <p:nvPr/>
          </p:nvSpPr>
          <p:spPr bwMode="auto">
            <a:xfrm>
              <a:off x="3564" y="3057"/>
              <a:ext cx="83" cy="17"/>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84" name="Rectangle 298"/>
            <p:cNvSpPr>
              <a:spLocks noChangeArrowheads="1"/>
            </p:cNvSpPr>
            <p:nvPr/>
          </p:nvSpPr>
          <p:spPr bwMode="auto">
            <a:xfrm>
              <a:off x="3537" y="3074"/>
              <a:ext cx="150" cy="28"/>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85" name="Rectangle 299"/>
            <p:cNvSpPr>
              <a:spLocks noChangeArrowheads="1"/>
            </p:cNvSpPr>
            <p:nvPr/>
          </p:nvSpPr>
          <p:spPr bwMode="auto">
            <a:xfrm>
              <a:off x="3537" y="3102"/>
              <a:ext cx="150" cy="31"/>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86" name="Rectangle 300"/>
            <p:cNvSpPr>
              <a:spLocks noChangeArrowheads="1"/>
            </p:cNvSpPr>
            <p:nvPr/>
          </p:nvSpPr>
          <p:spPr bwMode="auto">
            <a:xfrm>
              <a:off x="3521" y="3119"/>
              <a:ext cx="182" cy="53"/>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87" name="Rectangle 301"/>
            <p:cNvSpPr>
              <a:spLocks noChangeArrowheads="1"/>
            </p:cNvSpPr>
            <p:nvPr/>
          </p:nvSpPr>
          <p:spPr bwMode="auto">
            <a:xfrm>
              <a:off x="3542" y="3119"/>
              <a:ext cx="11" cy="53"/>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88" name="Rectangle 302"/>
            <p:cNvSpPr>
              <a:spLocks noChangeArrowheads="1"/>
            </p:cNvSpPr>
            <p:nvPr/>
          </p:nvSpPr>
          <p:spPr bwMode="auto">
            <a:xfrm>
              <a:off x="3676" y="3119"/>
              <a:ext cx="11" cy="53"/>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89" name="Rectangle 303"/>
            <p:cNvSpPr>
              <a:spLocks noChangeArrowheads="1"/>
            </p:cNvSpPr>
            <p:nvPr/>
          </p:nvSpPr>
          <p:spPr bwMode="auto">
            <a:xfrm>
              <a:off x="3494" y="3161"/>
              <a:ext cx="236" cy="578"/>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590" name="Line 304"/>
            <p:cNvSpPr>
              <a:spLocks noChangeShapeType="1"/>
            </p:cNvSpPr>
            <p:nvPr/>
          </p:nvSpPr>
          <p:spPr bwMode="auto">
            <a:xfrm>
              <a:off x="3607" y="2937"/>
              <a:ext cx="0" cy="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591" name="Line 305"/>
            <p:cNvSpPr>
              <a:spLocks noChangeShapeType="1"/>
            </p:cNvSpPr>
            <p:nvPr/>
          </p:nvSpPr>
          <p:spPr bwMode="auto">
            <a:xfrm>
              <a:off x="3607" y="2962"/>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592" name="Line 306"/>
            <p:cNvSpPr>
              <a:spLocks noChangeShapeType="1"/>
            </p:cNvSpPr>
            <p:nvPr/>
          </p:nvSpPr>
          <p:spPr bwMode="auto">
            <a:xfrm>
              <a:off x="3607" y="2985"/>
              <a:ext cx="0" cy="5"/>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593" name="Line 307"/>
            <p:cNvSpPr>
              <a:spLocks noChangeShapeType="1"/>
            </p:cNvSpPr>
            <p:nvPr/>
          </p:nvSpPr>
          <p:spPr bwMode="auto">
            <a:xfrm>
              <a:off x="3607" y="3010"/>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594" name="Line 308"/>
            <p:cNvSpPr>
              <a:spLocks noChangeShapeType="1"/>
            </p:cNvSpPr>
            <p:nvPr/>
          </p:nvSpPr>
          <p:spPr bwMode="auto">
            <a:xfrm>
              <a:off x="3607" y="3032"/>
              <a:ext cx="0" cy="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595" name="Line 309"/>
            <p:cNvSpPr>
              <a:spLocks noChangeShapeType="1"/>
            </p:cNvSpPr>
            <p:nvPr/>
          </p:nvSpPr>
          <p:spPr bwMode="auto">
            <a:xfrm>
              <a:off x="3607" y="3057"/>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596" name="Line 310"/>
            <p:cNvSpPr>
              <a:spLocks noChangeShapeType="1"/>
            </p:cNvSpPr>
            <p:nvPr/>
          </p:nvSpPr>
          <p:spPr bwMode="auto">
            <a:xfrm>
              <a:off x="3607" y="3080"/>
              <a:ext cx="0" cy="5"/>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597" name="Line 311"/>
            <p:cNvSpPr>
              <a:spLocks noChangeShapeType="1"/>
            </p:cNvSpPr>
            <p:nvPr/>
          </p:nvSpPr>
          <p:spPr bwMode="auto">
            <a:xfrm>
              <a:off x="3607" y="3105"/>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598" name="Line 312"/>
            <p:cNvSpPr>
              <a:spLocks noChangeShapeType="1"/>
            </p:cNvSpPr>
            <p:nvPr/>
          </p:nvSpPr>
          <p:spPr bwMode="auto">
            <a:xfrm>
              <a:off x="3607" y="3127"/>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599" name="Line 313"/>
            <p:cNvSpPr>
              <a:spLocks noChangeShapeType="1"/>
            </p:cNvSpPr>
            <p:nvPr/>
          </p:nvSpPr>
          <p:spPr bwMode="auto">
            <a:xfrm>
              <a:off x="3607" y="3150"/>
              <a:ext cx="0" cy="5"/>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00" name="Line 314"/>
            <p:cNvSpPr>
              <a:spLocks noChangeShapeType="1"/>
            </p:cNvSpPr>
            <p:nvPr/>
          </p:nvSpPr>
          <p:spPr bwMode="auto">
            <a:xfrm>
              <a:off x="3607" y="3175"/>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01" name="Line 315"/>
            <p:cNvSpPr>
              <a:spLocks noChangeShapeType="1"/>
            </p:cNvSpPr>
            <p:nvPr/>
          </p:nvSpPr>
          <p:spPr bwMode="auto">
            <a:xfrm>
              <a:off x="3607" y="3197"/>
              <a:ext cx="0" cy="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02" name="Line 316"/>
            <p:cNvSpPr>
              <a:spLocks noChangeShapeType="1"/>
            </p:cNvSpPr>
            <p:nvPr/>
          </p:nvSpPr>
          <p:spPr bwMode="auto">
            <a:xfrm>
              <a:off x="3607" y="3222"/>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03" name="Line 317"/>
            <p:cNvSpPr>
              <a:spLocks noChangeShapeType="1"/>
            </p:cNvSpPr>
            <p:nvPr/>
          </p:nvSpPr>
          <p:spPr bwMode="auto">
            <a:xfrm>
              <a:off x="3607" y="3245"/>
              <a:ext cx="0" cy="5"/>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04" name="Line 318"/>
            <p:cNvSpPr>
              <a:spLocks noChangeShapeType="1"/>
            </p:cNvSpPr>
            <p:nvPr/>
          </p:nvSpPr>
          <p:spPr bwMode="auto">
            <a:xfrm>
              <a:off x="3607" y="3270"/>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05" name="Line 319"/>
            <p:cNvSpPr>
              <a:spLocks noChangeShapeType="1"/>
            </p:cNvSpPr>
            <p:nvPr/>
          </p:nvSpPr>
          <p:spPr bwMode="auto">
            <a:xfrm>
              <a:off x="3607" y="3292"/>
              <a:ext cx="0" cy="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06" name="Line 320"/>
            <p:cNvSpPr>
              <a:spLocks noChangeShapeType="1"/>
            </p:cNvSpPr>
            <p:nvPr/>
          </p:nvSpPr>
          <p:spPr bwMode="auto">
            <a:xfrm>
              <a:off x="3607" y="3317"/>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07" name="Line 321"/>
            <p:cNvSpPr>
              <a:spLocks noChangeShapeType="1"/>
            </p:cNvSpPr>
            <p:nvPr/>
          </p:nvSpPr>
          <p:spPr bwMode="auto">
            <a:xfrm>
              <a:off x="3607" y="3340"/>
              <a:ext cx="0" cy="5"/>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08" name="Line 322"/>
            <p:cNvSpPr>
              <a:spLocks noChangeShapeType="1"/>
            </p:cNvSpPr>
            <p:nvPr/>
          </p:nvSpPr>
          <p:spPr bwMode="auto">
            <a:xfrm>
              <a:off x="3607" y="3365"/>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09" name="Line 323"/>
            <p:cNvSpPr>
              <a:spLocks noChangeShapeType="1"/>
            </p:cNvSpPr>
            <p:nvPr/>
          </p:nvSpPr>
          <p:spPr bwMode="auto">
            <a:xfrm>
              <a:off x="3607" y="3387"/>
              <a:ext cx="0" cy="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10" name="Line 324"/>
            <p:cNvSpPr>
              <a:spLocks noChangeShapeType="1"/>
            </p:cNvSpPr>
            <p:nvPr/>
          </p:nvSpPr>
          <p:spPr bwMode="auto">
            <a:xfrm>
              <a:off x="3607" y="3412"/>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11" name="Line 325"/>
            <p:cNvSpPr>
              <a:spLocks noChangeShapeType="1"/>
            </p:cNvSpPr>
            <p:nvPr/>
          </p:nvSpPr>
          <p:spPr bwMode="auto">
            <a:xfrm>
              <a:off x="3607" y="3435"/>
              <a:ext cx="0" cy="2"/>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12" name="Line 326"/>
            <p:cNvSpPr>
              <a:spLocks noChangeShapeType="1"/>
            </p:cNvSpPr>
            <p:nvPr/>
          </p:nvSpPr>
          <p:spPr bwMode="auto">
            <a:xfrm>
              <a:off x="3607" y="3457"/>
              <a:ext cx="0" cy="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13" name="Line 327"/>
            <p:cNvSpPr>
              <a:spLocks noChangeShapeType="1"/>
            </p:cNvSpPr>
            <p:nvPr/>
          </p:nvSpPr>
          <p:spPr bwMode="auto">
            <a:xfrm>
              <a:off x="3607" y="3482"/>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14" name="Line 328"/>
            <p:cNvSpPr>
              <a:spLocks noChangeShapeType="1"/>
            </p:cNvSpPr>
            <p:nvPr/>
          </p:nvSpPr>
          <p:spPr bwMode="auto">
            <a:xfrm>
              <a:off x="3607" y="3505"/>
              <a:ext cx="0" cy="5"/>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15" name="Line 329"/>
            <p:cNvSpPr>
              <a:spLocks noChangeShapeType="1"/>
            </p:cNvSpPr>
            <p:nvPr/>
          </p:nvSpPr>
          <p:spPr bwMode="auto">
            <a:xfrm>
              <a:off x="3607" y="3530"/>
              <a:ext cx="0" cy="2"/>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16" name="Line 330"/>
            <p:cNvSpPr>
              <a:spLocks noChangeShapeType="1"/>
            </p:cNvSpPr>
            <p:nvPr/>
          </p:nvSpPr>
          <p:spPr bwMode="auto">
            <a:xfrm>
              <a:off x="3607" y="3552"/>
              <a:ext cx="0" cy="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17" name="Line 331"/>
            <p:cNvSpPr>
              <a:spLocks noChangeShapeType="1"/>
            </p:cNvSpPr>
            <p:nvPr/>
          </p:nvSpPr>
          <p:spPr bwMode="auto">
            <a:xfrm>
              <a:off x="3607" y="3577"/>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18" name="Line 332"/>
            <p:cNvSpPr>
              <a:spLocks noChangeShapeType="1"/>
            </p:cNvSpPr>
            <p:nvPr/>
          </p:nvSpPr>
          <p:spPr bwMode="auto">
            <a:xfrm>
              <a:off x="3607" y="3600"/>
              <a:ext cx="0" cy="5"/>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19" name="Line 333"/>
            <p:cNvSpPr>
              <a:spLocks noChangeShapeType="1"/>
            </p:cNvSpPr>
            <p:nvPr/>
          </p:nvSpPr>
          <p:spPr bwMode="auto">
            <a:xfrm>
              <a:off x="3607" y="3625"/>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20" name="Line 334"/>
            <p:cNvSpPr>
              <a:spLocks noChangeShapeType="1"/>
            </p:cNvSpPr>
            <p:nvPr/>
          </p:nvSpPr>
          <p:spPr bwMode="auto">
            <a:xfrm>
              <a:off x="3607" y="3647"/>
              <a:ext cx="0" cy="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21" name="Line 335"/>
            <p:cNvSpPr>
              <a:spLocks noChangeShapeType="1"/>
            </p:cNvSpPr>
            <p:nvPr/>
          </p:nvSpPr>
          <p:spPr bwMode="auto">
            <a:xfrm>
              <a:off x="3607" y="3672"/>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22" name="Line 336"/>
            <p:cNvSpPr>
              <a:spLocks noChangeShapeType="1"/>
            </p:cNvSpPr>
            <p:nvPr/>
          </p:nvSpPr>
          <p:spPr bwMode="auto">
            <a:xfrm>
              <a:off x="3607" y="3695"/>
              <a:ext cx="0" cy="5"/>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23" name="Rectangle 337"/>
            <p:cNvSpPr>
              <a:spLocks noChangeArrowheads="1"/>
            </p:cNvSpPr>
            <p:nvPr/>
          </p:nvSpPr>
          <p:spPr bwMode="auto">
            <a:xfrm>
              <a:off x="2216" y="2345"/>
              <a:ext cx="1294" cy="39"/>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624" name="Rectangle 338"/>
            <p:cNvSpPr>
              <a:spLocks noChangeArrowheads="1"/>
            </p:cNvSpPr>
            <p:nvPr/>
          </p:nvSpPr>
          <p:spPr bwMode="auto">
            <a:xfrm>
              <a:off x="3510" y="2345"/>
              <a:ext cx="198" cy="42"/>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625" name="Freeform 339"/>
            <p:cNvSpPr>
              <a:spLocks/>
            </p:cNvSpPr>
            <p:nvPr/>
          </p:nvSpPr>
          <p:spPr bwMode="auto">
            <a:xfrm>
              <a:off x="3588" y="2345"/>
              <a:ext cx="21" cy="42"/>
            </a:xfrm>
            <a:custGeom>
              <a:avLst/>
              <a:gdLst>
                <a:gd name="T0" fmla="*/ 8 w 8"/>
                <a:gd name="T1" fmla="*/ 0 h 15"/>
                <a:gd name="T2" fmla="*/ 21 w 8"/>
                <a:gd name="T3" fmla="*/ 0 h 15"/>
                <a:gd name="T4" fmla="*/ 11 w 8"/>
                <a:gd name="T5" fmla="*/ 42 h 15"/>
                <a:gd name="T6" fmla="*/ 0 w 8"/>
                <a:gd name="T7" fmla="*/ 42 h 15"/>
                <a:gd name="T8" fmla="*/ 8 w 8"/>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5">
                  <a:moveTo>
                    <a:pt x="3" y="0"/>
                  </a:moveTo>
                  <a:lnTo>
                    <a:pt x="8" y="0"/>
                  </a:lnTo>
                  <a:lnTo>
                    <a:pt x="4" y="15"/>
                  </a:lnTo>
                  <a:lnTo>
                    <a:pt x="0" y="15"/>
                  </a:lnTo>
                  <a:lnTo>
                    <a:pt x="3" y="0"/>
                  </a:lnTo>
                  <a:close/>
                </a:path>
              </a:pathLst>
            </a:custGeom>
            <a:solidFill>
              <a:schemeClr val="bg1"/>
            </a:solidFill>
            <a:ln w="0">
              <a:solidFill>
                <a:srgbClr val="24211D"/>
              </a:solidFill>
              <a:prstDash val="solid"/>
              <a:round/>
              <a:headEnd/>
              <a:tailEnd/>
            </a:ln>
          </p:spPr>
          <p:txBody>
            <a:bodyPr/>
            <a:lstStyle/>
            <a:p>
              <a:endParaRPr lang="fr-FR"/>
            </a:p>
          </p:txBody>
        </p:sp>
        <p:sp>
          <p:nvSpPr>
            <p:cNvPr id="12626" name="Freeform 340"/>
            <p:cNvSpPr>
              <a:spLocks/>
            </p:cNvSpPr>
            <p:nvPr/>
          </p:nvSpPr>
          <p:spPr bwMode="auto">
            <a:xfrm>
              <a:off x="3612" y="2345"/>
              <a:ext cx="19" cy="42"/>
            </a:xfrm>
            <a:custGeom>
              <a:avLst/>
              <a:gdLst>
                <a:gd name="T0" fmla="*/ 8 w 7"/>
                <a:gd name="T1" fmla="*/ 0 h 15"/>
                <a:gd name="T2" fmla="*/ 19 w 7"/>
                <a:gd name="T3" fmla="*/ 0 h 15"/>
                <a:gd name="T4" fmla="*/ 11 w 7"/>
                <a:gd name="T5" fmla="*/ 42 h 15"/>
                <a:gd name="T6" fmla="*/ 0 w 7"/>
                <a:gd name="T7" fmla="*/ 42 h 15"/>
                <a:gd name="T8" fmla="*/ 8 w 7"/>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5">
                  <a:moveTo>
                    <a:pt x="3" y="0"/>
                  </a:moveTo>
                  <a:lnTo>
                    <a:pt x="7" y="0"/>
                  </a:lnTo>
                  <a:lnTo>
                    <a:pt x="4" y="15"/>
                  </a:lnTo>
                  <a:lnTo>
                    <a:pt x="0" y="15"/>
                  </a:lnTo>
                  <a:lnTo>
                    <a:pt x="3" y="0"/>
                  </a:lnTo>
                  <a:close/>
                </a:path>
              </a:pathLst>
            </a:custGeom>
            <a:solidFill>
              <a:schemeClr val="bg1"/>
            </a:solidFill>
            <a:ln w="0">
              <a:solidFill>
                <a:srgbClr val="24211D"/>
              </a:solidFill>
              <a:prstDash val="solid"/>
              <a:round/>
              <a:headEnd/>
              <a:tailEnd/>
            </a:ln>
          </p:spPr>
          <p:txBody>
            <a:bodyPr/>
            <a:lstStyle/>
            <a:p>
              <a:endParaRPr lang="fr-FR"/>
            </a:p>
          </p:txBody>
        </p:sp>
        <p:sp>
          <p:nvSpPr>
            <p:cNvPr id="12627" name="Freeform 341"/>
            <p:cNvSpPr>
              <a:spLocks/>
            </p:cNvSpPr>
            <p:nvPr/>
          </p:nvSpPr>
          <p:spPr bwMode="auto">
            <a:xfrm>
              <a:off x="3633" y="2345"/>
              <a:ext cx="22" cy="42"/>
            </a:xfrm>
            <a:custGeom>
              <a:avLst/>
              <a:gdLst>
                <a:gd name="T0" fmla="*/ 11 w 8"/>
                <a:gd name="T1" fmla="*/ 0 h 15"/>
                <a:gd name="T2" fmla="*/ 22 w 8"/>
                <a:gd name="T3" fmla="*/ 0 h 15"/>
                <a:gd name="T4" fmla="*/ 14 w 8"/>
                <a:gd name="T5" fmla="*/ 42 h 15"/>
                <a:gd name="T6" fmla="*/ 0 w 8"/>
                <a:gd name="T7" fmla="*/ 42 h 15"/>
                <a:gd name="T8" fmla="*/ 11 w 8"/>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5">
                  <a:moveTo>
                    <a:pt x="4" y="0"/>
                  </a:moveTo>
                  <a:lnTo>
                    <a:pt x="8" y="0"/>
                  </a:lnTo>
                  <a:lnTo>
                    <a:pt x="5" y="15"/>
                  </a:lnTo>
                  <a:lnTo>
                    <a:pt x="0" y="15"/>
                  </a:lnTo>
                  <a:lnTo>
                    <a:pt x="4" y="0"/>
                  </a:lnTo>
                  <a:close/>
                </a:path>
              </a:pathLst>
            </a:custGeom>
            <a:solidFill>
              <a:schemeClr val="bg1"/>
            </a:solidFill>
            <a:ln w="0">
              <a:solidFill>
                <a:srgbClr val="24211D"/>
              </a:solidFill>
              <a:prstDash val="solid"/>
              <a:round/>
              <a:headEnd/>
              <a:tailEnd/>
            </a:ln>
          </p:spPr>
          <p:txBody>
            <a:bodyPr/>
            <a:lstStyle/>
            <a:p>
              <a:endParaRPr lang="fr-FR"/>
            </a:p>
          </p:txBody>
        </p:sp>
        <p:sp>
          <p:nvSpPr>
            <p:cNvPr id="12628" name="Freeform 342"/>
            <p:cNvSpPr>
              <a:spLocks/>
            </p:cNvSpPr>
            <p:nvPr/>
          </p:nvSpPr>
          <p:spPr bwMode="auto">
            <a:xfrm>
              <a:off x="3657" y="2345"/>
              <a:ext cx="22" cy="42"/>
            </a:xfrm>
            <a:custGeom>
              <a:avLst/>
              <a:gdLst>
                <a:gd name="T0" fmla="*/ 8 w 8"/>
                <a:gd name="T1" fmla="*/ 0 h 15"/>
                <a:gd name="T2" fmla="*/ 22 w 8"/>
                <a:gd name="T3" fmla="*/ 0 h 15"/>
                <a:gd name="T4" fmla="*/ 11 w 8"/>
                <a:gd name="T5" fmla="*/ 42 h 15"/>
                <a:gd name="T6" fmla="*/ 0 w 8"/>
                <a:gd name="T7" fmla="*/ 42 h 15"/>
                <a:gd name="T8" fmla="*/ 8 w 8"/>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5">
                  <a:moveTo>
                    <a:pt x="3" y="0"/>
                  </a:moveTo>
                  <a:lnTo>
                    <a:pt x="8" y="0"/>
                  </a:lnTo>
                  <a:lnTo>
                    <a:pt x="4" y="15"/>
                  </a:lnTo>
                  <a:lnTo>
                    <a:pt x="0" y="15"/>
                  </a:lnTo>
                  <a:lnTo>
                    <a:pt x="3" y="0"/>
                  </a:lnTo>
                  <a:close/>
                </a:path>
              </a:pathLst>
            </a:custGeom>
            <a:solidFill>
              <a:schemeClr val="bg1"/>
            </a:solidFill>
            <a:ln w="0">
              <a:solidFill>
                <a:srgbClr val="24211D"/>
              </a:solidFill>
              <a:prstDash val="solid"/>
              <a:round/>
              <a:headEnd/>
              <a:tailEnd/>
            </a:ln>
          </p:spPr>
          <p:txBody>
            <a:bodyPr/>
            <a:lstStyle/>
            <a:p>
              <a:endParaRPr lang="fr-FR"/>
            </a:p>
          </p:txBody>
        </p:sp>
        <p:sp>
          <p:nvSpPr>
            <p:cNvPr id="12629" name="Freeform 343"/>
            <p:cNvSpPr>
              <a:spLocks/>
            </p:cNvSpPr>
            <p:nvPr/>
          </p:nvSpPr>
          <p:spPr bwMode="auto">
            <a:xfrm>
              <a:off x="3564" y="2345"/>
              <a:ext cx="21" cy="42"/>
            </a:xfrm>
            <a:custGeom>
              <a:avLst/>
              <a:gdLst>
                <a:gd name="T0" fmla="*/ 8 w 8"/>
                <a:gd name="T1" fmla="*/ 0 h 15"/>
                <a:gd name="T2" fmla="*/ 21 w 8"/>
                <a:gd name="T3" fmla="*/ 0 h 15"/>
                <a:gd name="T4" fmla="*/ 11 w 8"/>
                <a:gd name="T5" fmla="*/ 42 h 15"/>
                <a:gd name="T6" fmla="*/ 0 w 8"/>
                <a:gd name="T7" fmla="*/ 42 h 15"/>
                <a:gd name="T8" fmla="*/ 8 w 8"/>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5">
                  <a:moveTo>
                    <a:pt x="3" y="0"/>
                  </a:moveTo>
                  <a:lnTo>
                    <a:pt x="8" y="0"/>
                  </a:lnTo>
                  <a:lnTo>
                    <a:pt x="4" y="15"/>
                  </a:lnTo>
                  <a:lnTo>
                    <a:pt x="0" y="15"/>
                  </a:lnTo>
                  <a:lnTo>
                    <a:pt x="3" y="0"/>
                  </a:lnTo>
                  <a:close/>
                </a:path>
              </a:pathLst>
            </a:custGeom>
            <a:solidFill>
              <a:schemeClr val="bg1"/>
            </a:solidFill>
            <a:ln w="0">
              <a:solidFill>
                <a:srgbClr val="24211D"/>
              </a:solidFill>
              <a:prstDash val="solid"/>
              <a:round/>
              <a:headEnd/>
              <a:tailEnd/>
            </a:ln>
          </p:spPr>
          <p:txBody>
            <a:bodyPr/>
            <a:lstStyle/>
            <a:p>
              <a:endParaRPr lang="fr-FR"/>
            </a:p>
          </p:txBody>
        </p:sp>
        <p:sp>
          <p:nvSpPr>
            <p:cNvPr id="12630" name="Freeform 344"/>
            <p:cNvSpPr>
              <a:spLocks/>
            </p:cNvSpPr>
            <p:nvPr/>
          </p:nvSpPr>
          <p:spPr bwMode="auto">
            <a:xfrm>
              <a:off x="3540" y="2345"/>
              <a:ext cx="21" cy="42"/>
            </a:xfrm>
            <a:custGeom>
              <a:avLst/>
              <a:gdLst>
                <a:gd name="T0" fmla="*/ 11 w 8"/>
                <a:gd name="T1" fmla="*/ 0 h 15"/>
                <a:gd name="T2" fmla="*/ 21 w 8"/>
                <a:gd name="T3" fmla="*/ 0 h 15"/>
                <a:gd name="T4" fmla="*/ 13 w 8"/>
                <a:gd name="T5" fmla="*/ 42 h 15"/>
                <a:gd name="T6" fmla="*/ 0 w 8"/>
                <a:gd name="T7" fmla="*/ 42 h 15"/>
                <a:gd name="T8" fmla="*/ 11 w 8"/>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5">
                  <a:moveTo>
                    <a:pt x="4" y="0"/>
                  </a:moveTo>
                  <a:lnTo>
                    <a:pt x="8" y="0"/>
                  </a:lnTo>
                  <a:lnTo>
                    <a:pt x="5" y="15"/>
                  </a:lnTo>
                  <a:lnTo>
                    <a:pt x="0" y="15"/>
                  </a:lnTo>
                  <a:lnTo>
                    <a:pt x="4" y="0"/>
                  </a:lnTo>
                  <a:close/>
                </a:path>
              </a:pathLst>
            </a:custGeom>
            <a:solidFill>
              <a:schemeClr val="bg1"/>
            </a:solidFill>
            <a:ln w="0">
              <a:solidFill>
                <a:srgbClr val="24211D"/>
              </a:solidFill>
              <a:prstDash val="solid"/>
              <a:round/>
              <a:headEnd/>
              <a:tailEnd/>
            </a:ln>
          </p:spPr>
          <p:txBody>
            <a:bodyPr/>
            <a:lstStyle/>
            <a:p>
              <a:endParaRPr lang="fr-FR"/>
            </a:p>
          </p:txBody>
        </p:sp>
        <p:sp>
          <p:nvSpPr>
            <p:cNvPr id="12631" name="Freeform 345"/>
            <p:cNvSpPr>
              <a:spLocks/>
            </p:cNvSpPr>
            <p:nvPr/>
          </p:nvSpPr>
          <p:spPr bwMode="auto">
            <a:xfrm>
              <a:off x="3518" y="2345"/>
              <a:ext cx="19" cy="42"/>
            </a:xfrm>
            <a:custGeom>
              <a:avLst/>
              <a:gdLst>
                <a:gd name="T0" fmla="*/ 8 w 7"/>
                <a:gd name="T1" fmla="*/ 0 h 15"/>
                <a:gd name="T2" fmla="*/ 19 w 7"/>
                <a:gd name="T3" fmla="*/ 0 h 15"/>
                <a:gd name="T4" fmla="*/ 11 w 7"/>
                <a:gd name="T5" fmla="*/ 42 h 15"/>
                <a:gd name="T6" fmla="*/ 0 w 7"/>
                <a:gd name="T7" fmla="*/ 42 h 15"/>
                <a:gd name="T8" fmla="*/ 8 w 7"/>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5">
                  <a:moveTo>
                    <a:pt x="3" y="0"/>
                  </a:moveTo>
                  <a:lnTo>
                    <a:pt x="7" y="0"/>
                  </a:lnTo>
                  <a:lnTo>
                    <a:pt x="4" y="15"/>
                  </a:lnTo>
                  <a:lnTo>
                    <a:pt x="0" y="15"/>
                  </a:lnTo>
                  <a:lnTo>
                    <a:pt x="3" y="0"/>
                  </a:lnTo>
                  <a:close/>
                </a:path>
              </a:pathLst>
            </a:custGeom>
            <a:solidFill>
              <a:schemeClr val="bg1"/>
            </a:solidFill>
            <a:ln w="0">
              <a:solidFill>
                <a:srgbClr val="24211D"/>
              </a:solidFill>
              <a:prstDash val="solid"/>
              <a:round/>
              <a:headEnd/>
              <a:tailEnd/>
            </a:ln>
          </p:spPr>
          <p:txBody>
            <a:bodyPr/>
            <a:lstStyle/>
            <a:p>
              <a:endParaRPr lang="fr-FR"/>
            </a:p>
          </p:txBody>
        </p:sp>
        <p:sp>
          <p:nvSpPr>
            <p:cNvPr id="12632" name="Freeform 346"/>
            <p:cNvSpPr>
              <a:spLocks/>
            </p:cNvSpPr>
            <p:nvPr/>
          </p:nvSpPr>
          <p:spPr bwMode="auto">
            <a:xfrm>
              <a:off x="3682" y="2345"/>
              <a:ext cx="18" cy="42"/>
            </a:xfrm>
            <a:custGeom>
              <a:avLst/>
              <a:gdLst>
                <a:gd name="T0" fmla="*/ 8 w 7"/>
                <a:gd name="T1" fmla="*/ 0 h 15"/>
                <a:gd name="T2" fmla="*/ 18 w 7"/>
                <a:gd name="T3" fmla="*/ 0 h 15"/>
                <a:gd name="T4" fmla="*/ 10 w 7"/>
                <a:gd name="T5" fmla="*/ 42 h 15"/>
                <a:gd name="T6" fmla="*/ 0 w 7"/>
                <a:gd name="T7" fmla="*/ 42 h 15"/>
                <a:gd name="T8" fmla="*/ 8 w 7"/>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5">
                  <a:moveTo>
                    <a:pt x="3" y="0"/>
                  </a:moveTo>
                  <a:lnTo>
                    <a:pt x="7" y="0"/>
                  </a:lnTo>
                  <a:lnTo>
                    <a:pt x="4" y="15"/>
                  </a:lnTo>
                  <a:lnTo>
                    <a:pt x="0" y="15"/>
                  </a:lnTo>
                  <a:lnTo>
                    <a:pt x="3" y="0"/>
                  </a:lnTo>
                  <a:close/>
                </a:path>
              </a:pathLst>
            </a:custGeom>
            <a:solidFill>
              <a:schemeClr val="bg1"/>
            </a:solidFill>
            <a:ln w="0">
              <a:solidFill>
                <a:srgbClr val="24211D"/>
              </a:solidFill>
              <a:prstDash val="solid"/>
              <a:round/>
              <a:headEnd/>
              <a:tailEnd/>
            </a:ln>
          </p:spPr>
          <p:txBody>
            <a:bodyPr/>
            <a:lstStyle/>
            <a:p>
              <a:endParaRPr lang="fr-FR"/>
            </a:p>
          </p:txBody>
        </p:sp>
        <p:sp>
          <p:nvSpPr>
            <p:cNvPr id="12633" name="Rectangle 347"/>
            <p:cNvSpPr>
              <a:spLocks noChangeArrowheads="1"/>
            </p:cNvSpPr>
            <p:nvPr/>
          </p:nvSpPr>
          <p:spPr bwMode="auto">
            <a:xfrm>
              <a:off x="2021" y="2345"/>
              <a:ext cx="195" cy="42"/>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634" name="Freeform 348"/>
            <p:cNvSpPr>
              <a:spLocks/>
            </p:cNvSpPr>
            <p:nvPr/>
          </p:nvSpPr>
          <p:spPr bwMode="auto">
            <a:xfrm>
              <a:off x="2096" y="2345"/>
              <a:ext cx="21" cy="42"/>
            </a:xfrm>
            <a:custGeom>
              <a:avLst/>
              <a:gdLst>
                <a:gd name="T0" fmla="*/ 11 w 8"/>
                <a:gd name="T1" fmla="*/ 0 h 15"/>
                <a:gd name="T2" fmla="*/ 21 w 8"/>
                <a:gd name="T3" fmla="*/ 0 h 15"/>
                <a:gd name="T4" fmla="*/ 13 w 8"/>
                <a:gd name="T5" fmla="*/ 42 h 15"/>
                <a:gd name="T6" fmla="*/ 0 w 8"/>
                <a:gd name="T7" fmla="*/ 42 h 15"/>
                <a:gd name="T8" fmla="*/ 11 w 8"/>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5">
                  <a:moveTo>
                    <a:pt x="4" y="0"/>
                  </a:moveTo>
                  <a:lnTo>
                    <a:pt x="8" y="0"/>
                  </a:lnTo>
                  <a:lnTo>
                    <a:pt x="5" y="15"/>
                  </a:lnTo>
                  <a:lnTo>
                    <a:pt x="0" y="15"/>
                  </a:lnTo>
                  <a:lnTo>
                    <a:pt x="4" y="0"/>
                  </a:lnTo>
                  <a:close/>
                </a:path>
              </a:pathLst>
            </a:custGeom>
            <a:solidFill>
              <a:schemeClr val="bg1"/>
            </a:solidFill>
            <a:ln w="0">
              <a:solidFill>
                <a:srgbClr val="24211D"/>
              </a:solidFill>
              <a:prstDash val="solid"/>
              <a:round/>
              <a:headEnd/>
              <a:tailEnd/>
            </a:ln>
          </p:spPr>
          <p:txBody>
            <a:bodyPr/>
            <a:lstStyle/>
            <a:p>
              <a:endParaRPr lang="fr-FR"/>
            </a:p>
          </p:txBody>
        </p:sp>
        <p:sp>
          <p:nvSpPr>
            <p:cNvPr id="12635" name="Freeform 349"/>
            <p:cNvSpPr>
              <a:spLocks/>
            </p:cNvSpPr>
            <p:nvPr/>
          </p:nvSpPr>
          <p:spPr bwMode="auto">
            <a:xfrm>
              <a:off x="2120" y="2345"/>
              <a:ext cx="21" cy="42"/>
            </a:xfrm>
            <a:custGeom>
              <a:avLst/>
              <a:gdLst>
                <a:gd name="T0" fmla="*/ 8 w 8"/>
                <a:gd name="T1" fmla="*/ 0 h 15"/>
                <a:gd name="T2" fmla="*/ 21 w 8"/>
                <a:gd name="T3" fmla="*/ 0 h 15"/>
                <a:gd name="T4" fmla="*/ 11 w 8"/>
                <a:gd name="T5" fmla="*/ 42 h 15"/>
                <a:gd name="T6" fmla="*/ 0 w 8"/>
                <a:gd name="T7" fmla="*/ 42 h 15"/>
                <a:gd name="T8" fmla="*/ 8 w 8"/>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5">
                  <a:moveTo>
                    <a:pt x="3" y="0"/>
                  </a:moveTo>
                  <a:lnTo>
                    <a:pt x="8" y="0"/>
                  </a:lnTo>
                  <a:lnTo>
                    <a:pt x="4" y="15"/>
                  </a:lnTo>
                  <a:lnTo>
                    <a:pt x="0" y="15"/>
                  </a:lnTo>
                  <a:lnTo>
                    <a:pt x="3" y="0"/>
                  </a:lnTo>
                  <a:close/>
                </a:path>
              </a:pathLst>
            </a:custGeom>
            <a:solidFill>
              <a:schemeClr val="bg1"/>
            </a:solidFill>
            <a:ln w="0">
              <a:solidFill>
                <a:srgbClr val="24211D"/>
              </a:solidFill>
              <a:prstDash val="solid"/>
              <a:round/>
              <a:headEnd/>
              <a:tailEnd/>
            </a:ln>
          </p:spPr>
          <p:txBody>
            <a:bodyPr/>
            <a:lstStyle/>
            <a:p>
              <a:endParaRPr lang="fr-FR"/>
            </a:p>
          </p:txBody>
        </p:sp>
        <p:sp>
          <p:nvSpPr>
            <p:cNvPr id="12636" name="Freeform 350"/>
            <p:cNvSpPr>
              <a:spLocks/>
            </p:cNvSpPr>
            <p:nvPr/>
          </p:nvSpPr>
          <p:spPr bwMode="auto">
            <a:xfrm>
              <a:off x="2144" y="2345"/>
              <a:ext cx="19" cy="42"/>
            </a:xfrm>
            <a:custGeom>
              <a:avLst/>
              <a:gdLst>
                <a:gd name="T0" fmla="*/ 8 w 7"/>
                <a:gd name="T1" fmla="*/ 0 h 15"/>
                <a:gd name="T2" fmla="*/ 19 w 7"/>
                <a:gd name="T3" fmla="*/ 0 h 15"/>
                <a:gd name="T4" fmla="*/ 11 w 7"/>
                <a:gd name="T5" fmla="*/ 42 h 15"/>
                <a:gd name="T6" fmla="*/ 0 w 7"/>
                <a:gd name="T7" fmla="*/ 42 h 15"/>
                <a:gd name="T8" fmla="*/ 8 w 7"/>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5">
                  <a:moveTo>
                    <a:pt x="3" y="0"/>
                  </a:moveTo>
                  <a:lnTo>
                    <a:pt x="7" y="0"/>
                  </a:lnTo>
                  <a:lnTo>
                    <a:pt x="4" y="15"/>
                  </a:lnTo>
                  <a:lnTo>
                    <a:pt x="0" y="15"/>
                  </a:lnTo>
                  <a:lnTo>
                    <a:pt x="3" y="0"/>
                  </a:lnTo>
                  <a:close/>
                </a:path>
              </a:pathLst>
            </a:custGeom>
            <a:solidFill>
              <a:schemeClr val="bg1"/>
            </a:solidFill>
            <a:ln w="0">
              <a:solidFill>
                <a:srgbClr val="24211D"/>
              </a:solidFill>
              <a:prstDash val="solid"/>
              <a:round/>
              <a:headEnd/>
              <a:tailEnd/>
            </a:ln>
          </p:spPr>
          <p:txBody>
            <a:bodyPr/>
            <a:lstStyle/>
            <a:p>
              <a:endParaRPr lang="fr-FR"/>
            </a:p>
          </p:txBody>
        </p:sp>
        <p:sp>
          <p:nvSpPr>
            <p:cNvPr id="12637" name="Freeform 351"/>
            <p:cNvSpPr>
              <a:spLocks/>
            </p:cNvSpPr>
            <p:nvPr/>
          </p:nvSpPr>
          <p:spPr bwMode="auto">
            <a:xfrm>
              <a:off x="2165" y="2345"/>
              <a:ext cx="22" cy="42"/>
            </a:xfrm>
            <a:custGeom>
              <a:avLst/>
              <a:gdLst>
                <a:gd name="T0" fmla="*/ 8 w 8"/>
                <a:gd name="T1" fmla="*/ 0 h 15"/>
                <a:gd name="T2" fmla="*/ 22 w 8"/>
                <a:gd name="T3" fmla="*/ 0 h 15"/>
                <a:gd name="T4" fmla="*/ 11 w 8"/>
                <a:gd name="T5" fmla="*/ 42 h 15"/>
                <a:gd name="T6" fmla="*/ 0 w 8"/>
                <a:gd name="T7" fmla="*/ 42 h 15"/>
                <a:gd name="T8" fmla="*/ 8 w 8"/>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5">
                  <a:moveTo>
                    <a:pt x="3" y="0"/>
                  </a:moveTo>
                  <a:lnTo>
                    <a:pt x="8" y="0"/>
                  </a:lnTo>
                  <a:lnTo>
                    <a:pt x="4" y="15"/>
                  </a:lnTo>
                  <a:lnTo>
                    <a:pt x="0" y="15"/>
                  </a:lnTo>
                  <a:lnTo>
                    <a:pt x="3" y="0"/>
                  </a:lnTo>
                  <a:close/>
                </a:path>
              </a:pathLst>
            </a:custGeom>
            <a:solidFill>
              <a:schemeClr val="bg1"/>
            </a:solidFill>
            <a:ln w="0">
              <a:solidFill>
                <a:srgbClr val="24211D"/>
              </a:solidFill>
              <a:prstDash val="solid"/>
              <a:round/>
              <a:headEnd/>
              <a:tailEnd/>
            </a:ln>
          </p:spPr>
          <p:txBody>
            <a:bodyPr/>
            <a:lstStyle/>
            <a:p>
              <a:endParaRPr lang="fr-FR"/>
            </a:p>
          </p:txBody>
        </p:sp>
        <p:sp>
          <p:nvSpPr>
            <p:cNvPr id="12638" name="Freeform 352"/>
            <p:cNvSpPr>
              <a:spLocks/>
            </p:cNvSpPr>
            <p:nvPr/>
          </p:nvSpPr>
          <p:spPr bwMode="auto">
            <a:xfrm>
              <a:off x="2074" y="2345"/>
              <a:ext cx="19" cy="42"/>
            </a:xfrm>
            <a:custGeom>
              <a:avLst/>
              <a:gdLst>
                <a:gd name="T0" fmla="*/ 8 w 7"/>
                <a:gd name="T1" fmla="*/ 0 h 15"/>
                <a:gd name="T2" fmla="*/ 19 w 7"/>
                <a:gd name="T3" fmla="*/ 0 h 15"/>
                <a:gd name="T4" fmla="*/ 11 w 7"/>
                <a:gd name="T5" fmla="*/ 42 h 15"/>
                <a:gd name="T6" fmla="*/ 0 w 7"/>
                <a:gd name="T7" fmla="*/ 42 h 15"/>
                <a:gd name="T8" fmla="*/ 8 w 7"/>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5">
                  <a:moveTo>
                    <a:pt x="3" y="0"/>
                  </a:moveTo>
                  <a:lnTo>
                    <a:pt x="7" y="0"/>
                  </a:lnTo>
                  <a:lnTo>
                    <a:pt x="4" y="15"/>
                  </a:lnTo>
                  <a:lnTo>
                    <a:pt x="0" y="15"/>
                  </a:lnTo>
                  <a:lnTo>
                    <a:pt x="3" y="0"/>
                  </a:lnTo>
                  <a:close/>
                </a:path>
              </a:pathLst>
            </a:custGeom>
            <a:solidFill>
              <a:schemeClr val="bg1"/>
            </a:solidFill>
            <a:ln w="0">
              <a:solidFill>
                <a:srgbClr val="24211D"/>
              </a:solidFill>
              <a:prstDash val="solid"/>
              <a:round/>
              <a:headEnd/>
              <a:tailEnd/>
            </a:ln>
          </p:spPr>
          <p:txBody>
            <a:bodyPr/>
            <a:lstStyle/>
            <a:p>
              <a:endParaRPr lang="fr-FR"/>
            </a:p>
          </p:txBody>
        </p:sp>
        <p:sp>
          <p:nvSpPr>
            <p:cNvPr id="12639" name="Freeform 353"/>
            <p:cNvSpPr>
              <a:spLocks/>
            </p:cNvSpPr>
            <p:nvPr/>
          </p:nvSpPr>
          <p:spPr bwMode="auto">
            <a:xfrm>
              <a:off x="2050" y="2345"/>
              <a:ext cx="22" cy="42"/>
            </a:xfrm>
            <a:custGeom>
              <a:avLst/>
              <a:gdLst>
                <a:gd name="T0" fmla="*/ 8 w 8"/>
                <a:gd name="T1" fmla="*/ 0 h 15"/>
                <a:gd name="T2" fmla="*/ 22 w 8"/>
                <a:gd name="T3" fmla="*/ 0 h 15"/>
                <a:gd name="T4" fmla="*/ 11 w 8"/>
                <a:gd name="T5" fmla="*/ 42 h 15"/>
                <a:gd name="T6" fmla="*/ 0 w 8"/>
                <a:gd name="T7" fmla="*/ 42 h 15"/>
                <a:gd name="T8" fmla="*/ 8 w 8"/>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5">
                  <a:moveTo>
                    <a:pt x="3" y="0"/>
                  </a:moveTo>
                  <a:lnTo>
                    <a:pt x="8" y="0"/>
                  </a:lnTo>
                  <a:lnTo>
                    <a:pt x="4" y="15"/>
                  </a:lnTo>
                  <a:lnTo>
                    <a:pt x="0" y="15"/>
                  </a:lnTo>
                  <a:lnTo>
                    <a:pt x="3" y="0"/>
                  </a:lnTo>
                  <a:close/>
                </a:path>
              </a:pathLst>
            </a:custGeom>
            <a:solidFill>
              <a:schemeClr val="bg1"/>
            </a:solidFill>
            <a:ln w="0">
              <a:solidFill>
                <a:srgbClr val="24211D"/>
              </a:solidFill>
              <a:prstDash val="solid"/>
              <a:round/>
              <a:headEnd/>
              <a:tailEnd/>
            </a:ln>
          </p:spPr>
          <p:txBody>
            <a:bodyPr/>
            <a:lstStyle/>
            <a:p>
              <a:endParaRPr lang="fr-FR"/>
            </a:p>
          </p:txBody>
        </p:sp>
        <p:sp>
          <p:nvSpPr>
            <p:cNvPr id="12640" name="Freeform 354"/>
            <p:cNvSpPr>
              <a:spLocks/>
            </p:cNvSpPr>
            <p:nvPr/>
          </p:nvSpPr>
          <p:spPr bwMode="auto">
            <a:xfrm>
              <a:off x="2026" y="2345"/>
              <a:ext cx="22" cy="42"/>
            </a:xfrm>
            <a:custGeom>
              <a:avLst/>
              <a:gdLst>
                <a:gd name="T0" fmla="*/ 11 w 8"/>
                <a:gd name="T1" fmla="*/ 0 h 15"/>
                <a:gd name="T2" fmla="*/ 22 w 8"/>
                <a:gd name="T3" fmla="*/ 0 h 15"/>
                <a:gd name="T4" fmla="*/ 14 w 8"/>
                <a:gd name="T5" fmla="*/ 42 h 15"/>
                <a:gd name="T6" fmla="*/ 0 w 8"/>
                <a:gd name="T7" fmla="*/ 42 h 15"/>
                <a:gd name="T8" fmla="*/ 11 w 8"/>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5">
                  <a:moveTo>
                    <a:pt x="4" y="0"/>
                  </a:moveTo>
                  <a:lnTo>
                    <a:pt x="8" y="0"/>
                  </a:lnTo>
                  <a:lnTo>
                    <a:pt x="5" y="15"/>
                  </a:lnTo>
                  <a:lnTo>
                    <a:pt x="0" y="15"/>
                  </a:lnTo>
                  <a:lnTo>
                    <a:pt x="4" y="0"/>
                  </a:lnTo>
                  <a:close/>
                </a:path>
              </a:pathLst>
            </a:custGeom>
            <a:solidFill>
              <a:schemeClr val="bg1"/>
            </a:solidFill>
            <a:ln w="0">
              <a:solidFill>
                <a:srgbClr val="24211D"/>
              </a:solidFill>
              <a:prstDash val="solid"/>
              <a:round/>
              <a:headEnd/>
              <a:tailEnd/>
            </a:ln>
          </p:spPr>
          <p:txBody>
            <a:bodyPr/>
            <a:lstStyle/>
            <a:p>
              <a:endParaRPr lang="fr-FR"/>
            </a:p>
          </p:txBody>
        </p:sp>
        <p:sp>
          <p:nvSpPr>
            <p:cNvPr id="12641" name="Freeform 355"/>
            <p:cNvSpPr>
              <a:spLocks/>
            </p:cNvSpPr>
            <p:nvPr/>
          </p:nvSpPr>
          <p:spPr bwMode="auto">
            <a:xfrm>
              <a:off x="2189" y="2345"/>
              <a:ext cx="19" cy="42"/>
            </a:xfrm>
            <a:custGeom>
              <a:avLst/>
              <a:gdLst>
                <a:gd name="T0" fmla="*/ 8 w 7"/>
                <a:gd name="T1" fmla="*/ 0 h 15"/>
                <a:gd name="T2" fmla="*/ 19 w 7"/>
                <a:gd name="T3" fmla="*/ 0 h 15"/>
                <a:gd name="T4" fmla="*/ 11 w 7"/>
                <a:gd name="T5" fmla="*/ 42 h 15"/>
                <a:gd name="T6" fmla="*/ 0 w 7"/>
                <a:gd name="T7" fmla="*/ 42 h 15"/>
                <a:gd name="T8" fmla="*/ 8 w 7"/>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5">
                  <a:moveTo>
                    <a:pt x="3" y="0"/>
                  </a:moveTo>
                  <a:lnTo>
                    <a:pt x="7" y="0"/>
                  </a:lnTo>
                  <a:lnTo>
                    <a:pt x="4" y="15"/>
                  </a:lnTo>
                  <a:lnTo>
                    <a:pt x="0" y="15"/>
                  </a:lnTo>
                  <a:lnTo>
                    <a:pt x="3" y="0"/>
                  </a:lnTo>
                  <a:close/>
                </a:path>
              </a:pathLst>
            </a:custGeom>
            <a:solidFill>
              <a:schemeClr val="bg1"/>
            </a:solidFill>
            <a:ln w="0">
              <a:solidFill>
                <a:srgbClr val="24211D"/>
              </a:solidFill>
              <a:prstDash val="solid"/>
              <a:round/>
              <a:headEnd/>
              <a:tailEnd/>
            </a:ln>
          </p:spPr>
          <p:txBody>
            <a:bodyPr/>
            <a:lstStyle/>
            <a:p>
              <a:endParaRPr lang="fr-FR"/>
            </a:p>
          </p:txBody>
        </p:sp>
        <p:sp>
          <p:nvSpPr>
            <p:cNvPr id="12642" name="Rectangle 356"/>
            <p:cNvSpPr>
              <a:spLocks noChangeArrowheads="1"/>
            </p:cNvSpPr>
            <p:nvPr/>
          </p:nvSpPr>
          <p:spPr bwMode="auto">
            <a:xfrm>
              <a:off x="3740" y="2163"/>
              <a:ext cx="279" cy="3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643" name="Rectangle 357"/>
            <p:cNvSpPr>
              <a:spLocks noChangeArrowheads="1"/>
            </p:cNvSpPr>
            <p:nvPr/>
          </p:nvSpPr>
          <p:spPr bwMode="auto">
            <a:xfrm>
              <a:off x="3740" y="2163"/>
              <a:ext cx="279" cy="313"/>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644" name="Rectangle 358"/>
            <p:cNvSpPr>
              <a:spLocks noChangeArrowheads="1"/>
            </p:cNvSpPr>
            <p:nvPr/>
          </p:nvSpPr>
          <p:spPr bwMode="auto">
            <a:xfrm>
              <a:off x="3673" y="2442"/>
              <a:ext cx="477" cy="288"/>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645" name="Rectangle 359"/>
            <p:cNvSpPr>
              <a:spLocks noChangeArrowheads="1"/>
            </p:cNvSpPr>
            <p:nvPr/>
          </p:nvSpPr>
          <p:spPr bwMode="auto">
            <a:xfrm>
              <a:off x="3673" y="2442"/>
              <a:ext cx="477" cy="40"/>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646" name="Rectangle 360"/>
            <p:cNvSpPr>
              <a:spLocks noChangeArrowheads="1"/>
            </p:cNvSpPr>
            <p:nvPr/>
          </p:nvSpPr>
          <p:spPr bwMode="auto">
            <a:xfrm>
              <a:off x="3550" y="2733"/>
              <a:ext cx="638" cy="20"/>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647" name="Freeform 361"/>
            <p:cNvSpPr>
              <a:spLocks noEditPoints="1"/>
            </p:cNvSpPr>
            <p:nvPr/>
          </p:nvSpPr>
          <p:spPr bwMode="auto">
            <a:xfrm>
              <a:off x="3558" y="2401"/>
              <a:ext cx="397" cy="329"/>
            </a:xfrm>
            <a:custGeom>
              <a:avLst/>
              <a:gdLst>
                <a:gd name="T0" fmla="*/ 0 w 148"/>
                <a:gd name="T1" fmla="*/ 0 h 118"/>
                <a:gd name="T2" fmla="*/ 397 w 148"/>
                <a:gd name="T3" fmla="*/ 329 h 118"/>
                <a:gd name="T4" fmla="*/ 0 w 148"/>
                <a:gd name="T5" fmla="*/ 329 h 118"/>
                <a:gd name="T6" fmla="*/ 0 w 148"/>
                <a:gd name="T7" fmla="*/ 0 h 118"/>
                <a:gd name="T8" fmla="*/ 0 w 148"/>
                <a:gd name="T9" fmla="*/ 165 h 1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118">
                  <a:moveTo>
                    <a:pt x="0" y="0"/>
                  </a:moveTo>
                  <a:lnTo>
                    <a:pt x="148" y="118"/>
                  </a:lnTo>
                  <a:lnTo>
                    <a:pt x="0" y="118"/>
                  </a:lnTo>
                  <a:lnTo>
                    <a:pt x="0" y="0"/>
                  </a:lnTo>
                  <a:close/>
                  <a:moveTo>
                    <a:pt x="0" y="59"/>
                  </a:move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fr-FR"/>
            </a:p>
          </p:txBody>
        </p:sp>
        <p:sp>
          <p:nvSpPr>
            <p:cNvPr id="12648" name="Freeform 362"/>
            <p:cNvSpPr>
              <a:spLocks noEditPoints="1"/>
            </p:cNvSpPr>
            <p:nvPr/>
          </p:nvSpPr>
          <p:spPr bwMode="auto">
            <a:xfrm>
              <a:off x="3558" y="2401"/>
              <a:ext cx="397" cy="329"/>
            </a:xfrm>
            <a:custGeom>
              <a:avLst/>
              <a:gdLst>
                <a:gd name="T0" fmla="*/ 0 w 148"/>
                <a:gd name="T1" fmla="*/ 0 h 118"/>
                <a:gd name="T2" fmla="*/ 397 w 148"/>
                <a:gd name="T3" fmla="*/ 329 h 118"/>
                <a:gd name="T4" fmla="*/ 0 w 148"/>
                <a:gd name="T5" fmla="*/ 329 h 118"/>
                <a:gd name="T6" fmla="*/ 0 w 148"/>
                <a:gd name="T7" fmla="*/ 0 h 118"/>
                <a:gd name="T8" fmla="*/ 0 w 148"/>
                <a:gd name="T9" fmla="*/ 165 h 1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118">
                  <a:moveTo>
                    <a:pt x="0" y="0"/>
                  </a:moveTo>
                  <a:lnTo>
                    <a:pt x="148" y="118"/>
                  </a:lnTo>
                  <a:lnTo>
                    <a:pt x="0" y="118"/>
                  </a:lnTo>
                  <a:lnTo>
                    <a:pt x="0" y="0"/>
                  </a:lnTo>
                  <a:close/>
                  <a:moveTo>
                    <a:pt x="0" y="59"/>
                  </a:moveTo>
                </a:path>
              </a:pathLst>
            </a:custGeom>
            <a:solidFill>
              <a:schemeClr val="bg1"/>
            </a:solidFill>
            <a:ln w="0">
              <a:solidFill>
                <a:srgbClr val="24211D"/>
              </a:solidFill>
              <a:prstDash val="solid"/>
              <a:round/>
              <a:headEnd/>
              <a:tailEnd/>
            </a:ln>
          </p:spPr>
          <p:txBody>
            <a:bodyPr/>
            <a:lstStyle/>
            <a:p>
              <a:endParaRPr lang="fr-FR"/>
            </a:p>
          </p:txBody>
        </p:sp>
        <p:pic>
          <p:nvPicPr>
            <p:cNvPr id="12649" name="Picture 36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52" y="1987"/>
              <a:ext cx="56" cy="69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12650" name="Picture 36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998" y="2672"/>
              <a:ext cx="21" cy="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2651" name="Line 365"/>
            <p:cNvSpPr>
              <a:spLocks noChangeShapeType="1"/>
            </p:cNvSpPr>
            <p:nvPr/>
          </p:nvSpPr>
          <p:spPr bwMode="auto">
            <a:xfrm>
              <a:off x="3979" y="1990"/>
              <a:ext cx="0" cy="67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52" name="Freeform 366"/>
            <p:cNvSpPr>
              <a:spLocks/>
            </p:cNvSpPr>
            <p:nvPr/>
          </p:nvSpPr>
          <p:spPr bwMode="auto">
            <a:xfrm>
              <a:off x="3968" y="1990"/>
              <a:ext cx="24" cy="22"/>
            </a:xfrm>
            <a:custGeom>
              <a:avLst/>
              <a:gdLst>
                <a:gd name="T0" fmla="*/ 11 w 24"/>
                <a:gd name="T1" fmla="*/ 0 h 22"/>
                <a:gd name="T2" fmla="*/ 24 w 24"/>
                <a:gd name="T3" fmla="*/ 22 h 22"/>
                <a:gd name="T4" fmla="*/ 0 w 24"/>
                <a:gd name="T5" fmla="*/ 22 h 22"/>
                <a:gd name="T6" fmla="*/ 11 w 24"/>
                <a:gd name="T7" fmla="*/ 0 h 22"/>
                <a:gd name="T8" fmla="*/ 11 w 24"/>
                <a:gd name="T9" fmla="*/ 0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11" y="0"/>
                  </a:moveTo>
                  <a:lnTo>
                    <a:pt x="24" y="22"/>
                  </a:lnTo>
                  <a:lnTo>
                    <a:pt x="0" y="22"/>
                  </a:lnTo>
                  <a:lnTo>
                    <a:pt x="1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fr-FR"/>
            </a:p>
          </p:txBody>
        </p:sp>
        <p:sp>
          <p:nvSpPr>
            <p:cNvPr id="12653" name="Line 367"/>
            <p:cNvSpPr>
              <a:spLocks noChangeShapeType="1"/>
            </p:cNvSpPr>
            <p:nvPr/>
          </p:nvSpPr>
          <p:spPr bwMode="auto">
            <a:xfrm flipV="1">
              <a:off x="2910" y="3270"/>
              <a:ext cx="24" cy="5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54" name="Line 368"/>
            <p:cNvSpPr>
              <a:spLocks noChangeShapeType="1"/>
            </p:cNvSpPr>
            <p:nvPr/>
          </p:nvSpPr>
          <p:spPr bwMode="auto">
            <a:xfrm flipV="1">
              <a:off x="2942" y="3267"/>
              <a:ext cx="24" cy="5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55" name="Line 369"/>
            <p:cNvSpPr>
              <a:spLocks noChangeShapeType="1"/>
            </p:cNvSpPr>
            <p:nvPr/>
          </p:nvSpPr>
          <p:spPr bwMode="auto">
            <a:xfrm flipV="1">
              <a:off x="2977" y="3264"/>
              <a:ext cx="24" cy="5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56" name="Line 370"/>
            <p:cNvSpPr>
              <a:spLocks noChangeShapeType="1"/>
            </p:cNvSpPr>
            <p:nvPr/>
          </p:nvSpPr>
          <p:spPr bwMode="auto">
            <a:xfrm flipV="1">
              <a:off x="3012" y="3261"/>
              <a:ext cx="24" cy="5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57" name="Line 371"/>
            <p:cNvSpPr>
              <a:spLocks noChangeShapeType="1"/>
            </p:cNvSpPr>
            <p:nvPr/>
          </p:nvSpPr>
          <p:spPr bwMode="auto">
            <a:xfrm flipV="1">
              <a:off x="3047" y="3256"/>
              <a:ext cx="24" cy="5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58" name="Line 372"/>
            <p:cNvSpPr>
              <a:spLocks noChangeShapeType="1"/>
            </p:cNvSpPr>
            <p:nvPr/>
          </p:nvSpPr>
          <p:spPr bwMode="auto">
            <a:xfrm flipV="1">
              <a:off x="3079" y="3250"/>
              <a:ext cx="24" cy="5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59" name="Line 373"/>
            <p:cNvSpPr>
              <a:spLocks noChangeShapeType="1"/>
            </p:cNvSpPr>
            <p:nvPr/>
          </p:nvSpPr>
          <p:spPr bwMode="auto">
            <a:xfrm flipV="1">
              <a:off x="3116" y="3245"/>
              <a:ext cx="22" cy="5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60" name="Line 374"/>
            <p:cNvSpPr>
              <a:spLocks noChangeShapeType="1"/>
            </p:cNvSpPr>
            <p:nvPr/>
          </p:nvSpPr>
          <p:spPr bwMode="auto">
            <a:xfrm flipV="1">
              <a:off x="3151" y="3239"/>
              <a:ext cx="19" cy="5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61" name="Line 375"/>
            <p:cNvSpPr>
              <a:spLocks noChangeShapeType="1"/>
            </p:cNvSpPr>
            <p:nvPr/>
          </p:nvSpPr>
          <p:spPr bwMode="auto">
            <a:xfrm flipV="1">
              <a:off x="3183" y="3231"/>
              <a:ext cx="19" cy="5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62" name="Line 376"/>
            <p:cNvSpPr>
              <a:spLocks noChangeShapeType="1"/>
            </p:cNvSpPr>
            <p:nvPr/>
          </p:nvSpPr>
          <p:spPr bwMode="auto">
            <a:xfrm flipV="1">
              <a:off x="3213" y="3222"/>
              <a:ext cx="19" cy="5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63" name="Line 377"/>
            <p:cNvSpPr>
              <a:spLocks noChangeShapeType="1"/>
            </p:cNvSpPr>
            <p:nvPr/>
          </p:nvSpPr>
          <p:spPr bwMode="auto">
            <a:xfrm flipV="1">
              <a:off x="3245" y="3211"/>
              <a:ext cx="19" cy="59"/>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64" name="Line 378"/>
            <p:cNvSpPr>
              <a:spLocks noChangeShapeType="1"/>
            </p:cNvSpPr>
            <p:nvPr/>
          </p:nvSpPr>
          <p:spPr bwMode="auto">
            <a:xfrm flipV="1">
              <a:off x="3274" y="3203"/>
              <a:ext cx="19" cy="58"/>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grpSp>
          <p:nvGrpSpPr>
            <p:cNvPr id="5" name="Group 379"/>
            <p:cNvGrpSpPr>
              <a:grpSpLocks/>
            </p:cNvGrpSpPr>
            <p:nvPr/>
          </p:nvGrpSpPr>
          <p:grpSpPr bwMode="auto">
            <a:xfrm>
              <a:off x="2021" y="1249"/>
              <a:ext cx="1687" cy="2507"/>
              <a:chOff x="2021" y="1249"/>
              <a:chExt cx="1687" cy="2507"/>
            </a:xfrm>
          </p:grpSpPr>
          <p:sp>
            <p:nvSpPr>
              <p:cNvPr id="12699" name="Line 380"/>
              <p:cNvSpPr>
                <a:spLocks noChangeShapeType="1"/>
              </p:cNvSpPr>
              <p:nvPr/>
            </p:nvSpPr>
            <p:spPr bwMode="auto">
              <a:xfrm flipV="1">
                <a:off x="3307" y="3189"/>
                <a:ext cx="16" cy="61"/>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00" name="Line 381"/>
              <p:cNvSpPr>
                <a:spLocks noChangeShapeType="1"/>
              </p:cNvSpPr>
              <p:nvPr/>
            </p:nvSpPr>
            <p:spPr bwMode="auto">
              <a:xfrm flipV="1">
                <a:off x="3336" y="3178"/>
                <a:ext cx="13" cy="58"/>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01" name="Line 382"/>
              <p:cNvSpPr>
                <a:spLocks noChangeShapeType="1"/>
              </p:cNvSpPr>
              <p:nvPr/>
            </p:nvSpPr>
            <p:spPr bwMode="auto">
              <a:xfrm flipV="1">
                <a:off x="3365" y="3161"/>
                <a:ext cx="17" cy="61"/>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02" name="Line 383"/>
              <p:cNvSpPr>
                <a:spLocks noChangeShapeType="1"/>
              </p:cNvSpPr>
              <p:nvPr/>
            </p:nvSpPr>
            <p:spPr bwMode="auto">
              <a:xfrm flipV="1">
                <a:off x="3395" y="3144"/>
                <a:ext cx="13" cy="64"/>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03" name="Line 384"/>
              <p:cNvSpPr>
                <a:spLocks noChangeShapeType="1"/>
              </p:cNvSpPr>
              <p:nvPr/>
            </p:nvSpPr>
            <p:spPr bwMode="auto">
              <a:xfrm flipV="1">
                <a:off x="3422" y="3124"/>
                <a:ext cx="16" cy="68"/>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04" name="Line 385"/>
              <p:cNvSpPr>
                <a:spLocks noChangeShapeType="1"/>
              </p:cNvSpPr>
              <p:nvPr/>
            </p:nvSpPr>
            <p:spPr bwMode="auto">
              <a:xfrm flipV="1">
                <a:off x="3448" y="3102"/>
                <a:ext cx="14" cy="70"/>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05" name="Line 386"/>
              <p:cNvSpPr>
                <a:spLocks noChangeShapeType="1"/>
              </p:cNvSpPr>
              <p:nvPr/>
            </p:nvSpPr>
            <p:spPr bwMode="auto">
              <a:xfrm flipV="1">
                <a:off x="3475" y="3063"/>
                <a:ext cx="14" cy="89"/>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06" name="Line 387"/>
              <p:cNvSpPr>
                <a:spLocks noChangeShapeType="1"/>
              </p:cNvSpPr>
              <p:nvPr/>
            </p:nvSpPr>
            <p:spPr bwMode="auto">
              <a:xfrm flipV="1">
                <a:off x="3505" y="3010"/>
                <a:ext cx="13" cy="112"/>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07" name="Line 388"/>
              <p:cNvSpPr>
                <a:spLocks noChangeShapeType="1"/>
              </p:cNvSpPr>
              <p:nvPr/>
            </p:nvSpPr>
            <p:spPr bwMode="auto">
              <a:xfrm flipV="1">
                <a:off x="3534" y="3013"/>
                <a:ext cx="6" cy="67"/>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08" name="Freeform 389"/>
              <p:cNvSpPr>
                <a:spLocks/>
              </p:cNvSpPr>
              <p:nvPr/>
            </p:nvSpPr>
            <p:spPr bwMode="auto">
              <a:xfrm>
                <a:off x="2811" y="3270"/>
                <a:ext cx="99" cy="53"/>
              </a:xfrm>
              <a:custGeom>
                <a:avLst/>
                <a:gdLst>
                  <a:gd name="T0" fmla="*/ 0 w 37"/>
                  <a:gd name="T1" fmla="*/ 0 h 19"/>
                  <a:gd name="T2" fmla="*/ 99 w 37"/>
                  <a:gd name="T3" fmla="*/ 3 h 19"/>
                  <a:gd name="T4" fmla="*/ 99 w 37"/>
                  <a:gd name="T5" fmla="*/ 53 h 19"/>
                  <a:gd name="T6" fmla="*/ 0 w 37"/>
                  <a:gd name="T7" fmla="*/ 53 h 19"/>
                  <a:gd name="T8" fmla="*/ 0 w 37"/>
                  <a:gd name="T9" fmla="*/ 0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19">
                    <a:moveTo>
                      <a:pt x="0" y="0"/>
                    </a:moveTo>
                    <a:lnTo>
                      <a:pt x="37" y="1"/>
                    </a:lnTo>
                    <a:lnTo>
                      <a:pt x="37" y="19"/>
                    </a:lnTo>
                    <a:lnTo>
                      <a:pt x="0" y="19"/>
                    </a:lnTo>
                    <a:lnTo>
                      <a:pt x="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fr-FR"/>
              </a:p>
            </p:txBody>
          </p:sp>
          <p:sp>
            <p:nvSpPr>
              <p:cNvPr id="12709" name="Freeform 390"/>
              <p:cNvSpPr>
                <a:spLocks/>
              </p:cNvSpPr>
              <p:nvPr/>
            </p:nvSpPr>
            <p:spPr bwMode="auto">
              <a:xfrm>
                <a:off x="2811" y="3270"/>
                <a:ext cx="99" cy="53"/>
              </a:xfrm>
              <a:custGeom>
                <a:avLst/>
                <a:gdLst>
                  <a:gd name="T0" fmla="*/ 0 w 37"/>
                  <a:gd name="T1" fmla="*/ 0 h 19"/>
                  <a:gd name="T2" fmla="*/ 99 w 37"/>
                  <a:gd name="T3" fmla="*/ 3 h 19"/>
                  <a:gd name="T4" fmla="*/ 99 w 37"/>
                  <a:gd name="T5" fmla="*/ 53 h 19"/>
                  <a:gd name="T6" fmla="*/ 0 w 37"/>
                  <a:gd name="T7" fmla="*/ 53 h 19"/>
                  <a:gd name="T8" fmla="*/ 0 w 37"/>
                  <a:gd name="T9" fmla="*/ 0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19">
                    <a:moveTo>
                      <a:pt x="0" y="0"/>
                    </a:moveTo>
                    <a:lnTo>
                      <a:pt x="37" y="1"/>
                    </a:lnTo>
                    <a:lnTo>
                      <a:pt x="37" y="19"/>
                    </a:lnTo>
                    <a:lnTo>
                      <a:pt x="0" y="19"/>
                    </a:lnTo>
                    <a:lnTo>
                      <a:pt x="0" y="0"/>
                    </a:lnTo>
                    <a:close/>
                  </a:path>
                </a:pathLst>
              </a:custGeom>
              <a:solidFill>
                <a:schemeClr val="bg1"/>
              </a:solidFill>
              <a:ln w="0">
                <a:solidFill>
                  <a:srgbClr val="24211D"/>
                </a:solidFill>
                <a:prstDash val="solid"/>
                <a:round/>
                <a:headEnd/>
                <a:tailEnd/>
              </a:ln>
            </p:spPr>
            <p:txBody>
              <a:bodyPr/>
              <a:lstStyle/>
              <a:p>
                <a:endParaRPr lang="fr-FR"/>
              </a:p>
            </p:txBody>
          </p:sp>
          <p:sp>
            <p:nvSpPr>
              <p:cNvPr id="12710" name="Freeform 391"/>
              <p:cNvSpPr>
                <a:spLocks/>
              </p:cNvSpPr>
              <p:nvPr/>
            </p:nvSpPr>
            <p:spPr bwMode="auto">
              <a:xfrm>
                <a:off x="2822" y="3270"/>
                <a:ext cx="80" cy="53"/>
              </a:xfrm>
              <a:custGeom>
                <a:avLst/>
                <a:gdLst>
                  <a:gd name="T0" fmla="*/ 0 w 30"/>
                  <a:gd name="T1" fmla="*/ 0 h 19"/>
                  <a:gd name="T2" fmla="*/ 80 w 30"/>
                  <a:gd name="T3" fmla="*/ 3 h 19"/>
                  <a:gd name="T4" fmla="*/ 77 w 30"/>
                  <a:gd name="T5" fmla="*/ 53 h 19"/>
                  <a:gd name="T6" fmla="*/ 0 w 30"/>
                  <a:gd name="T7" fmla="*/ 53 h 19"/>
                  <a:gd name="T8" fmla="*/ 0 w 30"/>
                  <a:gd name="T9" fmla="*/ 0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9">
                    <a:moveTo>
                      <a:pt x="0" y="0"/>
                    </a:moveTo>
                    <a:lnTo>
                      <a:pt x="30" y="1"/>
                    </a:lnTo>
                    <a:lnTo>
                      <a:pt x="29" y="19"/>
                    </a:lnTo>
                    <a:lnTo>
                      <a:pt x="0" y="19"/>
                    </a:lnTo>
                    <a:lnTo>
                      <a:pt x="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fr-FR"/>
              </a:p>
            </p:txBody>
          </p:sp>
          <p:sp>
            <p:nvSpPr>
              <p:cNvPr id="12711" name="Freeform 392"/>
              <p:cNvSpPr>
                <a:spLocks/>
              </p:cNvSpPr>
              <p:nvPr/>
            </p:nvSpPr>
            <p:spPr bwMode="auto">
              <a:xfrm>
                <a:off x="2822" y="3270"/>
                <a:ext cx="80" cy="53"/>
              </a:xfrm>
              <a:custGeom>
                <a:avLst/>
                <a:gdLst>
                  <a:gd name="T0" fmla="*/ 0 w 30"/>
                  <a:gd name="T1" fmla="*/ 0 h 19"/>
                  <a:gd name="T2" fmla="*/ 80 w 30"/>
                  <a:gd name="T3" fmla="*/ 3 h 19"/>
                  <a:gd name="T4" fmla="*/ 77 w 30"/>
                  <a:gd name="T5" fmla="*/ 53 h 19"/>
                  <a:gd name="T6" fmla="*/ 0 w 30"/>
                  <a:gd name="T7" fmla="*/ 53 h 19"/>
                  <a:gd name="T8" fmla="*/ 0 w 30"/>
                  <a:gd name="T9" fmla="*/ 0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9">
                    <a:moveTo>
                      <a:pt x="0" y="0"/>
                    </a:moveTo>
                    <a:lnTo>
                      <a:pt x="30" y="1"/>
                    </a:lnTo>
                    <a:lnTo>
                      <a:pt x="29" y="19"/>
                    </a:lnTo>
                    <a:lnTo>
                      <a:pt x="0" y="19"/>
                    </a:lnTo>
                    <a:lnTo>
                      <a:pt x="0" y="0"/>
                    </a:lnTo>
                    <a:close/>
                  </a:path>
                </a:pathLst>
              </a:custGeom>
              <a:solidFill>
                <a:schemeClr val="bg1"/>
              </a:solidFill>
              <a:ln w="0">
                <a:solidFill>
                  <a:srgbClr val="24211D"/>
                </a:solidFill>
                <a:prstDash val="solid"/>
                <a:round/>
                <a:headEnd/>
                <a:tailEnd/>
              </a:ln>
            </p:spPr>
            <p:txBody>
              <a:bodyPr/>
              <a:lstStyle/>
              <a:p>
                <a:endParaRPr lang="fr-FR"/>
              </a:p>
            </p:txBody>
          </p:sp>
          <p:sp>
            <p:nvSpPr>
              <p:cNvPr id="12712" name="Rectangle 393"/>
              <p:cNvSpPr>
                <a:spLocks noChangeArrowheads="1"/>
              </p:cNvSpPr>
              <p:nvPr/>
            </p:nvSpPr>
            <p:spPr bwMode="auto">
              <a:xfrm>
                <a:off x="2856" y="3253"/>
                <a:ext cx="3" cy="221"/>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713" name="Rectangle 394"/>
              <p:cNvSpPr>
                <a:spLocks noChangeArrowheads="1"/>
              </p:cNvSpPr>
              <p:nvPr/>
            </p:nvSpPr>
            <p:spPr bwMode="auto">
              <a:xfrm>
                <a:off x="2814" y="3384"/>
                <a:ext cx="139" cy="1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714" name="Rectangle 395"/>
              <p:cNvSpPr>
                <a:spLocks noChangeArrowheads="1"/>
              </p:cNvSpPr>
              <p:nvPr/>
            </p:nvSpPr>
            <p:spPr bwMode="auto">
              <a:xfrm>
                <a:off x="2814" y="3384"/>
                <a:ext cx="139" cy="14"/>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715" name="Rectangle 396"/>
              <p:cNvSpPr>
                <a:spLocks noChangeArrowheads="1"/>
              </p:cNvSpPr>
              <p:nvPr/>
            </p:nvSpPr>
            <p:spPr bwMode="auto">
              <a:xfrm>
                <a:off x="2945" y="3354"/>
                <a:ext cx="11" cy="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716" name="Rectangle 397"/>
              <p:cNvSpPr>
                <a:spLocks noChangeArrowheads="1"/>
              </p:cNvSpPr>
              <p:nvPr/>
            </p:nvSpPr>
            <p:spPr bwMode="auto">
              <a:xfrm>
                <a:off x="2945" y="3354"/>
                <a:ext cx="11" cy="75"/>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717" name="Rectangle 398"/>
              <p:cNvSpPr>
                <a:spLocks noChangeArrowheads="1"/>
              </p:cNvSpPr>
              <p:nvPr/>
            </p:nvSpPr>
            <p:spPr bwMode="auto">
              <a:xfrm>
                <a:off x="2814" y="3340"/>
                <a:ext cx="93" cy="78"/>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718" name="Rectangle 399"/>
              <p:cNvSpPr>
                <a:spLocks noChangeArrowheads="1"/>
              </p:cNvSpPr>
              <p:nvPr/>
            </p:nvSpPr>
            <p:spPr bwMode="auto">
              <a:xfrm>
                <a:off x="2819" y="3323"/>
                <a:ext cx="80" cy="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719" name="Rectangle 400"/>
              <p:cNvSpPr>
                <a:spLocks noChangeArrowheads="1"/>
              </p:cNvSpPr>
              <p:nvPr/>
            </p:nvSpPr>
            <p:spPr bwMode="auto">
              <a:xfrm>
                <a:off x="2819" y="3323"/>
                <a:ext cx="80" cy="31"/>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720" name="Rectangle 401"/>
              <p:cNvSpPr>
                <a:spLocks noChangeArrowheads="1"/>
              </p:cNvSpPr>
              <p:nvPr/>
            </p:nvSpPr>
            <p:spPr bwMode="auto">
              <a:xfrm>
                <a:off x="2784" y="3348"/>
                <a:ext cx="153" cy="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721" name="Rectangle 402"/>
              <p:cNvSpPr>
                <a:spLocks noChangeArrowheads="1"/>
              </p:cNvSpPr>
              <p:nvPr/>
            </p:nvSpPr>
            <p:spPr bwMode="auto">
              <a:xfrm>
                <a:off x="2784" y="3348"/>
                <a:ext cx="153" cy="31"/>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722" name="Rectangle 403"/>
              <p:cNvSpPr>
                <a:spLocks noChangeArrowheads="1"/>
              </p:cNvSpPr>
              <p:nvPr/>
            </p:nvSpPr>
            <p:spPr bwMode="auto">
              <a:xfrm>
                <a:off x="2784" y="3348"/>
                <a:ext cx="153" cy="1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723" name="Rectangle 404"/>
              <p:cNvSpPr>
                <a:spLocks noChangeArrowheads="1"/>
              </p:cNvSpPr>
              <p:nvPr/>
            </p:nvSpPr>
            <p:spPr bwMode="auto">
              <a:xfrm>
                <a:off x="2784" y="3348"/>
                <a:ext cx="153" cy="14"/>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724" name="Rectangle 405"/>
              <p:cNvSpPr>
                <a:spLocks noChangeArrowheads="1"/>
              </p:cNvSpPr>
              <p:nvPr/>
            </p:nvSpPr>
            <p:spPr bwMode="auto">
              <a:xfrm>
                <a:off x="2848" y="3418"/>
                <a:ext cx="25" cy="36"/>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725" name="Rectangle 406"/>
              <p:cNvSpPr>
                <a:spLocks noChangeArrowheads="1"/>
              </p:cNvSpPr>
              <p:nvPr/>
            </p:nvSpPr>
            <p:spPr bwMode="auto">
              <a:xfrm>
                <a:off x="2790" y="3451"/>
                <a:ext cx="133" cy="185"/>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726" name="Rectangle 407"/>
              <p:cNvSpPr>
                <a:spLocks noChangeArrowheads="1"/>
              </p:cNvSpPr>
              <p:nvPr/>
            </p:nvSpPr>
            <p:spPr bwMode="auto">
              <a:xfrm>
                <a:off x="2798" y="3463"/>
                <a:ext cx="117" cy="162"/>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727" name="Rectangle 408"/>
              <p:cNvSpPr>
                <a:spLocks noChangeArrowheads="1"/>
              </p:cNvSpPr>
              <p:nvPr/>
            </p:nvSpPr>
            <p:spPr bwMode="auto">
              <a:xfrm>
                <a:off x="2755" y="3667"/>
                <a:ext cx="209" cy="67"/>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728" name="Rectangle 409"/>
              <p:cNvSpPr>
                <a:spLocks noChangeArrowheads="1"/>
              </p:cNvSpPr>
              <p:nvPr/>
            </p:nvSpPr>
            <p:spPr bwMode="auto">
              <a:xfrm>
                <a:off x="2755" y="3636"/>
                <a:ext cx="209" cy="28"/>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729" name="Rectangle 410"/>
              <p:cNvSpPr>
                <a:spLocks noChangeArrowheads="1"/>
              </p:cNvSpPr>
              <p:nvPr/>
            </p:nvSpPr>
            <p:spPr bwMode="auto">
              <a:xfrm>
                <a:off x="2814" y="3421"/>
                <a:ext cx="93" cy="8"/>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730" name="Rectangle 411"/>
              <p:cNvSpPr>
                <a:spLocks noChangeArrowheads="1"/>
              </p:cNvSpPr>
              <p:nvPr/>
            </p:nvSpPr>
            <p:spPr bwMode="auto">
              <a:xfrm>
                <a:off x="2814" y="3384"/>
                <a:ext cx="93" cy="17"/>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731" name="Rectangle 412"/>
              <p:cNvSpPr>
                <a:spLocks noChangeArrowheads="1"/>
              </p:cNvSpPr>
              <p:nvPr/>
            </p:nvSpPr>
            <p:spPr bwMode="auto">
              <a:xfrm>
                <a:off x="2814" y="3407"/>
                <a:ext cx="93" cy="8"/>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732" name="Line 413"/>
              <p:cNvSpPr>
                <a:spLocks noChangeShapeType="1"/>
              </p:cNvSpPr>
              <p:nvPr/>
            </p:nvSpPr>
            <p:spPr bwMode="auto">
              <a:xfrm flipV="1">
                <a:off x="2781" y="3270"/>
                <a:ext cx="30" cy="50"/>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33" name="Line 414"/>
              <p:cNvSpPr>
                <a:spLocks noChangeShapeType="1"/>
              </p:cNvSpPr>
              <p:nvPr/>
            </p:nvSpPr>
            <p:spPr bwMode="auto">
              <a:xfrm flipH="1">
                <a:off x="2744" y="3267"/>
                <a:ext cx="32" cy="50"/>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34" name="Line 415"/>
              <p:cNvSpPr>
                <a:spLocks noChangeShapeType="1"/>
              </p:cNvSpPr>
              <p:nvPr/>
            </p:nvSpPr>
            <p:spPr bwMode="auto">
              <a:xfrm flipH="1">
                <a:off x="2709" y="3264"/>
                <a:ext cx="30" cy="50"/>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35" name="Line 416"/>
              <p:cNvSpPr>
                <a:spLocks noChangeShapeType="1"/>
              </p:cNvSpPr>
              <p:nvPr/>
            </p:nvSpPr>
            <p:spPr bwMode="auto">
              <a:xfrm flipH="1">
                <a:off x="2674" y="3261"/>
                <a:ext cx="30" cy="51"/>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36" name="Line 417"/>
              <p:cNvSpPr>
                <a:spLocks noChangeShapeType="1"/>
              </p:cNvSpPr>
              <p:nvPr/>
            </p:nvSpPr>
            <p:spPr bwMode="auto">
              <a:xfrm flipH="1">
                <a:off x="2642" y="3259"/>
                <a:ext cx="30" cy="47"/>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37" name="Line 418"/>
              <p:cNvSpPr>
                <a:spLocks noChangeShapeType="1"/>
              </p:cNvSpPr>
              <p:nvPr/>
            </p:nvSpPr>
            <p:spPr bwMode="auto">
              <a:xfrm flipH="1">
                <a:off x="2184" y="3010"/>
                <a:ext cx="32" cy="25"/>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38" name="Rectangle 419"/>
              <p:cNvSpPr>
                <a:spLocks noChangeArrowheads="1"/>
              </p:cNvSpPr>
              <p:nvPr/>
            </p:nvSpPr>
            <p:spPr bwMode="auto">
              <a:xfrm>
                <a:off x="2021" y="2971"/>
                <a:ext cx="195" cy="39"/>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739" name="Line 420"/>
              <p:cNvSpPr>
                <a:spLocks noChangeShapeType="1"/>
              </p:cNvSpPr>
              <p:nvPr/>
            </p:nvSpPr>
            <p:spPr bwMode="auto">
              <a:xfrm flipH="1">
                <a:off x="2329" y="3164"/>
                <a:ext cx="21" cy="39"/>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40" name="Line 421"/>
              <p:cNvSpPr>
                <a:spLocks noChangeShapeType="1"/>
              </p:cNvSpPr>
              <p:nvPr/>
            </p:nvSpPr>
            <p:spPr bwMode="auto">
              <a:xfrm flipH="1">
                <a:off x="2305" y="3150"/>
                <a:ext cx="24" cy="39"/>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41" name="Line 422"/>
              <p:cNvSpPr>
                <a:spLocks noChangeShapeType="1"/>
              </p:cNvSpPr>
              <p:nvPr/>
            </p:nvSpPr>
            <p:spPr bwMode="auto">
              <a:xfrm flipH="1">
                <a:off x="2283" y="3136"/>
                <a:ext cx="22" cy="3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42" name="Line 423"/>
              <p:cNvSpPr>
                <a:spLocks noChangeShapeType="1"/>
              </p:cNvSpPr>
              <p:nvPr/>
            </p:nvSpPr>
            <p:spPr bwMode="auto">
              <a:xfrm flipH="1">
                <a:off x="2259" y="3119"/>
                <a:ext cx="27" cy="3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43" name="Line 424"/>
              <p:cNvSpPr>
                <a:spLocks noChangeShapeType="1"/>
              </p:cNvSpPr>
              <p:nvPr/>
            </p:nvSpPr>
            <p:spPr bwMode="auto">
              <a:xfrm flipH="1">
                <a:off x="2238" y="3099"/>
                <a:ext cx="26" cy="34"/>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44" name="Line 425"/>
              <p:cNvSpPr>
                <a:spLocks noChangeShapeType="1"/>
              </p:cNvSpPr>
              <p:nvPr/>
            </p:nvSpPr>
            <p:spPr bwMode="auto">
              <a:xfrm flipH="1">
                <a:off x="2219" y="3080"/>
                <a:ext cx="29" cy="3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45" name="Line 426"/>
              <p:cNvSpPr>
                <a:spLocks noChangeShapeType="1"/>
              </p:cNvSpPr>
              <p:nvPr/>
            </p:nvSpPr>
            <p:spPr bwMode="auto">
              <a:xfrm flipH="1">
                <a:off x="2203" y="3057"/>
                <a:ext cx="29" cy="31"/>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46" name="Line 427"/>
              <p:cNvSpPr>
                <a:spLocks noChangeShapeType="1"/>
              </p:cNvSpPr>
              <p:nvPr/>
            </p:nvSpPr>
            <p:spPr bwMode="auto">
              <a:xfrm flipH="1">
                <a:off x="2189" y="3032"/>
                <a:ext cx="35" cy="28"/>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47" name="Line 428"/>
              <p:cNvSpPr>
                <a:spLocks noChangeShapeType="1"/>
              </p:cNvSpPr>
              <p:nvPr/>
            </p:nvSpPr>
            <p:spPr bwMode="auto">
              <a:xfrm flipH="1">
                <a:off x="2353" y="3178"/>
                <a:ext cx="21" cy="41"/>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48" name="Line 429"/>
              <p:cNvSpPr>
                <a:spLocks noChangeShapeType="1"/>
              </p:cNvSpPr>
              <p:nvPr/>
            </p:nvSpPr>
            <p:spPr bwMode="auto">
              <a:xfrm flipH="1">
                <a:off x="2613" y="3253"/>
                <a:ext cx="27" cy="48"/>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49" name="Line 430"/>
              <p:cNvSpPr>
                <a:spLocks noChangeShapeType="1"/>
              </p:cNvSpPr>
              <p:nvPr/>
            </p:nvSpPr>
            <p:spPr bwMode="auto">
              <a:xfrm flipH="1">
                <a:off x="2581" y="3247"/>
                <a:ext cx="24" cy="48"/>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50" name="Line 431"/>
              <p:cNvSpPr>
                <a:spLocks noChangeShapeType="1"/>
              </p:cNvSpPr>
              <p:nvPr/>
            </p:nvSpPr>
            <p:spPr bwMode="auto">
              <a:xfrm flipH="1">
                <a:off x="2554" y="3242"/>
                <a:ext cx="21" cy="45"/>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51" name="Line 432"/>
              <p:cNvSpPr>
                <a:spLocks noChangeShapeType="1"/>
              </p:cNvSpPr>
              <p:nvPr/>
            </p:nvSpPr>
            <p:spPr bwMode="auto">
              <a:xfrm flipH="1">
                <a:off x="2527" y="3236"/>
                <a:ext cx="21" cy="45"/>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52" name="Line 433"/>
              <p:cNvSpPr>
                <a:spLocks noChangeShapeType="1"/>
              </p:cNvSpPr>
              <p:nvPr/>
            </p:nvSpPr>
            <p:spPr bwMode="auto">
              <a:xfrm flipH="1">
                <a:off x="2503" y="3228"/>
                <a:ext cx="16" cy="47"/>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53" name="Line 434"/>
              <p:cNvSpPr>
                <a:spLocks noChangeShapeType="1"/>
              </p:cNvSpPr>
              <p:nvPr/>
            </p:nvSpPr>
            <p:spPr bwMode="auto">
              <a:xfrm flipH="1">
                <a:off x="2479" y="3222"/>
                <a:ext cx="19" cy="45"/>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54" name="Line 435"/>
              <p:cNvSpPr>
                <a:spLocks noChangeShapeType="1"/>
              </p:cNvSpPr>
              <p:nvPr/>
            </p:nvSpPr>
            <p:spPr bwMode="auto">
              <a:xfrm flipH="1">
                <a:off x="2455" y="3217"/>
                <a:ext cx="18" cy="42"/>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55" name="Line 436"/>
              <p:cNvSpPr>
                <a:spLocks noChangeShapeType="1"/>
              </p:cNvSpPr>
              <p:nvPr/>
            </p:nvSpPr>
            <p:spPr bwMode="auto">
              <a:xfrm flipH="1">
                <a:off x="2431" y="3208"/>
                <a:ext cx="16" cy="42"/>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56" name="Line 437"/>
              <p:cNvSpPr>
                <a:spLocks noChangeShapeType="1"/>
              </p:cNvSpPr>
              <p:nvPr/>
            </p:nvSpPr>
            <p:spPr bwMode="auto">
              <a:xfrm flipH="1">
                <a:off x="2396" y="3194"/>
                <a:ext cx="18" cy="42"/>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57" name="Line 438"/>
              <p:cNvSpPr>
                <a:spLocks noChangeShapeType="1"/>
              </p:cNvSpPr>
              <p:nvPr/>
            </p:nvSpPr>
            <p:spPr bwMode="auto">
              <a:xfrm flipH="1">
                <a:off x="2377" y="3186"/>
                <a:ext cx="19" cy="42"/>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58" name="Freeform 439"/>
              <p:cNvSpPr>
                <a:spLocks/>
              </p:cNvSpPr>
              <p:nvPr/>
            </p:nvSpPr>
            <p:spPr bwMode="auto">
              <a:xfrm>
                <a:off x="2096" y="2971"/>
                <a:ext cx="21" cy="39"/>
              </a:xfrm>
              <a:custGeom>
                <a:avLst/>
                <a:gdLst>
                  <a:gd name="T0" fmla="*/ 11 w 8"/>
                  <a:gd name="T1" fmla="*/ 0 h 14"/>
                  <a:gd name="T2" fmla="*/ 21 w 8"/>
                  <a:gd name="T3" fmla="*/ 0 h 14"/>
                  <a:gd name="T4" fmla="*/ 13 w 8"/>
                  <a:gd name="T5" fmla="*/ 39 h 14"/>
                  <a:gd name="T6" fmla="*/ 0 w 8"/>
                  <a:gd name="T7" fmla="*/ 39 h 14"/>
                  <a:gd name="T8" fmla="*/ 11 w 8"/>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4">
                    <a:moveTo>
                      <a:pt x="4" y="0"/>
                    </a:moveTo>
                    <a:lnTo>
                      <a:pt x="8" y="0"/>
                    </a:lnTo>
                    <a:lnTo>
                      <a:pt x="5" y="14"/>
                    </a:lnTo>
                    <a:lnTo>
                      <a:pt x="0" y="14"/>
                    </a:lnTo>
                    <a:lnTo>
                      <a:pt x="4" y="0"/>
                    </a:lnTo>
                    <a:close/>
                  </a:path>
                </a:pathLst>
              </a:custGeom>
              <a:solidFill>
                <a:schemeClr val="bg1"/>
              </a:solidFill>
              <a:ln w="0">
                <a:solidFill>
                  <a:srgbClr val="24211D"/>
                </a:solidFill>
                <a:prstDash val="solid"/>
                <a:round/>
                <a:headEnd/>
                <a:tailEnd/>
              </a:ln>
            </p:spPr>
            <p:txBody>
              <a:bodyPr/>
              <a:lstStyle/>
              <a:p>
                <a:endParaRPr lang="fr-FR"/>
              </a:p>
            </p:txBody>
          </p:sp>
          <p:sp>
            <p:nvSpPr>
              <p:cNvPr id="12759" name="Freeform 440"/>
              <p:cNvSpPr>
                <a:spLocks/>
              </p:cNvSpPr>
              <p:nvPr/>
            </p:nvSpPr>
            <p:spPr bwMode="auto">
              <a:xfrm>
                <a:off x="2120" y="2971"/>
                <a:ext cx="21" cy="39"/>
              </a:xfrm>
              <a:custGeom>
                <a:avLst/>
                <a:gdLst>
                  <a:gd name="T0" fmla="*/ 8 w 8"/>
                  <a:gd name="T1" fmla="*/ 0 h 14"/>
                  <a:gd name="T2" fmla="*/ 21 w 8"/>
                  <a:gd name="T3" fmla="*/ 0 h 14"/>
                  <a:gd name="T4" fmla="*/ 11 w 8"/>
                  <a:gd name="T5" fmla="*/ 39 h 14"/>
                  <a:gd name="T6" fmla="*/ 0 w 8"/>
                  <a:gd name="T7" fmla="*/ 39 h 14"/>
                  <a:gd name="T8" fmla="*/ 8 w 8"/>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4">
                    <a:moveTo>
                      <a:pt x="3" y="0"/>
                    </a:moveTo>
                    <a:lnTo>
                      <a:pt x="8" y="0"/>
                    </a:lnTo>
                    <a:lnTo>
                      <a:pt x="4" y="14"/>
                    </a:lnTo>
                    <a:lnTo>
                      <a:pt x="0" y="14"/>
                    </a:lnTo>
                    <a:lnTo>
                      <a:pt x="3" y="0"/>
                    </a:lnTo>
                    <a:close/>
                  </a:path>
                </a:pathLst>
              </a:custGeom>
              <a:solidFill>
                <a:schemeClr val="bg1"/>
              </a:solidFill>
              <a:ln w="0">
                <a:solidFill>
                  <a:srgbClr val="24211D"/>
                </a:solidFill>
                <a:prstDash val="solid"/>
                <a:round/>
                <a:headEnd/>
                <a:tailEnd/>
              </a:ln>
            </p:spPr>
            <p:txBody>
              <a:bodyPr/>
              <a:lstStyle/>
              <a:p>
                <a:endParaRPr lang="fr-FR"/>
              </a:p>
            </p:txBody>
          </p:sp>
          <p:sp>
            <p:nvSpPr>
              <p:cNvPr id="12760" name="Freeform 441"/>
              <p:cNvSpPr>
                <a:spLocks/>
              </p:cNvSpPr>
              <p:nvPr/>
            </p:nvSpPr>
            <p:spPr bwMode="auto">
              <a:xfrm>
                <a:off x="2144" y="2971"/>
                <a:ext cx="19" cy="39"/>
              </a:xfrm>
              <a:custGeom>
                <a:avLst/>
                <a:gdLst>
                  <a:gd name="T0" fmla="*/ 8 w 7"/>
                  <a:gd name="T1" fmla="*/ 0 h 14"/>
                  <a:gd name="T2" fmla="*/ 19 w 7"/>
                  <a:gd name="T3" fmla="*/ 0 h 14"/>
                  <a:gd name="T4" fmla="*/ 11 w 7"/>
                  <a:gd name="T5" fmla="*/ 39 h 14"/>
                  <a:gd name="T6" fmla="*/ 0 w 7"/>
                  <a:gd name="T7" fmla="*/ 39 h 14"/>
                  <a:gd name="T8" fmla="*/ 8 w 7"/>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4">
                    <a:moveTo>
                      <a:pt x="3" y="0"/>
                    </a:moveTo>
                    <a:lnTo>
                      <a:pt x="7" y="0"/>
                    </a:lnTo>
                    <a:lnTo>
                      <a:pt x="4" y="14"/>
                    </a:lnTo>
                    <a:lnTo>
                      <a:pt x="0" y="14"/>
                    </a:lnTo>
                    <a:lnTo>
                      <a:pt x="3" y="0"/>
                    </a:lnTo>
                    <a:close/>
                  </a:path>
                </a:pathLst>
              </a:custGeom>
              <a:solidFill>
                <a:schemeClr val="bg1"/>
              </a:solidFill>
              <a:ln w="0">
                <a:solidFill>
                  <a:srgbClr val="24211D"/>
                </a:solidFill>
                <a:prstDash val="solid"/>
                <a:round/>
                <a:headEnd/>
                <a:tailEnd/>
              </a:ln>
            </p:spPr>
            <p:txBody>
              <a:bodyPr/>
              <a:lstStyle/>
              <a:p>
                <a:endParaRPr lang="fr-FR"/>
              </a:p>
            </p:txBody>
          </p:sp>
          <p:sp>
            <p:nvSpPr>
              <p:cNvPr id="12761" name="Freeform 442"/>
              <p:cNvSpPr>
                <a:spLocks/>
              </p:cNvSpPr>
              <p:nvPr/>
            </p:nvSpPr>
            <p:spPr bwMode="auto">
              <a:xfrm>
                <a:off x="2165" y="2971"/>
                <a:ext cx="22" cy="39"/>
              </a:xfrm>
              <a:custGeom>
                <a:avLst/>
                <a:gdLst>
                  <a:gd name="T0" fmla="*/ 8 w 8"/>
                  <a:gd name="T1" fmla="*/ 0 h 14"/>
                  <a:gd name="T2" fmla="*/ 22 w 8"/>
                  <a:gd name="T3" fmla="*/ 0 h 14"/>
                  <a:gd name="T4" fmla="*/ 11 w 8"/>
                  <a:gd name="T5" fmla="*/ 39 h 14"/>
                  <a:gd name="T6" fmla="*/ 0 w 8"/>
                  <a:gd name="T7" fmla="*/ 39 h 14"/>
                  <a:gd name="T8" fmla="*/ 8 w 8"/>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4">
                    <a:moveTo>
                      <a:pt x="3" y="0"/>
                    </a:moveTo>
                    <a:lnTo>
                      <a:pt x="8" y="0"/>
                    </a:lnTo>
                    <a:lnTo>
                      <a:pt x="4" y="14"/>
                    </a:lnTo>
                    <a:lnTo>
                      <a:pt x="0" y="14"/>
                    </a:lnTo>
                    <a:lnTo>
                      <a:pt x="3" y="0"/>
                    </a:lnTo>
                    <a:close/>
                  </a:path>
                </a:pathLst>
              </a:custGeom>
              <a:solidFill>
                <a:schemeClr val="bg1"/>
              </a:solidFill>
              <a:ln w="0">
                <a:solidFill>
                  <a:srgbClr val="24211D"/>
                </a:solidFill>
                <a:prstDash val="solid"/>
                <a:round/>
                <a:headEnd/>
                <a:tailEnd/>
              </a:ln>
            </p:spPr>
            <p:txBody>
              <a:bodyPr/>
              <a:lstStyle/>
              <a:p>
                <a:endParaRPr lang="fr-FR"/>
              </a:p>
            </p:txBody>
          </p:sp>
          <p:sp>
            <p:nvSpPr>
              <p:cNvPr id="12762" name="Freeform 443"/>
              <p:cNvSpPr>
                <a:spLocks/>
              </p:cNvSpPr>
              <p:nvPr/>
            </p:nvSpPr>
            <p:spPr bwMode="auto">
              <a:xfrm>
                <a:off x="2074" y="2971"/>
                <a:ext cx="19" cy="39"/>
              </a:xfrm>
              <a:custGeom>
                <a:avLst/>
                <a:gdLst>
                  <a:gd name="T0" fmla="*/ 8 w 7"/>
                  <a:gd name="T1" fmla="*/ 0 h 14"/>
                  <a:gd name="T2" fmla="*/ 19 w 7"/>
                  <a:gd name="T3" fmla="*/ 0 h 14"/>
                  <a:gd name="T4" fmla="*/ 11 w 7"/>
                  <a:gd name="T5" fmla="*/ 39 h 14"/>
                  <a:gd name="T6" fmla="*/ 0 w 7"/>
                  <a:gd name="T7" fmla="*/ 39 h 14"/>
                  <a:gd name="T8" fmla="*/ 8 w 7"/>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4">
                    <a:moveTo>
                      <a:pt x="3" y="0"/>
                    </a:moveTo>
                    <a:lnTo>
                      <a:pt x="7" y="0"/>
                    </a:lnTo>
                    <a:lnTo>
                      <a:pt x="4" y="14"/>
                    </a:lnTo>
                    <a:lnTo>
                      <a:pt x="0" y="14"/>
                    </a:lnTo>
                    <a:lnTo>
                      <a:pt x="3" y="0"/>
                    </a:lnTo>
                    <a:close/>
                  </a:path>
                </a:pathLst>
              </a:custGeom>
              <a:solidFill>
                <a:schemeClr val="bg1"/>
              </a:solidFill>
              <a:ln w="0">
                <a:solidFill>
                  <a:srgbClr val="24211D"/>
                </a:solidFill>
                <a:prstDash val="solid"/>
                <a:round/>
                <a:headEnd/>
                <a:tailEnd/>
              </a:ln>
            </p:spPr>
            <p:txBody>
              <a:bodyPr/>
              <a:lstStyle/>
              <a:p>
                <a:endParaRPr lang="fr-FR"/>
              </a:p>
            </p:txBody>
          </p:sp>
          <p:sp>
            <p:nvSpPr>
              <p:cNvPr id="12763" name="Freeform 444"/>
              <p:cNvSpPr>
                <a:spLocks/>
              </p:cNvSpPr>
              <p:nvPr/>
            </p:nvSpPr>
            <p:spPr bwMode="auto">
              <a:xfrm>
                <a:off x="2050" y="2971"/>
                <a:ext cx="22" cy="39"/>
              </a:xfrm>
              <a:custGeom>
                <a:avLst/>
                <a:gdLst>
                  <a:gd name="T0" fmla="*/ 8 w 8"/>
                  <a:gd name="T1" fmla="*/ 0 h 14"/>
                  <a:gd name="T2" fmla="*/ 22 w 8"/>
                  <a:gd name="T3" fmla="*/ 0 h 14"/>
                  <a:gd name="T4" fmla="*/ 11 w 8"/>
                  <a:gd name="T5" fmla="*/ 39 h 14"/>
                  <a:gd name="T6" fmla="*/ 0 w 8"/>
                  <a:gd name="T7" fmla="*/ 39 h 14"/>
                  <a:gd name="T8" fmla="*/ 8 w 8"/>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4">
                    <a:moveTo>
                      <a:pt x="3" y="0"/>
                    </a:moveTo>
                    <a:lnTo>
                      <a:pt x="8" y="0"/>
                    </a:lnTo>
                    <a:lnTo>
                      <a:pt x="4" y="14"/>
                    </a:lnTo>
                    <a:lnTo>
                      <a:pt x="0" y="14"/>
                    </a:lnTo>
                    <a:lnTo>
                      <a:pt x="3" y="0"/>
                    </a:lnTo>
                    <a:close/>
                  </a:path>
                </a:pathLst>
              </a:custGeom>
              <a:solidFill>
                <a:schemeClr val="bg1"/>
              </a:solidFill>
              <a:ln w="0">
                <a:solidFill>
                  <a:srgbClr val="24211D"/>
                </a:solidFill>
                <a:prstDash val="solid"/>
                <a:round/>
                <a:headEnd/>
                <a:tailEnd/>
              </a:ln>
            </p:spPr>
            <p:txBody>
              <a:bodyPr/>
              <a:lstStyle/>
              <a:p>
                <a:endParaRPr lang="fr-FR"/>
              </a:p>
            </p:txBody>
          </p:sp>
          <p:sp>
            <p:nvSpPr>
              <p:cNvPr id="12764" name="Freeform 445"/>
              <p:cNvSpPr>
                <a:spLocks/>
              </p:cNvSpPr>
              <p:nvPr/>
            </p:nvSpPr>
            <p:spPr bwMode="auto">
              <a:xfrm>
                <a:off x="2026" y="2971"/>
                <a:ext cx="22" cy="39"/>
              </a:xfrm>
              <a:custGeom>
                <a:avLst/>
                <a:gdLst>
                  <a:gd name="T0" fmla="*/ 11 w 8"/>
                  <a:gd name="T1" fmla="*/ 0 h 14"/>
                  <a:gd name="T2" fmla="*/ 22 w 8"/>
                  <a:gd name="T3" fmla="*/ 0 h 14"/>
                  <a:gd name="T4" fmla="*/ 14 w 8"/>
                  <a:gd name="T5" fmla="*/ 39 h 14"/>
                  <a:gd name="T6" fmla="*/ 0 w 8"/>
                  <a:gd name="T7" fmla="*/ 39 h 14"/>
                  <a:gd name="T8" fmla="*/ 11 w 8"/>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4">
                    <a:moveTo>
                      <a:pt x="4" y="0"/>
                    </a:moveTo>
                    <a:lnTo>
                      <a:pt x="8" y="0"/>
                    </a:lnTo>
                    <a:lnTo>
                      <a:pt x="5" y="14"/>
                    </a:lnTo>
                    <a:lnTo>
                      <a:pt x="0" y="14"/>
                    </a:lnTo>
                    <a:lnTo>
                      <a:pt x="4" y="0"/>
                    </a:lnTo>
                    <a:close/>
                  </a:path>
                </a:pathLst>
              </a:custGeom>
              <a:solidFill>
                <a:schemeClr val="bg1"/>
              </a:solidFill>
              <a:ln w="0">
                <a:solidFill>
                  <a:srgbClr val="24211D"/>
                </a:solidFill>
                <a:prstDash val="solid"/>
                <a:round/>
                <a:headEnd/>
                <a:tailEnd/>
              </a:ln>
            </p:spPr>
            <p:txBody>
              <a:bodyPr/>
              <a:lstStyle/>
              <a:p>
                <a:endParaRPr lang="fr-FR"/>
              </a:p>
            </p:txBody>
          </p:sp>
          <p:sp>
            <p:nvSpPr>
              <p:cNvPr id="12765" name="Freeform 446"/>
              <p:cNvSpPr>
                <a:spLocks/>
              </p:cNvSpPr>
              <p:nvPr/>
            </p:nvSpPr>
            <p:spPr bwMode="auto">
              <a:xfrm>
                <a:off x="2189" y="2971"/>
                <a:ext cx="19" cy="39"/>
              </a:xfrm>
              <a:custGeom>
                <a:avLst/>
                <a:gdLst>
                  <a:gd name="T0" fmla="*/ 8 w 7"/>
                  <a:gd name="T1" fmla="*/ 0 h 14"/>
                  <a:gd name="T2" fmla="*/ 19 w 7"/>
                  <a:gd name="T3" fmla="*/ 0 h 14"/>
                  <a:gd name="T4" fmla="*/ 11 w 7"/>
                  <a:gd name="T5" fmla="*/ 39 h 14"/>
                  <a:gd name="T6" fmla="*/ 0 w 7"/>
                  <a:gd name="T7" fmla="*/ 39 h 14"/>
                  <a:gd name="T8" fmla="*/ 8 w 7"/>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4">
                    <a:moveTo>
                      <a:pt x="3" y="0"/>
                    </a:moveTo>
                    <a:lnTo>
                      <a:pt x="7" y="0"/>
                    </a:lnTo>
                    <a:lnTo>
                      <a:pt x="4" y="14"/>
                    </a:lnTo>
                    <a:lnTo>
                      <a:pt x="0" y="14"/>
                    </a:lnTo>
                    <a:lnTo>
                      <a:pt x="3" y="0"/>
                    </a:lnTo>
                    <a:close/>
                  </a:path>
                </a:pathLst>
              </a:custGeom>
              <a:solidFill>
                <a:schemeClr val="bg1"/>
              </a:solidFill>
              <a:ln w="0">
                <a:solidFill>
                  <a:srgbClr val="24211D"/>
                </a:solidFill>
                <a:prstDash val="solid"/>
                <a:round/>
                <a:headEnd/>
                <a:tailEnd/>
              </a:ln>
            </p:spPr>
            <p:txBody>
              <a:bodyPr/>
              <a:lstStyle/>
              <a:p>
                <a:endParaRPr lang="fr-FR"/>
              </a:p>
            </p:txBody>
          </p:sp>
          <p:sp>
            <p:nvSpPr>
              <p:cNvPr id="12766" name="Rectangle 447"/>
              <p:cNvSpPr>
                <a:spLocks noChangeArrowheads="1"/>
              </p:cNvSpPr>
              <p:nvPr/>
            </p:nvSpPr>
            <p:spPr bwMode="auto">
              <a:xfrm>
                <a:off x="2216" y="2968"/>
                <a:ext cx="1294" cy="39"/>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767" name="Rectangle 448"/>
              <p:cNvSpPr>
                <a:spLocks noChangeArrowheads="1"/>
              </p:cNvSpPr>
              <p:nvPr/>
            </p:nvSpPr>
            <p:spPr bwMode="auto">
              <a:xfrm>
                <a:off x="3510" y="2971"/>
                <a:ext cx="198" cy="39"/>
              </a:xfrm>
              <a:prstGeom prst="rect">
                <a:avLst/>
              </a:prstGeom>
              <a:solidFill>
                <a:schemeClr val="bg1"/>
              </a:solidFill>
              <a:ln w="0">
                <a:solidFill>
                  <a:srgbClr val="24211D"/>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768" name="Freeform 449"/>
              <p:cNvSpPr>
                <a:spLocks/>
              </p:cNvSpPr>
              <p:nvPr/>
            </p:nvSpPr>
            <p:spPr bwMode="auto">
              <a:xfrm>
                <a:off x="3588" y="2971"/>
                <a:ext cx="21" cy="39"/>
              </a:xfrm>
              <a:custGeom>
                <a:avLst/>
                <a:gdLst>
                  <a:gd name="T0" fmla="*/ 8 w 8"/>
                  <a:gd name="T1" fmla="*/ 0 h 14"/>
                  <a:gd name="T2" fmla="*/ 21 w 8"/>
                  <a:gd name="T3" fmla="*/ 0 h 14"/>
                  <a:gd name="T4" fmla="*/ 11 w 8"/>
                  <a:gd name="T5" fmla="*/ 39 h 14"/>
                  <a:gd name="T6" fmla="*/ 0 w 8"/>
                  <a:gd name="T7" fmla="*/ 39 h 14"/>
                  <a:gd name="T8" fmla="*/ 8 w 8"/>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4">
                    <a:moveTo>
                      <a:pt x="3" y="0"/>
                    </a:moveTo>
                    <a:lnTo>
                      <a:pt x="8" y="0"/>
                    </a:lnTo>
                    <a:lnTo>
                      <a:pt x="4" y="14"/>
                    </a:lnTo>
                    <a:lnTo>
                      <a:pt x="0" y="14"/>
                    </a:lnTo>
                    <a:lnTo>
                      <a:pt x="3" y="0"/>
                    </a:lnTo>
                    <a:close/>
                  </a:path>
                </a:pathLst>
              </a:custGeom>
              <a:solidFill>
                <a:schemeClr val="bg1"/>
              </a:solidFill>
              <a:ln w="0">
                <a:solidFill>
                  <a:srgbClr val="24211D"/>
                </a:solidFill>
                <a:prstDash val="solid"/>
                <a:round/>
                <a:headEnd/>
                <a:tailEnd/>
              </a:ln>
            </p:spPr>
            <p:txBody>
              <a:bodyPr/>
              <a:lstStyle/>
              <a:p>
                <a:endParaRPr lang="fr-FR"/>
              </a:p>
            </p:txBody>
          </p:sp>
          <p:sp>
            <p:nvSpPr>
              <p:cNvPr id="12769" name="Freeform 450"/>
              <p:cNvSpPr>
                <a:spLocks/>
              </p:cNvSpPr>
              <p:nvPr/>
            </p:nvSpPr>
            <p:spPr bwMode="auto">
              <a:xfrm>
                <a:off x="3612" y="2971"/>
                <a:ext cx="19" cy="39"/>
              </a:xfrm>
              <a:custGeom>
                <a:avLst/>
                <a:gdLst>
                  <a:gd name="T0" fmla="*/ 8 w 7"/>
                  <a:gd name="T1" fmla="*/ 0 h 14"/>
                  <a:gd name="T2" fmla="*/ 19 w 7"/>
                  <a:gd name="T3" fmla="*/ 0 h 14"/>
                  <a:gd name="T4" fmla="*/ 11 w 7"/>
                  <a:gd name="T5" fmla="*/ 39 h 14"/>
                  <a:gd name="T6" fmla="*/ 0 w 7"/>
                  <a:gd name="T7" fmla="*/ 39 h 14"/>
                  <a:gd name="T8" fmla="*/ 8 w 7"/>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4">
                    <a:moveTo>
                      <a:pt x="3" y="0"/>
                    </a:moveTo>
                    <a:lnTo>
                      <a:pt x="7" y="0"/>
                    </a:lnTo>
                    <a:lnTo>
                      <a:pt x="4" y="14"/>
                    </a:lnTo>
                    <a:lnTo>
                      <a:pt x="0" y="14"/>
                    </a:lnTo>
                    <a:lnTo>
                      <a:pt x="3" y="0"/>
                    </a:lnTo>
                    <a:close/>
                  </a:path>
                </a:pathLst>
              </a:custGeom>
              <a:solidFill>
                <a:schemeClr val="bg1"/>
              </a:solidFill>
              <a:ln w="0">
                <a:solidFill>
                  <a:srgbClr val="24211D"/>
                </a:solidFill>
                <a:prstDash val="solid"/>
                <a:round/>
                <a:headEnd/>
                <a:tailEnd/>
              </a:ln>
            </p:spPr>
            <p:txBody>
              <a:bodyPr/>
              <a:lstStyle/>
              <a:p>
                <a:endParaRPr lang="fr-FR"/>
              </a:p>
            </p:txBody>
          </p:sp>
          <p:sp>
            <p:nvSpPr>
              <p:cNvPr id="12770" name="Freeform 451"/>
              <p:cNvSpPr>
                <a:spLocks/>
              </p:cNvSpPr>
              <p:nvPr/>
            </p:nvSpPr>
            <p:spPr bwMode="auto">
              <a:xfrm>
                <a:off x="3633" y="2971"/>
                <a:ext cx="22" cy="39"/>
              </a:xfrm>
              <a:custGeom>
                <a:avLst/>
                <a:gdLst>
                  <a:gd name="T0" fmla="*/ 11 w 8"/>
                  <a:gd name="T1" fmla="*/ 0 h 14"/>
                  <a:gd name="T2" fmla="*/ 22 w 8"/>
                  <a:gd name="T3" fmla="*/ 0 h 14"/>
                  <a:gd name="T4" fmla="*/ 14 w 8"/>
                  <a:gd name="T5" fmla="*/ 39 h 14"/>
                  <a:gd name="T6" fmla="*/ 0 w 8"/>
                  <a:gd name="T7" fmla="*/ 39 h 14"/>
                  <a:gd name="T8" fmla="*/ 11 w 8"/>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4">
                    <a:moveTo>
                      <a:pt x="4" y="0"/>
                    </a:moveTo>
                    <a:lnTo>
                      <a:pt x="8" y="0"/>
                    </a:lnTo>
                    <a:lnTo>
                      <a:pt x="5" y="14"/>
                    </a:lnTo>
                    <a:lnTo>
                      <a:pt x="0" y="14"/>
                    </a:lnTo>
                    <a:lnTo>
                      <a:pt x="4" y="0"/>
                    </a:lnTo>
                    <a:close/>
                  </a:path>
                </a:pathLst>
              </a:custGeom>
              <a:solidFill>
                <a:schemeClr val="bg1"/>
              </a:solidFill>
              <a:ln w="0">
                <a:solidFill>
                  <a:srgbClr val="24211D"/>
                </a:solidFill>
                <a:prstDash val="solid"/>
                <a:round/>
                <a:headEnd/>
                <a:tailEnd/>
              </a:ln>
            </p:spPr>
            <p:txBody>
              <a:bodyPr/>
              <a:lstStyle/>
              <a:p>
                <a:endParaRPr lang="fr-FR"/>
              </a:p>
            </p:txBody>
          </p:sp>
          <p:sp>
            <p:nvSpPr>
              <p:cNvPr id="12771" name="Freeform 452"/>
              <p:cNvSpPr>
                <a:spLocks/>
              </p:cNvSpPr>
              <p:nvPr/>
            </p:nvSpPr>
            <p:spPr bwMode="auto">
              <a:xfrm>
                <a:off x="3657" y="2971"/>
                <a:ext cx="22" cy="39"/>
              </a:xfrm>
              <a:custGeom>
                <a:avLst/>
                <a:gdLst>
                  <a:gd name="T0" fmla="*/ 8 w 8"/>
                  <a:gd name="T1" fmla="*/ 0 h 14"/>
                  <a:gd name="T2" fmla="*/ 22 w 8"/>
                  <a:gd name="T3" fmla="*/ 0 h 14"/>
                  <a:gd name="T4" fmla="*/ 11 w 8"/>
                  <a:gd name="T5" fmla="*/ 39 h 14"/>
                  <a:gd name="T6" fmla="*/ 0 w 8"/>
                  <a:gd name="T7" fmla="*/ 39 h 14"/>
                  <a:gd name="T8" fmla="*/ 8 w 8"/>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4">
                    <a:moveTo>
                      <a:pt x="3" y="0"/>
                    </a:moveTo>
                    <a:lnTo>
                      <a:pt x="8" y="0"/>
                    </a:lnTo>
                    <a:lnTo>
                      <a:pt x="4" y="14"/>
                    </a:lnTo>
                    <a:lnTo>
                      <a:pt x="0" y="14"/>
                    </a:lnTo>
                    <a:lnTo>
                      <a:pt x="3" y="0"/>
                    </a:lnTo>
                    <a:close/>
                  </a:path>
                </a:pathLst>
              </a:custGeom>
              <a:solidFill>
                <a:schemeClr val="bg1"/>
              </a:solidFill>
              <a:ln w="0">
                <a:solidFill>
                  <a:srgbClr val="24211D"/>
                </a:solidFill>
                <a:prstDash val="solid"/>
                <a:round/>
                <a:headEnd/>
                <a:tailEnd/>
              </a:ln>
            </p:spPr>
            <p:txBody>
              <a:bodyPr/>
              <a:lstStyle/>
              <a:p>
                <a:endParaRPr lang="fr-FR"/>
              </a:p>
            </p:txBody>
          </p:sp>
          <p:sp>
            <p:nvSpPr>
              <p:cNvPr id="12772" name="Freeform 453"/>
              <p:cNvSpPr>
                <a:spLocks/>
              </p:cNvSpPr>
              <p:nvPr/>
            </p:nvSpPr>
            <p:spPr bwMode="auto">
              <a:xfrm>
                <a:off x="3564" y="2971"/>
                <a:ext cx="21" cy="39"/>
              </a:xfrm>
              <a:custGeom>
                <a:avLst/>
                <a:gdLst>
                  <a:gd name="T0" fmla="*/ 8 w 8"/>
                  <a:gd name="T1" fmla="*/ 0 h 14"/>
                  <a:gd name="T2" fmla="*/ 21 w 8"/>
                  <a:gd name="T3" fmla="*/ 0 h 14"/>
                  <a:gd name="T4" fmla="*/ 11 w 8"/>
                  <a:gd name="T5" fmla="*/ 39 h 14"/>
                  <a:gd name="T6" fmla="*/ 0 w 8"/>
                  <a:gd name="T7" fmla="*/ 39 h 14"/>
                  <a:gd name="T8" fmla="*/ 8 w 8"/>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4">
                    <a:moveTo>
                      <a:pt x="3" y="0"/>
                    </a:moveTo>
                    <a:lnTo>
                      <a:pt x="8" y="0"/>
                    </a:lnTo>
                    <a:lnTo>
                      <a:pt x="4" y="14"/>
                    </a:lnTo>
                    <a:lnTo>
                      <a:pt x="0" y="14"/>
                    </a:lnTo>
                    <a:lnTo>
                      <a:pt x="3" y="0"/>
                    </a:lnTo>
                    <a:close/>
                  </a:path>
                </a:pathLst>
              </a:custGeom>
              <a:solidFill>
                <a:schemeClr val="bg1"/>
              </a:solidFill>
              <a:ln w="0">
                <a:solidFill>
                  <a:srgbClr val="24211D"/>
                </a:solidFill>
                <a:prstDash val="solid"/>
                <a:round/>
                <a:headEnd/>
                <a:tailEnd/>
              </a:ln>
            </p:spPr>
            <p:txBody>
              <a:bodyPr/>
              <a:lstStyle/>
              <a:p>
                <a:endParaRPr lang="fr-FR"/>
              </a:p>
            </p:txBody>
          </p:sp>
          <p:sp>
            <p:nvSpPr>
              <p:cNvPr id="12773" name="Freeform 454"/>
              <p:cNvSpPr>
                <a:spLocks/>
              </p:cNvSpPr>
              <p:nvPr/>
            </p:nvSpPr>
            <p:spPr bwMode="auto">
              <a:xfrm>
                <a:off x="3540" y="2971"/>
                <a:ext cx="21" cy="39"/>
              </a:xfrm>
              <a:custGeom>
                <a:avLst/>
                <a:gdLst>
                  <a:gd name="T0" fmla="*/ 11 w 8"/>
                  <a:gd name="T1" fmla="*/ 0 h 14"/>
                  <a:gd name="T2" fmla="*/ 21 w 8"/>
                  <a:gd name="T3" fmla="*/ 0 h 14"/>
                  <a:gd name="T4" fmla="*/ 13 w 8"/>
                  <a:gd name="T5" fmla="*/ 39 h 14"/>
                  <a:gd name="T6" fmla="*/ 0 w 8"/>
                  <a:gd name="T7" fmla="*/ 39 h 14"/>
                  <a:gd name="T8" fmla="*/ 11 w 8"/>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4">
                    <a:moveTo>
                      <a:pt x="4" y="0"/>
                    </a:moveTo>
                    <a:lnTo>
                      <a:pt x="8" y="0"/>
                    </a:lnTo>
                    <a:lnTo>
                      <a:pt x="5" y="14"/>
                    </a:lnTo>
                    <a:lnTo>
                      <a:pt x="0" y="14"/>
                    </a:lnTo>
                    <a:lnTo>
                      <a:pt x="4" y="0"/>
                    </a:lnTo>
                    <a:close/>
                  </a:path>
                </a:pathLst>
              </a:custGeom>
              <a:solidFill>
                <a:schemeClr val="bg1"/>
              </a:solidFill>
              <a:ln w="0">
                <a:solidFill>
                  <a:srgbClr val="24211D"/>
                </a:solidFill>
                <a:prstDash val="solid"/>
                <a:round/>
                <a:headEnd/>
                <a:tailEnd/>
              </a:ln>
            </p:spPr>
            <p:txBody>
              <a:bodyPr/>
              <a:lstStyle/>
              <a:p>
                <a:endParaRPr lang="fr-FR"/>
              </a:p>
            </p:txBody>
          </p:sp>
          <p:sp>
            <p:nvSpPr>
              <p:cNvPr id="12774" name="Freeform 455"/>
              <p:cNvSpPr>
                <a:spLocks/>
              </p:cNvSpPr>
              <p:nvPr/>
            </p:nvSpPr>
            <p:spPr bwMode="auto">
              <a:xfrm>
                <a:off x="3518" y="2971"/>
                <a:ext cx="19" cy="39"/>
              </a:xfrm>
              <a:custGeom>
                <a:avLst/>
                <a:gdLst>
                  <a:gd name="T0" fmla="*/ 8 w 7"/>
                  <a:gd name="T1" fmla="*/ 0 h 14"/>
                  <a:gd name="T2" fmla="*/ 19 w 7"/>
                  <a:gd name="T3" fmla="*/ 0 h 14"/>
                  <a:gd name="T4" fmla="*/ 11 w 7"/>
                  <a:gd name="T5" fmla="*/ 39 h 14"/>
                  <a:gd name="T6" fmla="*/ 0 w 7"/>
                  <a:gd name="T7" fmla="*/ 39 h 14"/>
                  <a:gd name="T8" fmla="*/ 8 w 7"/>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4">
                    <a:moveTo>
                      <a:pt x="3" y="0"/>
                    </a:moveTo>
                    <a:lnTo>
                      <a:pt x="7" y="0"/>
                    </a:lnTo>
                    <a:lnTo>
                      <a:pt x="4" y="14"/>
                    </a:lnTo>
                    <a:lnTo>
                      <a:pt x="0" y="14"/>
                    </a:lnTo>
                    <a:lnTo>
                      <a:pt x="3" y="0"/>
                    </a:lnTo>
                    <a:close/>
                  </a:path>
                </a:pathLst>
              </a:custGeom>
              <a:solidFill>
                <a:schemeClr val="bg1"/>
              </a:solidFill>
              <a:ln w="0">
                <a:solidFill>
                  <a:srgbClr val="24211D"/>
                </a:solidFill>
                <a:prstDash val="solid"/>
                <a:round/>
                <a:headEnd/>
                <a:tailEnd/>
              </a:ln>
            </p:spPr>
            <p:txBody>
              <a:bodyPr/>
              <a:lstStyle/>
              <a:p>
                <a:endParaRPr lang="fr-FR"/>
              </a:p>
            </p:txBody>
          </p:sp>
          <p:sp>
            <p:nvSpPr>
              <p:cNvPr id="12775" name="Freeform 456"/>
              <p:cNvSpPr>
                <a:spLocks/>
              </p:cNvSpPr>
              <p:nvPr/>
            </p:nvSpPr>
            <p:spPr bwMode="auto">
              <a:xfrm>
                <a:off x="3682" y="2971"/>
                <a:ext cx="18" cy="39"/>
              </a:xfrm>
              <a:custGeom>
                <a:avLst/>
                <a:gdLst>
                  <a:gd name="T0" fmla="*/ 8 w 7"/>
                  <a:gd name="T1" fmla="*/ 0 h 14"/>
                  <a:gd name="T2" fmla="*/ 18 w 7"/>
                  <a:gd name="T3" fmla="*/ 0 h 14"/>
                  <a:gd name="T4" fmla="*/ 10 w 7"/>
                  <a:gd name="T5" fmla="*/ 39 h 14"/>
                  <a:gd name="T6" fmla="*/ 0 w 7"/>
                  <a:gd name="T7" fmla="*/ 39 h 14"/>
                  <a:gd name="T8" fmla="*/ 8 w 7"/>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4">
                    <a:moveTo>
                      <a:pt x="3" y="0"/>
                    </a:moveTo>
                    <a:lnTo>
                      <a:pt x="7" y="0"/>
                    </a:lnTo>
                    <a:lnTo>
                      <a:pt x="4" y="14"/>
                    </a:lnTo>
                    <a:lnTo>
                      <a:pt x="0" y="14"/>
                    </a:lnTo>
                    <a:lnTo>
                      <a:pt x="3" y="0"/>
                    </a:lnTo>
                    <a:close/>
                  </a:path>
                </a:pathLst>
              </a:custGeom>
              <a:solidFill>
                <a:schemeClr val="bg1"/>
              </a:solidFill>
              <a:ln w="0">
                <a:solidFill>
                  <a:srgbClr val="24211D"/>
                </a:solidFill>
                <a:prstDash val="solid"/>
                <a:round/>
                <a:headEnd/>
                <a:tailEnd/>
              </a:ln>
            </p:spPr>
            <p:txBody>
              <a:bodyPr/>
              <a:lstStyle/>
              <a:p>
                <a:endParaRPr lang="fr-FR"/>
              </a:p>
            </p:txBody>
          </p:sp>
          <p:sp>
            <p:nvSpPr>
              <p:cNvPr id="12776" name="Oval 457"/>
              <p:cNvSpPr>
                <a:spLocks noChangeArrowheads="1"/>
              </p:cNvSpPr>
              <p:nvPr/>
            </p:nvSpPr>
            <p:spPr bwMode="auto">
              <a:xfrm>
                <a:off x="2798" y="3669"/>
                <a:ext cx="120" cy="62"/>
              </a:xfrm>
              <a:prstGeom prst="ellipse">
                <a:avLst/>
              </a:prstGeom>
              <a:solidFill>
                <a:schemeClr val="bg1"/>
              </a:solidFill>
              <a:ln w="0">
                <a:solidFill>
                  <a:srgbClr val="24211D"/>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777" name="Line 458"/>
              <p:cNvSpPr>
                <a:spLocks noChangeShapeType="1"/>
              </p:cNvSpPr>
              <p:nvPr/>
            </p:nvSpPr>
            <p:spPr bwMode="auto">
              <a:xfrm>
                <a:off x="2859" y="3669"/>
                <a:ext cx="0" cy="20"/>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78" name="Line 459"/>
              <p:cNvSpPr>
                <a:spLocks noChangeShapeType="1"/>
              </p:cNvSpPr>
              <p:nvPr/>
            </p:nvSpPr>
            <p:spPr bwMode="auto">
              <a:xfrm flipH="1">
                <a:off x="2878" y="3672"/>
                <a:ext cx="8" cy="20"/>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79" name="Line 460"/>
              <p:cNvSpPr>
                <a:spLocks noChangeShapeType="1"/>
              </p:cNvSpPr>
              <p:nvPr/>
            </p:nvSpPr>
            <p:spPr bwMode="auto">
              <a:xfrm flipH="1">
                <a:off x="2897" y="3678"/>
                <a:ext cx="10" cy="17"/>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80" name="Line 461"/>
              <p:cNvSpPr>
                <a:spLocks noChangeShapeType="1"/>
              </p:cNvSpPr>
              <p:nvPr/>
            </p:nvSpPr>
            <p:spPr bwMode="auto">
              <a:xfrm>
                <a:off x="2832" y="3672"/>
                <a:ext cx="8" cy="17"/>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81" name="Line 462"/>
              <p:cNvSpPr>
                <a:spLocks noChangeShapeType="1"/>
              </p:cNvSpPr>
              <p:nvPr/>
            </p:nvSpPr>
            <p:spPr bwMode="auto">
              <a:xfrm>
                <a:off x="2811" y="3683"/>
                <a:ext cx="11" cy="14"/>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82" name="Oval 463"/>
              <p:cNvSpPr>
                <a:spLocks noChangeArrowheads="1"/>
              </p:cNvSpPr>
              <p:nvPr/>
            </p:nvSpPr>
            <p:spPr bwMode="auto">
              <a:xfrm>
                <a:off x="2806" y="3689"/>
                <a:ext cx="104" cy="39"/>
              </a:xfrm>
              <a:prstGeom prst="ellipse">
                <a:avLst/>
              </a:prstGeom>
              <a:solidFill>
                <a:schemeClr val="bg1"/>
              </a:solidFill>
              <a:ln w="0">
                <a:solidFill>
                  <a:srgbClr val="24211D"/>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pic>
            <p:nvPicPr>
              <p:cNvPr id="12783" name="Picture 46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846" y="3678"/>
                <a:ext cx="51" cy="6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12784" name="Picture 46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733" y="3734"/>
                <a:ext cx="22" cy="2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2785" name="Line 466"/>
              <p:cNvSpPr>
                <a:spLocks noChangeShapeType="1"/>
              </p:cNvSpPr>
              <p:nvPr/>
            </p:nvSpPr>
            <p:spPr bwMode="auto">
              <a:xfrm flipH="1">
                <a:off x="2862" y="3681"/>
                <a:ext cx="21" cy="47"/>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86" name="Freeform 467"/>
              <p:cNvSpPr>
                <a:spLocks/>
              </p:cNvSpPr>
              <p:nvPr/>
            </p:nvSpPr>
            <p:spPr bwMode="auto">
              <a:xfrm>
                <a:off x="2865" y="3681"/>
                <a:ext cx="18" cy="28"/>
              </a:xfrm>
              <a:custGeom>
                <a:avLst/>
                <a:gdLst>
                  <a:gd name="T0" fmla="*/ 18 w 18"/>
                  <a:gd name="T1" fmla="*/ 0 h 28"/>
                  <a:gd name="T2" fmla="*/ 18 w 18"/>
                  <a:gd name="T3" fmla="*/ 28 h 28"/>
                  <a:gd name="T4" fmla="*/ 0 w 18"/>
                  <a:gd name="T5" fmla="*/ 16 h 28"/>
                  <a:gd name="T6" fmla="*/ 18 w 18"/>
                  <a:gd name="T7" fmla="*/ 0 h 28"/>
                  <a:gd name="T8" fmla="*/ 18 w 18"/>
                  <a:gd name="T9" fmla="*/ 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28">
                    <a:moveTo>
                      <a:pt x="18" y="0"/>
                    </a:moveTo>
                    <a:lnTo>
                      <a:pt x="18" y="28"/>
                    </a:lnTo>
                    <a:lnTo>
                      <a:pt x="0" y="16"/>
                    </a:lnTo>
                    <a:lnTo>
                      <a:pt x="18"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fr-FR"/>
              </a:p>
            </p:txBody>
          </p:sp>
          <p:sp>
            <p:nvSpPr>
              <p:cNvPr id="12787" name="Freeform 468"/>
              <p:cNvSpPr>
                <a:spLocks/>
              </p:cNvSpPr>
              <p:nvPr/>
            </p:nvSpPr>
            <p:spPr bwMode="auto">
              <a:xfrm>
                <a:off x="2297" y="3239"/>
                <a:ext cx="155" cy="210"/>
              </a:xfrm>
              <a:custGeom>
                <a:avLst/>
                <a:gdLst>
                  <a:gd name="T0" fmla="*/ 67 w 58"/>
                  <a:gd name="T1" fmla="*/ 0 h 75"/>
                  <a:gd name="T2" fmla="*/ 155 w 58"/>
                  <a:gd name="T3" fmla="*/ 39 h 75"/>
                  <a:gd name="T4" fmla="*/ 86 w 58"/>
                  <a:gd name="T5" fmla="*/ 210 h 75"/>
                  <a:gd name="T6" fmla="*/ 0 w 58"/>
                  <a:gd name="T7" fmla="*/ 174 h 75"/>
                  <a:gd name="T8" fmla="*/ 67 w 58"/>
                  <a:gd name="T9" fmla="*/ 0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75">
                    <a:moveTo>
                      <a:pt x="25" y="0"/>
                    </a:moveTo>
                    <a:lnTo>
                      <a:pt x="58" y="14"/>
                    </a:lnTo>
                    <a:lnTo>
                      <a:pt x="32" y="75"/>
                    </a:lnTo>
                    <a:lnTo>
                      <a:pt x="0" y="62"/>
                    </a:lnTo>
                    <a:lnTo>
                      <a:pt x="25" y="0"/>
                    </a:lnTo>
                    <a:close/>
                  </a:path>
                </a:pathLst>
              </a:custGeom>
              <a:solidFill>
                <a:schemeClr val="bg1"/>
              </a:solidFill>
              <a:ln w="0">
                <a:solidFill>
                  <a:srgbClr val="24211D"/>
                </a:solidFill>
                <a:prstDash val="solid"/>
                <a:round/>
                <a:headEnd/>
                <a:tailEnd/>
              </a:ln>
            </p:spPr>
            <p:txBody>
              <a:bodyPr/>
              <a:lstStyle/>
              <a:p>
                <a:endParaRPr lang="fr-FR"/>
              </a:p>
            </p:txBody>
          </p:sp>
          <p:sp>
            <p:nvSpPr>
              <p:cNvPr id="12788" name="Freeform 469"/>
              <p:cNvSpPr>
                <a:spLocks/>
              </p:cNvSpPr>
              <p:nvPr/>
            </p:nvSpPr>
            <p:spPr bwMode="auto">
              <a:xfrm>
                <a:off x="2331" y="3211"/>
                <a:ext cx="164" cy="78"/>
              </a:xfrm>
              <a:custGeom>
                <a:avLst/>
                <a:gdLst>
                  <a:gd name="T0" fmla="*/ 3 w 61"/>
                  <a:gd name="T1" fmla="*/ 0 h 28"/>
                  <a:gd name="T2" fmla="*/ 164 w 61"/>
                  <a:gd name="T3" fmla="*/ 70 h 28"/>
                  <a:gd name="T4" fmla="*/ 161 w 61"/>
                  <a:gd name="T5" fmla="*/ 78 h 28"/>
                  <a:gd name="T6" fmla="*/ 0 w 61"/>
                  <a:gd name="T7" fmla="*/ 8 h 28"/>
                  <a:gd name="T8" fmla="*/ 3 w 61"/>
                  <a:gd name="T9" fmla="*/ 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28">
                    <a:moveTo>
                      <a:pt x="1" y="0"/>
                    </a:moveTo>
                    <a:lnTo>
                      <a:pt x="61" y="25"/>
                    </a:lnTo>
                    <a:lnTo>
                      <a:pt x="60" y="28"/>
                    </a:lnTo>
                    <a:lnTo>
                      <a:pt x="0" y="3"/>
                    </a:lnTo>
                    <a:lnTo>
                      <a:pt x="1" y="0"/>
                    </a:lnTo>
                    <a:close/>
                  </a:path>
                </a:pathLst>
              </a:custGeom>
              <a:solidFill>
                <a:schemeClr val="bg1"/>
              </a:solidFill>
              <a:ln w="0">
                <a:solidFill>
                  <a:srgbClr val="24211D"/>
                </a:solidFill>
                <a:prstDash val="solid"/>
                <a:round/>
                <a:headEnd/>
                <a:tailEnd/>
              </a:ln>
            </p:spPr>
            <p:txBody>
              <a:bodyPr/>
              <a:lstStyle/>
              <a:p>
                <a:endParaRPr lang="fr-FR"/>
              </a:p>
            </p:txBody>
          </p:sp>
          <p:sp>
            <p:nvSpPr>
              <p:cNvPr id="12789" name="Freeform 470"/>
              <p:cNvSpPr>
                <a:spLocks/>
              </p:cNvSpPr>
              <p:nvPr/>
            </p:nvSpPr>
            <p:spPr bwMode="auto">
              <a:xfrm>
                <a:off x="2318" y="3071"/>
                <a:ext cx="134" cy="76"/>
              </a:xfrm>
              <a:custGeom>
                <a:avLst/>
                <a:gdLst>
                  <a:gd name="T0" fmla="*/ 72 w 50"/>
                  <a:gd name="T1" fmla="*/ 25 h 27"/>
                  <a:gd name="T2" fmla="*/ 131 w 50"/>
                  <a:gd name="T3" fmla="*/ 70 h 27"/>
                  <a:gd name="T4" fmla="*/ 62 w 50"/>
                  <a:gd name="T5" fmla="*/ 51 h 27"/>
                  <a:gd name="T6" fmla="*/ 3 w 50"/>
                  <a:gd name="T7" fmla="*/ 6 h 27"/>
                  <a:gd name="T8" fmla="*/ 72 w 50"/>
                  <a:gd name="T9" fmla="*/ 25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27">
                    <a:moveTo>
                      <a:pt x="27" y="9"/>
                    </a:moveTo>
                    <a:cubicBezTo>
                      <a:pt x="40" y="15"/>
                      <a:pt x="50" y="22"/>
                      <a:pt x="49" y="25"/>
                    </a:cubicBezTo>
                    <a:cubicBezTo>
                      <a:pt x="48" y="27"/>
                      <a:pt x="36" y="24"/>
                      <a:pt x="23" y="18"/>
                    </a:cubicBezTo>
                    <a:cubicBezTo>
                      <a:pt x="10" y="12"/>
                      <a:pt x="0" y="5"/>
                      <a:pt x="1" y="2"/>
                    </a:cubicBezTo>
                    <a:cubicBezTo>
                      <a:pt x="2" y="0"/>
                      <a:pt x="14" y="3"/>
                      <a:pt x="27" y="9"/>
                    </a:cubicBezTo>
                    <a:close/>
                  </a:path>
                </a:pathLst>
              </a:custGeom>
              <a:solidFill>
                <a:schemeClr val="bg1"/>
              </a:solidFill>
              <a:ln w="0">
                <a:solidFill>
                  <a:srgbClr val="24211D"/>
                </a:solidFill>
                <a:prstDash val="solid"/>
                <a:round/>
                <a:headEnd/>
                <a:tailEnd/>
              </a:ln>
            </p:spPr>
            <p:txBody>
              <a:bodyPr/>
              <a:lstStyle/>
              <a:p>
                <a:endParaRPr lang="fr-FR"/>
              </a:p>
            </p:txBody>
          </p:sp>
          <p:sp>
            <p:nvSpPr>
              <p:cNvPr id="12790" name="Freeform 471"/>
              <p:cNvSpPr>
                <a:spLocks/>
              </p:cNvSpPr>
              <p:nvPr/>
            </p:nvSpPr>
            <p:spPr bwMode="auto">
              <a:xfrm>
                <a:off x="2452" y="3136"/>
                <a:ext cx="134" cy="75"/>
              </a:xfrm>
              <a:custGeom>
                <a:avLst/>
                <a:gdLst>
                  <a:gd name="T0" fmla="*/ 72 w 50"/>
                  <a:gd name="T1" fmla="*/ 25 h 27"/>
                  <a:gd name="T2" fmla="*/ 131 w 50"/>
                  <a:gd name="T3" fmla="*/ 69 h 27"/>
                  <a:gd name="T4" fmla="*/ 62 w 50"/>
                  <a:gd name="T5" fmla="*/ 50 h 27"/>
                  <a:gd name="T6" fmla="*/ 3 w 50"/>
                  <a:gd name="T7" fmla="*/ 8 h 27"/>
                  <a:gd name="T8" fmla="*/ 72 w 50"/>
                  <a:gd name="T9" fmla="*/ 25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27">
                    <a:moveTo>
                      <a:pt x="27" y="9"/>
                    </a:moveTo>
                    <a:cubicBezTo>
                      <a:pt x="40" y="16"/>
                      <a:pt x="50" y="22"/>
                      <a:pt x="49" y="25"/>
                    </a:cubicBezTo>
                    <a:cubicBezTo>
                      <a:pt x="48" y="27"/>
                      <a:pt x="36" y="24"/>
                      <a:pt x="23" y="18"/>
                    </a:cubicBezTo>
                    <a:cubicBezTo>
                      <a:pt x="10" y="12"/>
                      <a:pt x="0" y="5"/>
                      <a:pt x="1" y="3"/>
                    </a:cubicBezTo>
                    <a:cubicBezTo>
                      <a:pt x="2" y="0"/>
                      <a:pt x="14" y="3"/>
                      <a:pt x="27" y="9"/>
                    </a:cubicBezTo>
                    <a:close/>
                  </a:path>
                </a:pathLst>
              </a:custGeom>
              <a:solidFill>
                <a:schemeClr val="bg1"/>
              </a:solidFill>
              <a:ln w="0">
                <a:solidFill>
                  <a:srgbClr val="24211D"/>
                </a:solidFill>
                <a:prstDash val="solid"/>
                <a:round/>
                <a:headEnd/>
                <a:tailEnd/>
              </a:ln>
            </p:spPr>
            <p:txBody>
              <a:bodyPr/>
              <a:lstStyle/>
              <a:p>
                <a:endParaRPr lang="fr-FR"/>
              </a:p>
            </p:txBody>
          </p:sp>
          <p:sp>
            <p:nvSpPr>
              <p:cNvPr id="12791" name="Freeform 472"/>
              <p:cNvSpPr>
                <a:spLocks/>
              </p:cNvSpPr>
              <p:nvPr/>
            </p:nvSpPr>
            <p:spPr bwMode="auto">
              <a:xfrm>
                <a:off x="2318" y="3110"/>
                <a:ext cx="150" cy="353"/>
              </a:xfrm>
              <a:custGeom>
                <a:avLst/>
                <a:gdLst>
                  <a:gd name="T0" fmla="*/ 142 w 56"/>
                  <a:gd name="T1" fmla="*/ 0 h 126"/>
                  <a:gd name="T2" fmla="*/ 150 w 56"/>
                  <a:gd name="T3" fmla="*/ 3 h 126"/>
                  <a:gd name="T4" fmla="*/ 8 w 56"/>
                  <a:gd name="T5" fmla="*/ 353 h 126"/>
                  <a:gd name="T6" fmla="*/ 0 w 56"/>
                  <a:gd name="T7" fmla="*/ 350 h 126"/>
                  <a:gd name="T8" fmla="*/ 142 w 56"/>
                  <a:gd name="T9" fmla="*/ 0 h 1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26">
                    <a:moveTo>
                      <a:pt x="53" y="0"/>
                    </a:moveTo>
                    <a:lnTo>
                      <a:pt x="56" y="1"/>
                    </a:lnTo>
                    <a:lnTo>
                      <a:pt x="3" y="126"/>
                    </a:lnTo>
                    <a:lnTo>
                      <a:pt x="0" y="125"/>
                    </a:lnTo>
                    <a:lnTo>
                      <a:pt x="53" y="0"/>
                    </a:lnTo>
                    <a:close/>
                  </a:path>
                </a:pathLst>
              </a:custGeom>
              <a:solidFill>
                <a:schemeClr val="bg1"/>
              </a:solidFill>
              <a:ln w="0">
                <a:solidFill>
                  <a:srgbClr val="24211D"/>
                </a:solidFill>
                <a:prstDash val="solid"/>
                <a:round/>
                <a:headEnd/>
                <a:tailEnd/>
              </a:ln>
            </p:spPr>
            <p:txBody>
              <a:bodyPr/>
              <a:lstStyle/>
              <a:p>
                <a:endParaRPr lang="fr-FR"/>
              </a:p>
            </p:txBody>
          </p:sp>
          <p:sp>
            <p:nvSpPr>
              <p:cNvPr id="12792" name="Oval 473"/>
              <p:cNvSpPr>
                <a:spLocks noChangeArrowheads="1"/>
              </p:cNvSpPr>
              <p:nvPr/>
            </p:nvSpPr>
            <p:spPr bwMode="auto">
              <a:xfrm>
                <a:off x="2784" y="2280"/>
                <a:ext cx="158" cy="168"/>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793" name="Line 474"/>
              <p:cNvSpPr>
                <a:spLocks noChangeShapeType="1"/>
              </p:cNvSpPr>
              <p:nvPr/>
            </p:nvSpPr>
            <p:spPr bwMode="auto">
              <a:xfrm flipV="1">
                <a:off x="2942" y="2361"/>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94" name="Line 475"/>
              <p:cNvSpPr>
                <a:spLocks noChangeShapeType="1"/>
              </p:cNvSpPr>
              <p:nvPr/>
            </p:nvSpPr>
            <p:spPr bwMode="auto">
              <a:xfrm flipV="1">
                <a:off x="2940" y="2339"/>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95" name="Freeform 476"/>
              <p:cNvSpPr>
                <a:spLocks/>
              </p:cNvSpPr>
              <p:nvPr/>
            </p:nvSpPr>
            <p:spPr bwMode="auto">
              <a:xfrm>
                <a:off x="2929" y="2317"/>
                <a:ext cx="2" cy="2"/>
              </a:xfrm>
              <a:custGeom>
                <a:avLst/>
                <a:gdLst>
                  <a:gd name="T0" fmla="*/ 2 w 2"/>
                  <a:gd name="T1" fmla="*/ 2 h 2"/>
                  <a:gd name="T2" fmla="*/ 0 w 2"/>
                  <a:gd name="T3" fmla="*/ 2 h 2"/>
                  <a:gd name="T4" fmla="*/ 0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2" y="2"/>
                    </a:moveTo>
                    <a:lnTo>
                      <a:pt x="0" y="2"/>
                    </a:lnTo>
                    <a:lnTo>
                      <a:pt x="0" y="0"/>
                    </a:lnTo>
                  </a:path>
                </a:pathLst>
              </a:custGeom>
              <a:solidFill>
                <a:schemeClr val="bg1"/>
              </a:solidFill>
              <a:ln w="0">
                <a:solidFill>
                  <a:srgbClr val="24211D"/>
                </a:solidFill>
                <a:prstDash val="solid"/>
                <a:round/>
                <a:headEnd/>
                <a:tailEnd/>
              </a:ln>
            </p:spPr>
            <p:txBody>
              <a:bodyPr/>
              <a:lstStyle/>
              <a:p>
                <a:endParaRPr lang="fr-FR"/>
              </a:p>
            </p:txBody>
          </p:sp>
          <p:sp>
            <p:nvSpPr>
              <p:cNvPr id="12796" name="Line 477"/>
              <p:cNvSpPr>
                <a:spLocks noChangeShapeType="1"/>
              </p:cNvSpPr>
              <p:nvPr/>
            </p:nvSpPr>
            <p:spPr bwMode="auto">
              <a:xfrm flipH="1" flipV="1">
                <a:off x="2913" y="2300"/>
                <a:ext cx="2"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97" name="Freeform 478"/>
              <p:cNvSpPr>
                <a:spLocks/>
              </p:cNvSpPr>
              <p:nvPr/>
            </p:nvSpPr>
            <p:spPr bwMode="auto">
              <a:xfrm>
                <a:off x="2894" y="2289"/>
                <a:ext cx="3" cy="0"/>
              </a:xfrm>
              <a:custGeom>
                <a:avLst/>
                <a:gdLst>
                  <a:gd name="T0" fmla="*/ 3 w 3"/>
                  <a:gd name="T1" fmla="*/ 0 w 3"/>
                  <a:gd name="T2" fmla="*/ 0 w 3"/>
                  <a:gd name="T3" fmla="*/ 0 60000 65536"/>
                  <a:gd name="T4" fmla="*/ 0 60000 65536"/>
                  <a:gd name="T5" fmla="*/ 0 60000 65536"/>
                </a:gdLst>
                <a:ahLst/>
                <a:cxnLst>
                  <a:cxn ang="T3">
                    <a:pos x="T0" y="0"/>
                  </a:cxn>
                  <a:cxn ang="T4">
                    <a:pos x="T1" y="0"/>
                  </a:cxn>
                  <a:cxn ang="T5">
                    <a:pos x="T2" y="0"/>
                  </a:cxn>
                </a:cxnLst>
                <a:rect l="0" t="0" r="r" b="b"/>
                <a:pathLst>
                  <a:path w="3">
                    <a:moveTo>
                      <a:pt x="3" y="0"/>
                    </a:moveTo>
                    <a:lnTo>
                      <a:pt x="0" y="0"/>
                    </a:lnTo>
                  </a:path>
                </a:pathLst>
              </a:custGeom>
              <a:solidFill>
                <a:schemeClr val="bg1"/>
              </a:solidFill>
              <a:ln w="0">
                <a:solidFill>
                  <a:srgbClr val="24211D"/>
                </a:solidFill>
                <a:prstDash val="solid"/>
                <a:round/>
                <a:headEnd/>
                <a:tailEnd/>
              </a:ln>
            </p:spPr>
            <p:txBody>
              <a:bodyPr/>
              <a:lstStyle/>
              <a:p>
                <a:endParaRPr lang="fr-FR"/>
              </a:p>
            </p:txBody>
          </p:sp>
          <p:sp>
            <p:nvSpPr>
              <p:cNvPr id="12798" name="Line 479"/>
              <p:cNvSpPr>
                <a:spLocks noChangeShapeType="1"/>
              </p:cNvSpPr>
              <p:nvPr/>
            </p:nvSpPr>
            <p:spPr bwMode="auto">
              <a:xfrm flipH="1">
                <a:off x="2873" y="2283"/>
                <a:ext cx="2" cy="0"/>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99" name="Line 480"/>
              <p:cNvSpPr>
                <a:spLocks noChangeShapeType="1"/>
              </p:cNvSpPr>
              <p:nvPr/>
            </p:nvSpPr>
            <p:spPr bwMode="auto">
              <a:xfrm flipH="1">
                <a:off x="2848" y="2283"/>
                <a:ext cx="6" cy="0"/>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00" name="Line 481"/>
              <p:cNvSpPr>
                <a:spLocks noChangeShapeType="1"/>
              </p:cNvSpPr>
              <p:nvPr/>
            </p:nvSpPr>
            <p:spPr bwMode="auto">
              <a:xfrm flipH="1">
                <a:off x="2827" y="2289"/>
                <a:ext cx="3"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01" name="Line 482"/>
              <p:cNvSpPr>
                <a:spLocks noChangeShapeType="1"/>
              </p:cNvSpPr>
              <p:nvPr/>
            </p:nvSpPr>
            <p:spPr bwMode="auto">
              <a:xfrm flipH="1">
                <a:off x="2808" y="2303"/>
                <a:ext cx="3" cy="0"/>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02" name="Line 483"/>
              <p:cNvSpPr>
                <a:spLocks noChangeShapeType="1"/>
              </p:cNvSpPr>
              <p:nvPr/>
            </p:nvSpPr>
            <p:spPr bwMode="auto">
              <a:xfrm flipH="1">
                <a:off x="2795" y="2319"/>
                <a:ext cx="3"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03" name="Line 484"/>
              <p:cNvSpPr>
                <a:spLocks noChangeShapeType="1"/>
              </p:cNvSpPr>
              <p:nvPr/>
            </p:nvSpPr>
            <p:spPr bwMode="auto">
              <a:xfrm>
                <a:off x="2787" y="2339"/>
                <a:ext cx="0" cy="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04" name="Freeform 485"/>
              <p:cNvSpPr>
                <a:spLocks/>
              </p:cNvSpPr>
              <p:nvPr/>
            </p:nvSpPr>
            <p:spPr bwMode="auto">
              <a:xfrm>
                <a:off x="2784" y="2364"/>
                <a:ext cx="0" cy="3"/>
              </a:xfrm>
              <a:custGeom>
                <a:avLst/>
                <a:gdLst>
                  <a:gd name="T0" fmla="*/ 0 h 3"/>
                  <a:gd name="T1" fmla="*/ 0 h 3"/>
                  <a:gd name="T2" fmla="*/ 0 h 3"/>
                  <a:gd name="T3" fmla="*/ 3 h 3"/>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3">
                    <a:moveTo>
                      <a:pt x="0" y="0"/>
                    </a:moveTo>
                    <a:lnTo>
                      <a:pt x="0" y="0"/>
                    </a:lnTo>
                    <a:lnTo>
                      <a:pt x="0" y="3"/>
                    </a:lnTo>
                  </a:path>
                </a:pathLst>
              </a:custGeom>
              <a:solidFill>
                <a:schemeClr val="bg1"/>
              </a:solidFill>
              <a:ln w="0">
                <a:solidFill>
                  <a:srgbClr val="24211D"/>
                </a:solidFill>
                <a:prstDash val="solid"/>
                <a:round/>
                <a:headEnd/>
                <a:tailEnd/>
              </a:ln>
            </p:spPr>
            <p:txBody>
              <a:bodyPr/>
              <a:lstStyle/>
              <a:p>
                <a:endParaRPr lang="fr-FR"/>
              </a:p>
            </p:txBody>
          </p:sp>
          <p:sp>
            <p:nvSpPr>
              <p:cNvPr id="12805" name="Line 486"/>
              <p:cNvSpPr>
                <a:spLocks noChangeShapeType="1"/>
              </p:cNvSpPr>
              <p:nvPr/>
            </p:nvSpPr>
            <p:spPr bwMode="auto">
              <a:xfrm>
                <a:off x="2787" y="2387"/>
                <a:ext cx="0" cy="2"/>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06" name="Freeform 487"/>
              <p:cNvSpPr>
                <a:spLocks/>
              </p:cNvSpPr>
              <p:nvPr/>
            </p:nvSpPr>
            <p:spPr bwMode="auto">
              <a:xfrm>
                <a:off x="2795" y="2409"/>
                <a:ext cx="3" cy="3"/>
              </a:xfrm>
              <a:custGeom>
                <a:avLst/>
                <a:gdLst>
                  <a:gd name="T0" fmla="*/ 0 w 3"/>
                  <a:gd name="T1" fmla="*/ 0 h 3"/>
                  <a:gd name="T2" fmla="*/ 3 w 3"/>
                  <a:gd name="T3" fmla="*/ 3 h 3"/>
                  <a:gd name="T4" fmla="*/ 3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3" y="3"/>
                    </a:lnTo>
                  </a:path>
                </a:pathLst>
              </a:custGeom>
              <a:solidFill>
                <a:schemeClr val="bg1"/>
              </a:solidFill>
              <a:ln w="0">
                <a:solidFill>
                  <a:srgbClr val="24211D"/>
                </a:solidFill>
                <a:prstDash val="solid"/>
                <a:round/>
                <a:headEnd/>
                <a:tailEnd/>
              </a:ln>
            </p:spPr>
            <p:txBody>
              <a:bodyPr/>
              <a:lstStyle/>
              <a:p>
                <a:endParaRPr lang="fr-FR"/>
              </a:p>
            </p:txBody>
          </p:sp>
          <p:sp>
            <p:nvSpPr>
              <p:cNvPr id="12807" name="Line 488"/>
              <p:cNvSpPr>
                <a:spLocks noChangeShapeType="1"/>
              </p:cNvSpPr>
              <p:nvPr/>
            </p:nvSpPr>
            <p:spPr bwMode="auto">
              <a:xfrm>
                <a:off x="2811" y="2426"/>
                <a:ext cx="3" cy="2"/>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08" name="Line 489"/>
              <p:cNvSpPr>
                <a:spLocks noChangeShapeType="1"/>
              </p:cNvSpPr>
              <p:nvPr/>
            </p:nvSpPr>
            <p:spPr bwMode="auto">
              <a:xfrm>
                <a:off x="2830" y="2440"/>
                <a:ext cx="2" cy="2"/>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09" name="Line 490"/>
              <p:cNvSpPr>
                <a:spLocks noChangeShapeType="1"/>
              </p:cNvSpPr>
              <p:nvPr/>
            </p:nvSpPr>
            <p:spPr bwMode="auto">
              <a:xfrm>
                <a:off x="2851" y="2448"/>
                <a:ext cx="3" cy="0"/>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10" name="Line 491"/>
              <p:cNvSpPr>
                <a:spLocks noChangeShapeType="1"/>
              </p:cNvSpPr>
              <p:nvPr/>
            </p:nvSpPr>
            <p:spPr bwMode="auto">
              <a:xfrm>
                <a:off x="2873" y="2448"/>
                <a:ext cx="5" cy="0"/>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11" name="Line 492"/>
              <p:cNvSpPr>
                <a:spLocks noChangeShapeType="1"/>
              </p:cNvSpPr>
              <p:nvPr/>
            </p:nvSpPr>
            <p:spPr bwMode="auto">
              <a:xfrm flipV="1">
                <a:off x="2894" y="2440"/>
                <a:ext cx="5" cy="2"/>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12" name="Line 493"/>
              <p:cNvSpPr>
                <a:spLocks noChangeShapeType="1"/>
              </p:cNvSpPr>
              <p:nvPr/>
            </p:nvSpPr>
            <p:spPr bwMode="auto">
              <a:xfrm flipV="1">
                <a:off x="2913" y="2426"/>
                <a:ext cx="5" cy="2"/>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13" name="Freeform 494"/>
              <p:cNvSpPr>
                <a:spLocks/>
              </p:cNvSpPr>
              <p:nvPr/>
            </p:nvSpPr>
            <p:spPr bwMode="auto">
              <a:xfrm>
                <a:off x="2929" y="2409"/>
                <a:ext cx="2" cy="3"/>
              </a:xfrm>
              <a:custGeom>
                <a:avLst/>
                <a:gdLst>
                  <a:gd name="T0" fmla="*/ 0 w 2"/>
                  <a:gd name="T1" fmla="*/ 3 h 3"/>
                  <a:gd name="T2" fmla="*/ 0 w 2"/>
                  <a:gd name="T3" fmla="*/ 3 h 3"/>
                  <a:gd name="T4" fmla="*/ 2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0" y="3"/>
                    </a:moveTo>
                    <a:lnTo>
                      <a:pt x="0" y="3"/>
                    </a:lnTo>
                    <a:lnTo>
                      <a:pt x="2" y="0"/>
                    </a:lnTo>
                  </a:path>
                </a:pathLst>
              </a:custGeom>
              <a:solidFill>
                <a:schemeClr val="bg1"/>
              </a:solidFill>
              <a:ln w="0">
                <a:solidFill>
                  <a:srgbClr val="24211D"/>
                </a:solidFill>
                <a:prstDash val="solid"/>
                <a:round/>
                <a:headEnd/>
                <a:tailEnd/>
              </a:ln>
            </p:spPr>
            <p:txBody>
              <a:bodyPr/>
              <a:lstStyle/>
              <a:p>
                <a:endParaRPr lang="fr-FR"/>
              </a:p>
            </p:txBody>
          </p:sp>
          <p:sp>
            <p:nvSpPr>
              <p:cNvPr id="12814" name="Line 495"/>
              <p:cNvSpPr>
                <a:spLocks noChangeShapeType="1"/>
              </p:cNvSpPr>
              <p:nvPr/>
            </p:nvSpPr>
            <p:spPr bwMode="auto">
              <a:xfrm flipV="1">
                <a:off x="2940" y="2387"/>
                <a:ext cx="0" cy="2"/>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15" name="Line 496"/>
              <p:cNvSpPr>
                <a:spLocks noChangeShapeType="1"/>
              </p:cNvSpPr>
              <p:nvPr/>
            </p:nvSpPr>
            <p:spPr bwMode="auto">
              <a:xfrm flipV="1">
                <a:off x="2942" y="2364"/>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16" name="Line 497"/>
              <p:cNvSpPr>
                <a:spLocks noChangeShapeType="1"/>
              </p:cNvSpPr>
              <p:nvPr/>
            </p:nvSpPr>
            <p:spPr bwMode="auto">
              <a:xfrm>
                <a:off x="2859" y="1249"/>
                <a:ext cx="0" cy="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17" name="Line 498"/>
              <p:cNvSpPr>
                <a:spLocks noChangeShapeType="1"/>
              </p:cNvSpPr>
              <p:nvPr/>
            </p:nvSpPr>
            <p:spPr bwMode="auto">
              <a:xfrm>
                <a:off x="2859" y="1274"/>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18" name="Line 499"/>
              <p:cNvSpPr>
                <a:spLocks noChangeShapeType="1"/>
              </p:cNvSpPr>
              <p:nvPr/>
            </p:nvSpPr>
            <p:spPr bwMode="auto">
              <a:xfrm>
                <a:off x="2859" y="1297"/>
                <a:ext cx="0" cy="5"/>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19" name="Line 500"/>
              <p:cNvSpPr>
                <a:spLocks noChangeShapeType="1"/>
              </p:cNvSpPr>
              <p:nvPr/>
            </p:nvSpPr>
            <p:spPr bwMode="auto">
              <a:xfrm>
                <a:off x="2859" y="1322"/>
                <a:ext cx="0" cy="2"/>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20" name="Line 501"/>
              <p:cNvSpPr>
                <a:spLocks noChangeShapeType="1"/>
              </p:cNvSpPr>
              <p:nvPr/>
            </p:nvSpPr>
            <p:spPr bwMode="auto">
              <a:xfrm>
                <a:off x="2859" y="1344"/>
                <a:ext cx="0" cy="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21" name="Line 502"/>
              <p:cNvSpPr>
                <a:spLocks noChangeShapeType="1"/>
              </p:cNvSpPr>
              <p:nvPr/>
            </p:nvSpPr>
            <p:spPr bwMode="auto">
              <a:xfrm>
                <a:off x="2859" y="1369"/>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22" name="Line 503"/>
              <p:cNvSpPr>
                <a:spLocks noChangeShapeType="1"/>
              </p:cNvSpPr>
              <p:nvPr/>
            </p:nvSpPr>
            <p:spPr bwMode="auto">
              <a:xfrm>
                <a:off x="2859" y="1392"/>
                <a:ext cx="0" cy="5"/>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23" name="Line 504"/>
              <p:cNvSpPr>
                <a:spLocks noChangeShapeType="1"/>
              </p:cNvSpPr>
              <p:nvPr/>
            </p:nvSpPr>
            <p:spPr bwMode="auto">
              <a:xfrm>
                <a:off x="2859" y="1417"/>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24" name="Line 505"/>
              <p:cNvSpPr>
                <a:spLocks noChangeShapeType="1"/>
              </p:cNvSpPr>
              <p:nvPr/>
            </p:nvSpPr>
            <p:spPr bwMode="auto">
              <a:xfrm>
                <a:off x="2859" y="1439"/>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25" name="Line 506"/>
              <p:cNvSpPr>
                <a:spLocks noChangeShapeType="1"/>
              </p:cNvSpPr>
              <p:nvPr/>
            </p:nvSpPr>
            <p:spPr bwMode="auto">
              <a:xfrm>
                <a:off x="2859" y="1464"/>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26" name="Line 507"/>
              <p:cNvSpPr>
                <a:spLocks noChangeShapeType="1"/>
              </p:cNvSpPr>
              <p:nvPr/>
            </p:nvSpPr>
            <p:spPr bwMode="auto">
              <a:xfrm>
                <a:off x="2859" y="1487"/>
                <a:ext cx="0" cy="2"/>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27" name="Line 508"/>
              <p:cNvSpPr>
                <a:spLocks noChangeShapeType="1"/>
              </p:cNvSpPr>
              <p:nvPr/>
            </p:nvSpPr>
            <p:spPr bwMode="auto">
              <a:xfrm>
                <a:off x="2859" y="1509"/>
                <a:ext cx="0" cy="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28" name="Line 509"/>
              <p:cNvSpPr>
                <a:spLocks noChangeShapeType="1"/>
              </p:cNvSpPr>
              <p:nvPr/>
            </p:nvSpPr>
            <p:spPr bwMode="auto">
              <a:xfrm>
                <a:off x="2859" y="1534"/>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29" name="Line 510"/>
              <p:cNvSpPr>
                <a:spLocks noChangeShapeType="1"/>
              </p:cNvSpPr>
              <p:nvPr/>
            </p:nvSpPr>
            <p:spPr bwMode="auto">
              <a:xfrm>
                <a:off x="2859" y="1556"/>
                <a:ext cx="0" cy="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30" name="Line 511"/>
              <p:cNvSpPr>
                <a:spLocks noChangeShapeType="1"/>
              </p:cNvSpPr>
              <p:nvPr/>
            </p:nvSpPr>
            <p:spPr bwMode="auto">
              <a:xfrm>
                <a:off x="2859" y="1582"/>
                <a:ext cx="0" cy="2"/>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31" name="Line 512"/>
              <p:cNvSpPr>
                <a:spLocks noChangeShapeType="1"/>
              </p:cNvSpPr>
              <p:nvPr/>
            </p:nvSpPr>
            <p:spPr bwMode="auto">
              <a:xfrm>
                <a:off x="2859" y="1604"/>
                <a:ext cx="0" cy="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32" name="Line 513"/>
              <p:cNvSpPr>
                <a:spLocks noChangeShapeType="1"/>
              </p:cNvSpPr>
              <p:nvPr/>
            </p:nvSpPr>
            <p:spPr bwMode="auto">
              <a:xfrm>
                <a:off x="2859" y="1629"/>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33" name="Line 514"/>
              <p:cNvSpPr>
                <a:spLocks noChangeShapeType="1"/>
              </p:cNvSpPr>
              <p:nvPr/>
            </p:nvSpPr>
            <p:spPr bwMode="auto">
              <a:xfrm>
                <a:off x="2859" y="1651"/>
                <a:ext cx="0" cy="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34" name="Line 515"/>
              <p:cNvSpPr>
                <a:spLocks noChangeShapeType="1"/>
              </p:cNvSpPr>
              <p:nvPr/>
            </p:nvSpPr>
            <p:spPr bwMode="auto">
              <a:xfrm>
                <a:off x="2859" y="1677"/>
                <a:ext cx="0" cy="2"/>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35" name="Line 516"/>
              <p:cNvSpPr>
                <a:spLocks noChangeShapeType="1"/>
              </p:cNvSpPr>
              <p:nvPr/>
            </p:nvSpPr>
            <p:spPr bwMode="auto">
              <a:xfrm>
                <a:off x="2859" y="1699"/>
                <a:ext cx="0" cy="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36" name="Line 517"/>
              <p:cNvSpPr>
                <a:spLocks noChangeShapeType="1"/>
              </p:cNvSpPr>
              <p:nvPr/>
            </p:nvSpPr>
            <p:spPr bwMode="auto">
              <a:xfrm>
                <a:off x="2859" y="1724"/>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37" name="Line 518"/>
              <p:cNvSpPr>
                <a:spLocks noChangeShapeType="1"/>
              </p:cNvSpPr>
              <p:nvPr/>
            </p:nvSpPr>
            <p:spPr bwMode="auto">
              <a:xfrm>
                <a:off x="2859" y="1747"/>
                <a:ext cx="0" cy="5"/>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38" name="Line 519"/>
              <p:cNvSpPr>
                <a:spLocks noChangeShapeType="1"/>
              </p:cNvSpPr>
              <p:nvPr/>
            </p:nvSpPr>
            <p:spPr bwMode="auto">
              <a:xfrm>
                <a:off x="2859" y="1772"/>
                <a:ext cx="0" cy="2"/>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39" name="Line 520"/>
              <p:cNvSpPr>
                <a:spLocks noChangeShapeType="1"/>
              </p:cNvSpPr>
              <p:nvPr/>
            </p:nvSpPr>
            <p:spPr bwMode="auto">
              <a:xfrm>
                <a:off x="2859" y="1794"/>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40" name="Line 521"/>
              <p:cNvSpPr>
                <a:spLocks noChangeShapeType="1"/>
              </p:cNvSpPr>
              <p:nvPr/>
            </p:nvSpPr>
            <p:spPr bwMode="auto">
              <a:xfrm>
                <a:off x="2859" y="1816"/>
                <a:ext cx="0" cy="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41" name="Line 522"/>
              <p:cNvSpPr>
                <a:spLocks noChangeShapeType="1"/>
              </p:cNvSpPr>
              <p:nvPr/>
            </p:nvSpPr>
            <p:spPr bwMode="auto">
              <a:xfrm>
                <a:off x="2859" y="1842"/>
                <a:ext cx="0" cy="2"/>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42" name="Line 523"/>
              <p:cNvSpPr>
                <a:spLocks noChangeShapeType="1"/>
              </p:cNvSpPr>
              <p:nvPr/>
            </p:nvSpPr>
            <p:spPr bwMode="auto">
              <a:xfrm>
                <a:off x="2859" y="1864"/>
                <a:ext cx="0" cy="5"/>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43" name="Line 524"/>
              <p:cNvSpPr>
                <a:spLocks noChangeShapeType="1"/>
              </p:cNvSpPr>
              <p:nvPr/>
            </p:nvSpPr>
            <p:spPr bwMode="auto">
              <a:xfrm>
                <a:off x="2859" y="1889"/>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44" name="Line 525"/>
              <p:cNvSpPr>
                <a:spLocks noChangeShapeType="1"/>
              </p:cNvSpPr>
              <p:nvPr/>
            </p:nvSpPr>
            <p:spPr bwMode="auto">
              <a:xfrm>
                <a:off x="2859" y="1911"/>
                <a:ext cx="0" cy="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45" name="Line 526"/>
              <p:cNvSpPr>
                <a:spLocks noChangeShapeType="1"/>
              </p:cNvSpPr>
              <p:nvPr/>
            </p:nvSpPr>
            <p:spPr bwMode="auto">
              <a:xfrm>
                <a:off x="2859" y="1937"/>
                <a:ext cx="0" cy="2"/>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46" name="Line 527"/>
              <p:cNvSpPr>
                <a:spLocks noChangeShapeType="1"/>
              </p:cNvSpPr>
              <p:nvPr/>
            </p:nvSpPr>
            <p:spPr bwMode="auto">
              <a:xfrm>
                <a:off x="2859" y="1959"/>
                <a:ext cx="0" cy="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47" name="Line 528"/>
              <p:cNvSpPr>
                <a:spLocks noChangeShapeType="1"/>
              </p:cNvSpPr>
              <p:nvPr/>
            </p:nvSpPr>
            <p:spPr bwMode="auto">
              <a:xfrm>
                <a:off x="2859" y="1984"/>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48" name="Line 529"/>
              <p:cNvSpPr>
                <a:spLocks noChangeShapeType="1"/>
              </p:cNvSpPr>
              <p:nvPr/>
            </p:nvSpPr>
            <p:spPr bwMode="auto">
              <a:xfrm>
                <a:off x="2859" y="2006"/>
                <a:ext cx="0" cy="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49" name="Line 530"/>
              <p:cNvSpPr>
                <a:spLocks noChangeShapeType="1"/>
              </p:cNvSpPr>
              <p:nvPr/>
            </p:nvSpPr>
            <p:spPr bwMode="auto">
              <a:xfrm>
                <a:off x="2859" y="2032"/>
                <a:ext cx="0" cy="2"/>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50" name="Line 531"/>
              <p:cNvSpPr>
                <a:spLocks noChangeShapeType="1"/>
              </p:cNvSpPr>
              <p:nvPr/>
            </p:nvSpPr>
            <p:spPr bwMode="auto">
              <a:xfrm>
                <a:off x="2859" y="2054"/>
                <a:ext cx="0" cy="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51" name="Line 532"/>
              <p:cNvSpPr>
                <a:spLocks noChangeShapeType="1"/>
              </p:cNvSpPr>
              <p:nvPr/>
            </p:nvSpPr>
            <p:spPr bwMode="auto">
              <a:xfrm>
                <a:off x="2859" y="2079"/>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52" name="Line 533"/>
              <p:cNvSpPr>
                <a:spLocks noChangeShapeType="1"/>
              </p:cNvSpPr>
              <p:nvPr/>
            </p:nvSpPr>
            <p:spPr bwMode="auto">
              <a:xfrm>
                <a:off x="2859" y="2101"/>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53" name="Line 534"/>
              <p:cNvSpPr>
                <a:spLocks noChangeShapeType="1"/>
              </p:cNvSpPr>
              <p:nvPr/>
            </p:nvSpPr>
            <p:spPr bwMode="auto">
              <a:xfrm>
                <a:off x="2859" y="2127"/>
                <a:ext cx="0" cy="2"/>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54" name="Line 535"/>
              <p:cNvSpPr>
                <a:spLocks noChangeShapeType="1"/>
              </p:cNvSpPr>
              <p:nvPr/>
            </p:nvSpPr>
            <p:spPr bwMode="auto">
              <a:xfrm>
                <a:off x="2859" y="2149"/>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55" name="Line 536"/>
              <p:cNvSpPr>
                <a:spLocks noChangeShapeType="1"/>
              </p:cNvSpPr>
              <p:nvPr/>
            </p:nvSpPr>
            <p:spPr bwMode="auto">
              <a:xfrm>
                <a:off x="2859" y="2171"/>
                <a:ext cx="0" cy="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56" name="Line 537"/>
              <p:cNvSpPr>
                <a:spLocks noChangeShapeType="1"/>
              </p:cNvSpPr>
              <p:nvPr/>
            </p:nvSpPr>
            <p:spPr bwMode="auto">
              <a:xfrm>
                <a:off x="2859" y="2197"/>
                <a:ext cx="0" cy="2"/>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57" name="Line 538"/>
              <p:cNvSpPr>
                <a:spLocks noChangeShapeType="1"/>
              </p:cNvSpPr>
              <p:nvPr/>
            </p:nvSpPr>
            <p:spPr bwMode="auto">
              <a:xfrm>
                <a:off x="2859" y="2219"/>
                <a:ext cx="0" cy="5"/>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58" name="Line 539"/>
              <p:cNvSpPr>
                <a:spLocks noChangeShapeType="1"/>
              </p:cNvSpPr>
              <p:nvPr/>
            </p:nvSpPr>
            <p:spPr bwMode="auto">
              <a:xfrm>
                <a:off x="2859" y="2244"/>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59" name="Line 540"/>
              <p:cNvSpPr>
                <a:spLocks noChangeShapeType="1"/>
              </p:cNvSpPr>
              <p:nvPr/>
            </p:nvSpPr>
            <p:spPr bwMode="auto">
              <a:xfrm>
                <a:off x="2859" y="2266"/>
                <a:ext cx="0" cy="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60" name="Line 541"/>
              <p:cNvSpPr>
                <a:spLocks noChangeShapeType="1"/>
              </p:cNvSpPr>
              <p:nvPr/>
            </p:nvSpPr>
            <p:spPr bwMode="auto">
              <a:xfrm>
                <a:off x="2859" y="2292"/>
                <a:ext cx="0" cy="2"/>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61" name="Line 542"/>
              <p:cNvSpPr>
                <a:spLocks noChangeShapeType="1"/>
              </p:cNvSpPr>
              <p:nvPr/>
            </p:nvSpPr>
            <p:spPr bwMode="auto">
              <a:xfrm>
                <a:off x="2859" y="2314"/>
                <a:ext cx="0" cy="5"/>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62" name="Line 543"/>
              <p:cNvSpPr>
                <a:spLocks noChangeShapeType="1"/>
              </p:cNvSpPr>
              <p:nvPr/>
            </p:nvSpPr>
            <p:spPr bwMode="auto">
              <a:xfrm>
                <a:off x="2859" y="2339"/>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63" name="Line 544"/>
              <p:cNvSpPr>
                <a:spLocks noChangeShapeType="1"/>
              </p:cNvSpPr>
              <p:nvPr/>
            </p:nvSpPr>
            <p:spPr bwMode="auto">
              <a:xfrm>
                <a:off x="2859" y="2361"/>
                <a:ext cx="0" cy="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64" name="Line 545"/>
              <p:cNvSpPr>
                <a:spLocks noChangeShapeType="1"/>
              </p:cNvSpPr>
              <p:nvPr/>
            </p:nvSpPr>
            <p:spPr bwMode="auto">
              <a:xfrm>
                <a:off x="2859" y="2387"/>
                <a:ext cx="0" cy="2"/>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65" name="Line 546"/>
              <p:cNvSpPr>
                <a:spLocks noChangeShapeType="1"/>
              </p:cNvSpPr>
              <p:nvPr/>
            </p:nvSpPr>
            <p:spPr bwMode="auto">
              <a:xfrm>
                <a:off x="2859" y="2409"/>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66" name="Line 547"/>
              <p:cNvSpPr>
                <a:spLocks noChangeShapeType="1"/>
              </p:cNvSpPr>
              <p:nvPr/>
            </p:nvSpPr>
            <p:spPr bwMode="auto">
              <a:xfrm>
                <a:off x="2859" y="2434"/>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67" name="Line 548"/>
              <p:cNvSpPr>
                <a:spLocks noChangeShapeType="1"/>
              </p:cNvSpPr>
              <p:nvPr/>
            </p:nvSpPr>
            <p:spPr bwMode="auto">
              <a:xfrm>
                <a:off x="2859" y="2456"/>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68" name="Line 549"/>
              <p:cNvSpPr>
                <a:spLocks noChangeShapeType="1"/>
              </p:cNvSpPr>
              <p:nvPr/>
            </p:nvSpPr>
            <p:spPr bwMode="auto">
              <a:xfrm>
                <a:off x="2859" y="2479"/>
                <a:ext cx="0" cy="5"/>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69" name="Line 550"/>
              <p:cNvSpPr>
                <a:spLocks noChangeShapeType="1"/>
              </p:cNvSpPr>
              <p:nvPr/>
            </p:nvSpPr>
            <p:spPr bwMode="auto">
              <a:xfrm>
                <a:off x="2859" y="2504"/>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70" name="Line 551"/>
              <p:cNvSpPr>
                <a:spLocks noChangeShapeType="1"/>
              </p:cNvSpPr>
              <p:nvPr/>
            </p:nvSpPr>
            <p:spPr bwMode="auto">
              <a:xfrm>
                <a:off x="2859" y="2526"/>
                <a:ext cx="0" cy="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71" name="Line 552"/>
              <p:cNvSpPr>
                <a:spLocks noChangeShapeType="1"/>
              </p:cNvSpPr>
              <p:nvPr/>
            </p:nvSpPr>
            <p:spPr bwMode="auto">
              <a:xfrm>
                <a:off x="2859" y="2551"/>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72" name="Line 553"/>
              <p:cNvSpPr>
                <a:spLocks noChangeShapeType="1"/>
              </p:cNvSpPr>
              <p:nvPr/>
            </p:nvSpPr>
            <p:spPr bwMode="auto">
              <a:xfrm>
                <a:off x="2859" y="2574"/>
                <a:ext cx="0" cy="5"/>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73" name="Line 554"/>
              <p:cNvSpPr>
                <a:spLocks noChangeShapeType="1"/>
              </p:cNvSpPr>
              <p:nvPr/>
            </p:nvSpPr>
            <p:spPr bwMode="auto">
              <a:xfrm>
                <a:off x="2859" y="2599"/>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74" name="Line 555"/>
              <p:cNvSpPr>
                <a:spLocks noChangeShapeType="1"/>
              </p:cNvSpPr>
              <p:nvPr/>
            </p:nvSpPr>
            <p:spPr bwMode="auto">
              <a:xfrm>
                <a:off x="2859" y="2621"/>
                <a:ext cx="0" cy="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75" name="Line 556"/>
              <p:cNvSpPr>
                <a:spLocks noChangeShapeType="1"/>
              </p:cNvSpPr>
              <p:nvPr/>
            </p:nvSpPr>
            <p:spPr bwMode="auto">
              <a:xfrm>
                <a:off x="2859" y="2646"/>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76" name="Line 557"/>
              <p:cNvSpPr>
                <a:spLocks noChangeShapeType="1"/>
              </p:cNvSpPr>
              <p:nvPr/>
            </p:nvSpPr>
            <p:spPr bwMode="auto">
              <a:xfrm>
                <a:off x="2859" y="2669"/>
                <a:ext cx="0" cy="5"/>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77" name="Line 558"/>
              <p:cNvSpPr>
                <a:spLocks noChangeShapeType="1"/>
              </p:cNvSpPr>
              <p:nvPr/>
            </p:nvSpPr>
            <p:spPr bwMode="auto">
              <a:xfrm>
                <a:off x="2859" y="2694"/>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78" name="Line 559"/>
              <p:cNvSpPr>
                <a:spLocks noChangeShapeType="1"/>
              </p:cNvSpPr>
              <p:nvPr/>
            </p:nvSpPr>
            <p:spPr bwMode="auto">
              <a:xfrm>
                <a:off x="2859" y="2716"/>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79" name="Line 560"/>
              <p:cNvSpPr>
                <a:spLocks noChangeShapeType="1"/>
              </p:cNvSpPr>
              <p:nvPr/>
            </p:nvSpPr>
            <p:spPr bwMode="auto">
              <a:xfrm>
                <a:off x="2859" y="2742"/>
                <a:ext cx="0" cy="2"/>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80" name="Line 561"/>
              <p:cNvSpPr>
                <a:spLocks noChangeShapeType="1"/>
              </p:cNvSpPr>
              <p:nvPr/>
            </p:nvSpPr>
            <p:spPr bwMode="auto">
              <a:xfrm>
                <a:off x="2859" y="2764"/>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81" name="Line 562"/>
              <p:cNvSpPr>
                <a:spLocks noChangeShapeType="1"/>
              </p:cNvSpPr>
              <p:nvPr/>
            </p:nvSpPr>
            <p:spPr bwMode="auto">
              <a:xfrm>
                <a:off x="2859" y="2786"/>
                <a:ext cx="0" cy="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82" name="Line 563"/>
              <p:cNvSpPr>
                <a:spLocks noChangeShapeType="1"/>
              </p:cNvSpPr>
              <p:nvPr/>
            </p:nvSpPr>
            <p:spPr bwMode="auto">
              <a:xfrm>
                <a:off x="2859" y="2811"/>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83" name="Line 564"/>
              <p:cNvSpPr>
                <a:spLocks noChangeShapeType="1"/>
              </p:cNvSpPr>
              <p:nvPr/>
            </p:nvSpPr>
            <p:spPr bwMode="auto">
              <a:xfrm>
                <a:off x="2859" y="2834"/>
                <a:ext cx="0" cy="5"/>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84" name="Line 565"/>
              <p:cNvSpPr>
                <a:spLocks noChangeShapeType="1"/>
              </p:cNvSpPr>
              <p:nvPr/>
            </p:nvSpPr>
            <p:spPr bwMode="auto">
              <a:xfrm>
                <a:off x="2859" y="2859"/>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85" name="Line 566"/>
              <p:cNvSpPr>
                <a:spLocks noChangeShapeType="1"/>
              </p:cNvSpPr>
              <p:nvPr/>
            </p:nvSpPr>
            <p:spPr bwMode="auto">
              <a:xfrm>
                <a:off x="2859" y="2881"/>
                <a:ext cx="0" cy="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86" name="Line 567"/>
              <p:cNvSpPr>
                <a:spLocks noChangeShapeType="1"/>
              </p:cNvSpPr>
              <p:nvPr/>
            </p:nvSpPr>
            <p:spPr bwMode="auto">
              <a:xfrm>
                <a:off x="2859" y="2906"/>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87" name="Line 568"/>
              <p:cNvSpPr>
                <a:spLocks noChangeShapeType="1"/>
              </p:cNvSpPr>
              <p:nvPr/>
            </p:nvSpPr>
            <p:spPr bwMode="auto">
              <a:xfrm>
                <a:off x="2859" y="2929"/>
                <a:ext cx="0" cy="5"/>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88" name="Line 569"/>
              <p:cNvSpPr>
                <a:spLocks noChangeShapeType="1"/>
              </p:cNvSpPr>
              <p:nvPr/>
            </p:nvSpPr>
            <p:spPr bwMode="auto">
              <a:xfrm>
                <a:off x="2859" y="2954"/>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89" name="Line 570"/>
              <p:cNvSpPr>
                <a:spLocks noChangeShapeType="1"/>
              </p:cNvSpPr>
              <p:nvPr/>
            </p:nvSpPr>
            <p:spPr bwMode="auto">
              <a:xfrm>
                <a:off x="2859" y="2976"/>
                <a:ext cx="0" cy="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90" name="Line 571"/>
              <p:cNvSpPr>
                <a:spLocks noChangeShapeType="1"/>
              </p:cNvSpPr>
              <p:nvPr/>
            </p:nvSpPr>
            <p:spPr bwMode="auto">
              <a:xfrm>
                <a:off x="2859" y="3001"/>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91" name="Line 572"/>
              <p:cNvSpPr>
                <a:spLocks noChangeShapeType="1"/>
              </p:cNvSpPr>
              <p:nvPr/>
            </p:nvSpPr>
            <p:spPr bwMode="auto">
              <a:xfrm>
                <a:off x="2859" y="3024"/>
                <a:ext cx="0" cy="5"/>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92" name="Line 573"/>
              <p:cNvSpPr>
                <a:spLocks noChangeShapeType="1"/>
              </p:cNvSpPr>
              <p:nvPr/>
            </p:nvSpPr>
            <p:spPr bwMode="auto">
              <a:xfrm>
                <a:off x="2859" y="3049"/>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93" name="Line 574"/>
              <p:cNvSpPr>
                <a:spLocks noChangeShapeType="1"/>
              </p:cNvSpPr>
              <p:nvPr/>
            </p:nvSpPr>
            <p:spPr bwMode="auto">
              <a:xfrm>
                <a:off x="2859" y="3071"/>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94" name="Line 575"/>
              <p:cNvSpPr>
                <a:spLocks noChangeShapeType="1"/>
              </p:cNvSpPr>
              <p:nvPr/>
            </p:nvSpPr>
            <p:spPr bwMode="auto">
              <a:xfrm>
                <a:off x="2859" y="3094"/>
                <a:ext cx="0" cy="5"/>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95" name="Line 576"/>
              <p:cNvSpPr>
                <a:spLocks noChangeShapeType="1"/>
              </p:cNvSpPr>
              <p:nvPr/>
            </p:nvSpPr>
            <p:spPr bwMode="auto">
              <a:xfrm>
                <a:off x="2859" y="3119"/>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96" name="Line 577"/>
              <p:cNvSpPr>
                <a:spLocks noChangeShapeType="1"/>
              </p:cNvSpPr>
              <p:nvPr/>
            </p:nvSpPr>
            <p:spPr bwMode="auto">
              <a:xfrm>
                <a:off x="2859" y="3141"/>
                <a:ext cx="0" cy="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97" name="Line 578"/>
              <p:cNvSpPr>
                <a:spLocks noChangeShapeType="1"/>
              </p:cNvSpPr>
              <p:nvPr/>
            </p:nvSpPr>
            <p:spPr bwMode="auto">
              <a:xfrm>
                <a:off x="2859" y="3166"/>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98" name="Line 579"/>
              <p:cNvSpPr>
                <a:spLocks noChangeShapeType="1"/>
              </p:cNvSpPr>
              <p:nvPr/>
            </p:nvSpPr>
            <p:spPr bwMode="auto">
              <a:xfrm>
                <a:off x="2859" y="3189"/>
                <a:ext cx="0" cy="5"/>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grpSp>
        <p:sp>
          <p:nvSpPr>
            <p:cNvPr id="12666" name="Line 580"/>
            <p:cNvSpPr>
              <a:spLocks noChangeShapeType="1"/>
            </p:cNvSpPr>
            <p:nvPr/>
          </p:nvSpPr>
          <p:spPr bwMode="auto">
            <a:xfrm>
              <a:off x="2243" y="2725"/>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67" name="Line 581"/>
            <p:cNvSpPr>
              <a:spLocks noChangeShapeType="1"/>
            </p:cNvSpPr>
            <p:nvPr/>
          </p:nvSpPr>
          <p:spPr bwMode="auto">
            <a:xfrm flipH="1">
              <a:off x="2232" y="2747"/>
              <a:ext cx="3"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68" name="Line 582"/>
            <p:cNvSpPr>
              <a:spLocks noChangeShapeType="1"/>
            </p:cNvSpPr>
            <p:nvPr/>
          </p:nvSpPr>
          <p:spPr bwMode="auto">
            <a:xfrm>
              <a:off x="2224" y="2769"/>
              <a:ext cx="0" cy="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69" name="Line 583"/>
            <p:cNvSpPr>
              <a:spLocks noChangeShapeType="1"/>
            </p:cNvSpPr>
            <p:nvPr/>
          </p:nvSpPr>
          <p:spPr bwMode="auto">
            <a:xfrm flipH="1">
              <a:off x="2214" y="2789"/>
              <a:ext cx="2" cy="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pic>
          <p:nvPicPr>
            <p:cNvPr id="12670" name="Picture 584"/>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886" y="1109"/>
              <a:ext cx="75" cy="8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12671" name="Picture 585"/>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961" y="1182"/>
              <a:ext cx="24" cy="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12672" name="Picture 586"/>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282" y="1179"/>
              <a:ext cx="25" cy="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12673" name="Picture 587"/>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302" y="1881"/>
              <a:ext cx="155" cy="8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12674" name="Picture 588"/>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460" y="1900"/>
              <a:ext cx="24" cy="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2675" name="Freeform 589"/>
            <p:cNvSpPr>
              <a:spLocks/>
            </p:cNvSpPr>
            <p:nvPr/>
          </p:nvSpPr>
          <p:spPr bwMode="auto">
            <a:xfrm>
              <a:off x="2305" y="1928"/>
              <a:ext cx="24" cy="23"/>
            </a:xfrm>
            <a:custGeom>
              <a:avLst/>
              <a:gdLst>
                <a:gd name="T0" fmla="*/ 0 w 24"/>
                <a:gd name="T1" fmla="*/ 20 h 23"/>
                <a:gd name="T2" fmla="*/ 16 w 24"/>
                <a:gd name="T3" fmla="*/ 0 h 23"/>
                <a:gd name="T4" fmla="*/ 24 w 24"/>
                <a:gd name="T5" fmla="*/ 23 h 23"/>
                <a:gd name="T6" fmla="*/ 0 w 24"/>
                <a:gd name="T7" fmla="*/ 20 h 23"/>
                <a:gd name="T8" fmla="*/ 0 w 24"/>
                <a:gd name="T9" fmla="*/ 2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0"/>
                  </a:moveTo>
                  <a:lnTo>
                    <a:pt x="16" y="0"/>
                  </a:lnTo>
                  <a:lnTo>
                    <a:pt x="24" y="23"/>
                  </a:lnTo>
                  <a:lnTo>
                    <a:pt x="0" y="2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fr-FR"/>
            </a:p>
          </p:txBody>
        </p:sp>
        <p:pic>
          <p:nvPicPr>
            <p:cNvPr id="12676" name="Picture 590"/>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2339" y="1271"/>
              <a:ext cx="73" cy="10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12677" name="Picture 591"/>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315" y="1291"/>
              <a:ext cx="24" cy="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2678" name="Line 592"/>
            <p:cNvSpPr>
              <a:spLocks noChangeShapeType="1"/>
            </p:cNvSpPr>
            <p:nvPr/>
          </p:nvSpPr>
          <p:spPr bwMode="auto">
            <a:xfrm flipH="1" flipV="1">
              <a:off x="2353" y="1285"/>
              <a:ext cx="45" cy="90"/>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79" name="Freeform 593"/>
            <p:cNvSpPr>
              <a:spLocks/>
            </p:cNvSpPr>
            <p:nvPr/>
          </p:nvSpPr>
          <p:spPr bwMode="auto">
            <a:xfrm>
              <a:off x="2377" y="1347"/>
              <a:ext cx="21" cy="28"/>
            </a:xfrm>
            <a:custGeom>
              <a:avLst/>
              <a:gdLst>
                <a:gd name="T0" fmla="*/ 21 w 21"/>
                <a:gd name="T1" fmla="*/ 28 h 28"/>
                <a:gd name="T2" fmla="*/ 0 w 21"/>
                <a:gd name="T3" fmla="*/ 11 h 28"/>
                <a:gd name="T4" fmla="*/ 21 w 21"/>
                <a:gd name="T5" fmla="*/ 0 h 28"/>
                <a:gd name="T6" fmla="*/ 21 w 21"/>
                <a:gd name="T7" fmla="*/ 28 h 28"/>
                <a:gd name="T8" fmla="*/ 21 w 21"/>
                <a:gd name="T9" fmla="*/ 28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28">
                  <a:moveTo>
                    <a:pt x="21" y="28"/>
                  </a:moveTo>
                  <a:lnTo>
                    <a:pt x="0" y="11"/>
                  </a:lnTo>
                  <a:lnTo>
                    <a:pt x="21" y="0"/>
                  </a:lnTo>
                  <a:lnTo>
                    <a:pt x="21" y="2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fr-FR"/>
            </a:p>
          </p:txBody>
        </p:sp>
        <p:sp>
          <p:nvSpPr>
            <p:cNvPr id="12680" name="Freeform 594"/>
            <p:cNvSpPr>
              <a:spLocks/>
            </p:cNvSpPr>
            <p:nvPr/>
          </p:nvSpPr>
          <p:spPr bwMode="auto">
            <a:xfrm>
              <a:off x="4150" y="2677"/>
              <a:ext cx="24" cy="25"/>
            </a:xfrm>
            <a:custGeom>
              <a:avLst/>
              <a:gdLst>
                <a:gd name="T0" fmla="*/ 0 w 24"/>
                <a:gd name="T1" fmla="*/ 14 h 25"/>
                <a:gd name="T2" fmla="*/ 24 w 24"/>
                <a:gd name="T3" fmla="*/ 0 h 25"/>
                <a:gd name="T4" fmla="*/ 24 w 24"/>
                <a:gd name="T5" fmla="*/ 25 h 25"/>
                <a:gd name="T6" fmla="*/ 0 w 24"/>
                <a:gd name="T7" fmla="*/ 14 h 25"/>
                <a:gd name="T8" fmla="*/ 0 w 24"/>
                <a:gd name="T9" fmla="*/ 14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5">
                  <a:moveTo>
                    <a:pt x="0" y="14"/>
                  </a:moveTo>
                  <a:lnTo>
                    <a:pt x="24" y="0"/>
                  </a:lnTo>
                  <a:lnTo>
                    <a:pt x="24" y="25"/>
                  </a:lnTo>
                  <a:lnTo>
                    <a:pt x="0" y="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fr-FR"/>
            </a:p>
          </p:txBody>
        </p:sp>
        <p:pic>
          <p:nvPicPr>
            <p:cNvPr id="12681" name="Picture 595"/>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1822" y="1727"/>
              <a:ext cx="161" cy="11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12682" name="Picture 596"/>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798" y="1747"/>
              <a:ext cx="24" cy="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2683" name="Line 597"/>
            <p:cNvSpPr>
              <a:spLocks noChangeShapeType="1"/>
            </p:cNvSpPr>
            <p:nvPr/>
          </p:nvSpPr>
          <p:spPr bwMode="auto">
            <a:xfrm flipH="1" flipV="1">
              <a:off x="1836" y="1741"/>
              <a:ext cx="142" cy="92"/>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84" name="Freeform 598"/>
            <p:cNvSpPr>
              <a:spLocks/>
            </p:cNvSpPr>
            <p:nvPr/>
          </p:nvSpPr>
          <p:spPr bwMode="auto">
            <a:xfrm>
              <a:off x="1954" y="1808"/>
              <a:ext cx="24" cy="25"/>
            </a:xfrm>
            <a:custGeom>
              <a:avLst/>
              <a:gdLst>
                <a:gd name="T0" fmla="*/ 24 w 24"/>
                <a:gd name="T1" fmla="*/ 25 h 25"/>
                <a:gd name="T2" fmla="*/ 0 w 24"/>
                <a:gd name="T3" fmla="*/ 22 h 25"/>
                <a:gd name="T4" fmla="*/ 10 w 24"/>
                <a:gd name="T5" fmla="*/ 0 h 25"/>
                <a:gd name="T6" fmla="*/ 24 w 24"/>
                <a:gd name="T7" fmla="*/ 25 h 25"/>
                <a:gd name="T8" fmla="*/ 24 w 24"/>
                <a:gd name="T9" fmla="*/ 25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5">
                  <a:moveTo>
                    <a:pt x="24" y="25"/>
                  </a:moveTo>
                  <a:lnTo>
                    <a:pt x="0" y="22"/>
                  </a:lnTo>
                  <a:lnTo>
                    <a:pt x="10" y="0"/>
                  </a:lnTo>
                  <a:lnTo>
                    <a:pt x="24" y="2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fr-FR"/>
            </a:p>
          </p:txBody>
        </p:sp>
        <p:pic>
          <p:nvPicPr>
            <p:cNvPr id="12685" name="Picture 599"/>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1847" y="2493"/>
              <a:ext cx="112" cy="10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12686" name="Picture 600"/>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822" y="2512"/>
              <a:ext cx="22" cy="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2687" name="Line 601"/>
            <p:cNvSpPr>
              <a:spLocks noChangeShapeType="1"/>
            </p:cNvSpPr>
            <p:nvPr/>
          </p:nvSpPr>
          <p:spPr bwMode="auto">
            <a:xfrm flipH="1" flipV="1">
              <a:off x="1860" y="2507"/>
              <a:ext cx="94" cy="84"/>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88" name="Freeform 602"/>
            <p:cNvSpPr>
              <a:spLocks/>
            </p:cNvSpPr>
            <p:nvPr/>
          </p:nvSpPr>
          <p:spPr bwMode="auto">
            <a:xfrm>
              <a:off x="1930" y="2565"/>
              <a:ext cx="24" cy="26"/>
            </a:xfrm>
            <a:custGeom>
              <a:avLst/>
              <a:gdLst>
                <a:gd name="T0" fmla="*/ 24 w 24"/>
                <a:gd name="T1" fmla="*/ 26 h 26"/>
                <a:gd name="T2" fmla="*/ 0 w 24"/>
                <a:gd name="T3" fmla="*/ 20 h 26"/>
                <a:gd name="T4" fmla="*/ 13 w 24"/>
                <a:gd name="T5" fmla="*/ 0 h 26"/>
                <a:gd name="T6" fmla="*/ 24 w 24"/>
                <a:gd name="T7" fmla="*/ 26 h 26"/>
                <a:gd name="T8" fmla="*/ 24 w 24"/>
                <a:gd name="T9" fmla="*/ 26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6">
                  <a:moveTo>
                    <a:pt x="24" y="26"/>
                  </a:moveTo>
                  <a:lnTo>
                    <a:pt x="0" y="20"/>
                  </a:lnTo>
                  <a:lnTo>
                    <a:pt x="13" y="0"/>
                  </a:lnTo>
                  <a:lnTo>
                    <a:pt x="24" y="2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fr-FR"/>
            </a:p>
          </p:txBody>
        </p:sp>
        <p:pic>
          <p:nvPicPr>
            <p:cNvPr id="12689" name="Picture 603"/>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2414" y="3376"/>
              <a:ext cx="86" cy="10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12690" name="Picture 604"/>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2500" y="3474"/>
              <a:ext cx="24" cy="2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2691" name="Line 605"/>
            <p:cNvSpPr>
              <a:spLocks noChangeShapeType="1"/>
            </p:cNvSpPr>
            <p:nvPr/>
          </p:nvSpPr>
          <p:spPr bwMode="auto">
            <a:xfrm>
              <a:off x="2417" y="3379"/>
              <a:ext cx="67" cy="8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92" name="Freeform 606"/>
            <p:cNvSpPr>
              <a:spLocks/>
            </p:cNvSpPr>
            <p:nvPr/>
          </p:nvSpPr>
          <p:spPr bwMode="auto">
            <a:xfrm>
              <a:off x="2417" y="3379"/>
              <a:ext cx="24" cy="25"/>
            </a:xfrm>
            <a:custGeom>
              <a:avLst/>
              <a:gdLst>
                <a:gd name="T0" fmla="*/ 0 w 24"/>
                <a:gd name="T1" fmla="*/ 0 h 25"/>
                <a:gd name="T2" fmla="*/ 24 w 24"/>
                <a:gd name="T3" fmla="*/ 11 h 25"/>
                <a:gd name="T4" fmla="*/ 6 w 24"/>
                <a:gd name="T5" fmla="*/ 25 h 25"/>
                <a:gd name="T6" fmla="*/ 0 w 24"/>
                <a:gd name="T7" fmla="*/ 0 h 25"/>
                <a:gd name="T8" fmla="*/ 0 w 24"/>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5">
                  <a:moveTo>
                    <a:pt x="0" y="0"/>
                  </a:moveTo>
                  <a:lnTo>
                    <a:pt x="24" y="11"/>
                  </a:lnTo>
                  <a:lnTo>
                    <a:pt x="6" y="25"/>
                  </a:lnTo>
                  <a:lnTo>
                    <a:pt x="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fr-FR"/>
            </a:p>
          </p:txBody>
        </p:sp>
        <p:pic>
          <p:nvPicPr>
            <p:cNvPr id="12693" name="Picture 607"/>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2948" y="3572"/>
              <a:ext cx="144" cy="5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12694" name="Picture 608"/>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3098" y="3608"/>
              <a:ext cx="21" cy="2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2695" name="Line 609"/>
            <p:cNvSpPr>
              <a:spLocks noChangeShapeType="1"/>
            </p:cNvSpPr>
            <p:nvPr/>
          </p:nvSpPr>
          <p:spPr bwMode="auto">
            <a:xfrm>
              <a:off x="2950" y="3600"/>
              <a:ext cx="129" cy="0"/>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96" name="Freeform 610"/>
            <p:cNvSpPr>
              <a:spLocks/>
            </p:cNvSpPr>
            <p:nvPr/>
          </p:nvSpPr>
          <p:spPr bwMode="auto">
            <a:xfrm>
              <a:off x="2950" y="3588"/>
              <a:ext cx="22" cy="26"/>
            </a:xfrm>
            <a:custGeom>
              <a:avLst/>
              <a:gdLst>
                <a:gd name="T0" fmla="*/ 0 w 22"/>
                <a:gd name="T1" fmla="*/ 12 h 26"/>
                <a:gd name="T2" fmla="*/ 22 w 22"/>
                <a:gd name="T3" fmla="*/ 0 h 26"/>
                <a:gd name="T4" fmla="*/ 22 w 22"/>
                <a:gd name="T5" fmla="*/ 26 h 26"/>
                <a:gd name="T6" fmla="*/ 0 w 22"/>
                <a:gd name="T7" fmla="*/ 12 h 26"/>
                <a:gd name="T8" fmla="*/ 0 w 22"/>
                <a:gd name="T9" fmla="*/ 12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26">
                  <a:moveTo>
                    <a:pt x="0" y="12"/>
                  </a:moveTo>
                  <a:lnTo>
                    <a:pt x="22" y="0"/>
                  </a:lnTo>
                  <a:lnTo>
                    <a:pt x="22" y="26"/>
                  </a:lnTo>
                  <a:lnTo>
                    <a:pt x="0" y="1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fr-FR"/>
            </a:p>
          </p:txBody>
        </p:sp>
        <p:pic>
          <p:nvPicPr>
            <p:cNvPr id="12697" name="Picture 611"/>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3909" y="3004"/>
              <a:ext cx="24" cy="2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2698" name="Freeform 612"/>
            <p:cNvSpPr>
              <a:spLocks/>
            </p:cNvSpPr>
            <p:nvPr/>
          </p:nvSpPr>
          <p:spPr bwMode="auto">
            <a:xfrm>
              <a:off x="2315" y="1976"/>
              <a:ext cx="24" cy="25"/>
            </a:xfrm>
            <a:custGeom>
              <a:avLst/>
              <a:gdLst>
                <a:gd name="T0" fmla="*/ 0 w 24"/>
                <a:gd name="T1" fmla="*/ 14 h 25"/>
                <a:gd name="T2" fmla="*/ 24 w 24"/>
                <a:gd name="T3" fmla="*/ 0 h 25"/>
                <a:gd name="T4" fmla="*/ 24 w 24"/>
                <a:gd name="T5" fmla="*/ 25 h 25"/>
                <a:gd name="T6" fmla="*/ 0 w 24"/>
                <a:gd name="T7" fmla="*/ 14 h 25"/>
                <a:gd name="T8" fmla="*/ 0 w 24"/>
                <a:gd name="T9" fmla="*/ 14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5">
                  <a:moveTo>
                    <a:pt x="0" y="14"/>
                  </a:moveTo>
                  <a:lnTo>
                    <a:pt x="24" y="0"/>
                  </a:lnTo>
                  <a:lnTo>
                    <a:pt x="24" y="25"/>
                  </a:lnTo>
                  <a:lnTo>
                    <a:pt x="0" y="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fr-FR"/>
            </a:p>
          </p:txBody>
        </p:sp>
      </p:grpSp>
      <p:sp>
        <p:nvSpPr>
          <p:cNvPr id="12294" name="AutoShape 613"/>
          <p:cNvSpPr>
            <a:spLocks noChangeArrowheads="1"/>
          </p:cNvSpPr>
          <p:nvPr/>
        </p:nvSpPr>
        <p:spPr bwMode="auto">
          <a:xfrm rot="2024828">
            <a:off x="2073161" y="2917739"/>
            <a:ext cx="654326" cy="356292"/>
          </a:xfrm>
          <a:prstGeom prst="rightArrow">
            <a:avLst>
              <a:gd name="adj1" fmla="val 50000"/>
              <a:gd name="adj2" fmla="val 48723"/>
            </a:avLst>
          </a:prstGeom>
          <a:solidFill>
            <a:srgbClr val="CC6600"/>
          </a:solidFill>
          <a:ln w="9525">
            <a:solidFill>
              <a:srgbClr val="CC66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295" name="AutoShape 614"/>
          <p:cNvSpPr>
            <a:spLocks noChangeArrowheads="1"/>
          </p:cNvSpPr>
          <p:nvPr/>
        </p:nvSpPr>
        <p:spPr bwMode="auto">
          <a:xfrm rot="19575172" flipV="1">
            <a:off x="2076126" y="3582035"/>
            <a:ext cx="654327" cy="356293"/>
          </a:xfrm>
          <a:prstGeom prst="rightArrow">
            <a:avLst>
              <a:gd name="adj1" fmla="val 50000"/>
              <a:gd name="adj2" fmla="val 48723"/>
            </a:avLst>
          </a:prstGeom>
          <a:solidFill>
            <a:srgbClr val="009900"/>
          </a:solidFill>
          <a:ln w="9525">
            <a:solidFill>
              <a:srgbClr val="0099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296" name="Text Box 615"/>
          <p:cNvSpPr txBox="1">
            <a:spLocks noChangeArrowheads="1"/>
          </p:cNvSpPr>
          <p:nvPr/>
        </p:nvSpPr>
        <p:spPr bwMode="auto">
          <a:xfrm>
            <a:off x="3942412" y="6150114"/>
            <a:ext cx="2365929" cy="707886"/>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2000" b="1" dirty="0">
                <a:solidFill>
                  <a:srgbClr val="0000FF"/>
                </a:solidFill>
              </a:rPr>
              <a:t>Injection vapeur d'eau</a:t>
            </a:r>
          </a:p>
        </p:txBody>
      </p:sp>
      <p:pic>
        <p:nvPicPr>
          <p:cNvPr id="12297" name="Picture 5"/>
          <p:cNvPicPr>
            <a:picLocks noChangeAspect="1" noChangeArrowheads="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3463925" y="3308111"/>
            <a:ext cx="1958854" cy="1546463"/>
          </a:xfrm>
          <a:prstGeom prst="rect">
            <a:avLst/>
          </a:prstGeom>
          <a:noFill/>
          <a:ln>
            <a:noFill/>
          </a:ln>
          <a:extLst>
            <a:ext uri="{909E8E84-426E-40DD-AFC4-6F175D3DCCD1}">
              <a14:hiddenFill xmlns:a14="http://schemas.microsoft.com/office/drawing/2010/main" xmlns="">
                <a:solidFill>
                  <a:schemeClr val="bg1">
                    <a:alpha val="0"/>
                  </a:scheme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8" name="Text Box 12"/>
          <p:cNvSpPr txBox="1">
            <a:spLocks noChangeArrowheads="1"/>
          </p:cNvSpPr>
          <p:nvPr/>
        </p:nvSpPr>
        <p:spPr bwMode="auto">
          <a:xfrm>
            <a:off x="3432749" y="2757605"/>
            <a:ext cx="1993690" cy="67262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8000" tIns="10800" rIns="180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2000" b="1" dirty="0">
                <a:solidFill>
                  <a:srgbClr val="0000FF"/>
                </a:solidFill>
              </a:rPr>
              <a:t>Humidification</a:t>
            </a:r>
          </a:p>
          <a:p>
            <a:pPr algn="ctr" eaLnBrk="1" hangingPunct="1"/>
            <a:r>
              <a:rPr lang="fr-FR" altLang="fr-FR" sz="2000" b="1" dirty="0">
                <a:solidFill>
                  <a:srgbClr val="0000FF"/>
                </a:solidFill>
              </a:rPr>
              <a:t> in situ</a:t>
            </a:r>
          </a:p>
        </p:txBody>
      </p:sp>
      <p:sp>
        <p:nvSpPr>
          <p:cNvPr id="12299" name="Text Box 616"/>
          <p:cNvSpPr txBox="1">
            <a:spLocks noChangeArrowheads="1"/>
          </p:cNvSpPr>
          <p:nvPr/>
        </p:nvSpPr>
        <p:spPr bwMode="auto">
          <a:xfrm>
            <a:off x="0" y="6211669"/>
            <a:ext cx="3870324" cy="646331"/>
          </a:xfrm>
          <a:prstGeom prst="rect">
            <a:avLst/>
          </a:prstGeom>
          <a:solidFill>
            <a:srgbClr val="FFFF00">
              <a:alpha val="65097"/>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dirty="0"/>
              <a:t>ANR WANDA</a:t>
            </a:r>
          </a:p>
          <a:p>
            <a:pPr eaLnBrk="1" hangingPunct="1"/>
            <a:r>
              <a:rPr lang="fr-FR" altLang="fr-FR" dirty="0"/>
              <a:t>Coll. </a:t>
            </a:r>
            <a:r>
              <a:rPr lang="fr-FR" altLang="fr-FR" dirty="0" err="1" smtClean="0"/>
              <a:t>IrceLyon</a:t>
            </a:r>
            <a:r>
              <a:rPr lang="fr-FR" altLang="fr-FR" dirty="0" smtClean="0"/>
              <a:t>; LSCE; </a:t>
            </a:r>
            <a:r>
              <a:rPr lang="fr-FR" altLang="fr-FR" dirty="0" err="1" smtClean="0"/>
              <a:t>Univ</a:t>
            </a:r>
            <a:r>
              <a:rPr lang="fr-FR" altLang="fr-FR" dirty="0"/>
              <a:t>. </a:t>
            </a:r>
            <a:r>
              <a:rPr lang="fr-FR" altLang="fr-FR" dirty="0" smtClean="0"/>
              <a:t>Toronto</a:t>
            </a:r>
            <a:endParaRPr lang="fr-FR" altLang="fr-FR" dirty="0"/>
          </a:p>
        </p:txBody>
      </p:sp>
      <p:sp>
        <p:nvSpPr>
          <p:cNvPr id="12300" name="AutoShape 618"/>
          <p:cNvSpPr>
            <a:spLocks noChangeArrowheads="1"/>
          </p:cNvSpPr>
          <p:nvPr/>
        </p:nvSpPr>
        <p:spPr bwMode="auto">
          <a:xfrm>
            <a:off x="6239266" y="3748983"/>
            <a:ext cx="654327" cy="356292"/>
          </a:xfrm>
          <a:prstGeom prst="rightArrow">
            <a:avLst>
              <a:gd name="adj1" fmla="val 50000"/>
              <a:gd name="adj2" fmla="val 48723"/>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2301" name="Text Box 619"/>
          <p:cNvSpPr txBox="1">
            <a:spLocks noChangeArrowheads="1"/>
          </p:cNvSpPr>
          <p:nvPr/>
        </p:nvSpPr>
        <p:spPr bwMode="auto">
          <a:xfrm>
            <a:off x="6865496" y="3591619"/>
            <a:ext cx="2086470" cy="707886"/>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2000" b="1" dirty="0"/>
              <a:t>Observations</a:t>
            </a:r>
          </a:p>
          <a:p>
            <a:pPr algn="ctr" eaLnBrk="1" hangingPunct="1"/>
            <a:r>
              <a:rPr lang="fr-FR" altLang="fr-FR" sz="2000" b="1" dirty="0"/>
              <a:t>Prélèvements</a:t>
            </a:r>
          </a:p>
        </p:txBody>
      </p:sp>
      <p:pic>
        <p:nvPicPr>
          <p:cNvPr id="12302" name="Picture 7"/>
          <p:cNvPicPr>
            <a:picLocks noChangeAspect="1" noChangeArrowheads="1"/>
          </p:cNvPicPr>
          <p:nvPr/>
        </p:nvPicPr>
        <p:blipFill>
          <a:blip r:embed="rId20" cstate="print">
            <a:extLst>
              <a:ext uri="{28A0092B-C50C-407E-A947-70E740481C1C}">
                <a14:useLocalDpi xmlns:a14="http://schemas.microsoft.com/office/drawing/2010/main" xmlns="" val="0"/>
              </a:ext>
            </a:extLst>
          </a:blip>
          <a:srcRect/>
          <a:stretch>
            <a:fillRect/>
          </a:stretch>
        </p:blipFill>
        <p:spPr bwMode="auto">
          <a:xfrm>
            <a:off x="4052889" y="4741671"/>
            <a:ext cx="1046135" cy="6367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Flèche droite 1"/>
          <p:cNvSpPr/>
          <p:nvPr/>
        </p:nvSpPr>
        <p:spPr>
          <a:xfrm rot="-2700000">
            <a:off x="6456241" y="2745470"/>
            <a:ext cx="529133" cy="3785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 name="ZoneTexte 2"/>
          <p:cNvSpPr txBox="1"/>
          <p:nvPr/>
        </p:nvSpPr>
        <p:spPr>
          <a:xfrm>
            <a:off x="7203998" y="2204266"/>
            <a:ext cx="1341513" cy="923330"/>
          </a:xfrm>
          <a:prstGeom prst="rect">
            <a:avLst/>
          </a:prstGeom>
          <a:noFill/>
        </p:spPr>
        <p:txBody>
          <a:bodyPr wrap="square">
            <a:spAutoFit/>
          </a:bodyPr>
          <a:lstStyle/>
          <a:p>
            <a:pPr algn="ctr">
              <a:defRPr/>
            </a:pPr>
            <a:r>
              <a:rPr lang="fr-FR" b="1" dirty="0">
                <a:solidFill>
                  <a:schemeClr val="accent5">
                    <a:lumMod val="50000"/>
                  </a:schemeClr>
                </a:solidFill>
              </a:rPr>
              <a:t>Spectres extinction infrarouge</a:t>
            </a:r>
          </a:p>
        </p:txBody>
      </p:sp>
      <p:sp>
        <p:nvSpPr>
          <p:cNvPr id="611" name="Rectangle 2"/>
          <p:cNvSpPr txBox="1">
            <a:spLocks noChangeArrowheads="1"/>
          </p:cNvSpPr>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3200" b="1" i="0" u="none" strike="noStrike" kern="0" cap="none" spc="0" normalizeH="0" baseline="0" noProof="0" dirty="0" smtClean="0">
                <a:ln>
                  <a:noFill/>
                </a:ln>
                <a:solidFill>
                  <a:srgbClr val="800000"/>
                </a:solidFill>
                <a:effectLst/>
                <a:uLnTx/>
                <a:uFillTx/>
                <a:latin typeface="+mj-lt"/>
                <a:ea typeface="+mj-ea"/>
                <a:cs typeface="+mj-cs"/>
              </a:rPr>
              <a:t>Effet radiatif direct</a:t>
            </a:r>
            <a:r>
              <a:rPr kumimoji="0" lang="fr-FR" altLang="fr-FR" sz="3200" b="1" i="0" u="none" strike="noStrike" kern="0" cap="none" spc="0" normalizeH="0" noProof="0" dirty="0" smtClean="0">
                <a:ln>
                  <a:noFill/>
                </a:ln>
                <a:solidFill>
                  <a:srgbClr val="800000"/>
                </a:solidFill>
                <a:effectLst/>
                <a:uLnTx/>
                <a:uFillTx/>
                <a:latin typeface="+mj-lt"/>
                <a:ea typeface="+mj-ea"/>
                <a:cs typeface="+mj-cs"/>
              </a:rPr>
              <a:t> : </a:t>
            </a:r>
            <a:r>
              <a:rPr kumimoji="0" lang="fr-FR" altLang="fr-FR" sz="3200" b="1" i="0" u="none" strike="noStrike" kern="0" cap="none" spc="0" normalizeH="0" noProof="0" dirty="0" err="1" smtClean="0">
                <a:ln>
                  <a:noFill/>
                </a:ln>
                <a:solidFill>
                  <a:srgbClr val="800000"/>
                </a:solidFill>
                <a:effectLst/>
                <a:uLnTx/>
                <a:uFillTx/>
                <a:latin typeface="+mj-lt"/>
                <a:ea typeface="+mj-ea"/>
                <a:cs typeface="+mj-cs"/>
              </a:rPr>
              <a:t>etude</a:t>
            </a:r>
            <a:r>
              <a:rPr kumimoji="0" lang="fr-FR" altLang="fr-FR" sz="3200" b="1" i="0" u="none" strike="noStrike" kern="0" cap="none" spc="0" normalizeH="0" noProof="0" dirty="0" smtClean="0">
                <a:ln>
                  <a:noFill/>
                </a:ln>
                <a:solidFill>
                  <a:srgbClr val="800000"/>
                </a:solidFill>
                <a:effectLst/>
                <a:uLnTx/>
                <a:uFillTx/>
                <a:latin typeface="+mj-lt"/>
                <a:ea typeface="+mj-ea"/>
                <a:cs typeface="+mj-cs"/>
              </a:rPr>
              <a:t> des processus de « vieillissement » dans CESAM</a:t>
            </a:r>
            <a:r>
              <a:rPr kumimoji="0" lang="fr-FR" altLang="fr-FR" sz="3200" b="1" i="0" u="none" strike="noStrike" kern="0" cap="none" spc="0" normalizeH="0" baseline="0" noProof="0" dirty="0" smtClean="0">
                <a:ln>
                  <a:noFill/>
                </a:ln>
                <a:solidFill>
                  <a:srgbClr val="800000"/>
                </a:solidFill>
                <a:effectLst/>
                <a:uLnTx/>
                <a:uFillTx/>
                <a:latin typeface="+mj-lt"/>
                <a:ea typeface="+mj-ea"/>
                <a:cs typeface="+mj-cs"/>
              </a:rPr>
              <a:t> </a:t>
            </a:r>
            <a:r>
              <a:rPr kumimoji="0" lang="fr-FR" altLang="fr-FR" sz="3200" b="0" i="0" u="none" strike="noStrike" kern="0" cap="none" spc="0" normalizeH="0" baseline="0" noProof="0" dirty="0" smtClean="0">
                <a:ln>
                  <a:noFill/>
                </a:ln>
                <a:solidFill>
                  <a:srgbClr val="800000"/>
                </a:solidFill>
                <a:effectLst/>
                <a:uLnTx/>
                <a:uFillTx/>
                <a:latin typeface="+mj-lt"/>
                <a:ea typeface="+mj-ea"/>
                <a:cs typeface="+mj-cs"/>
              </a:rPr>
              <a:t/>
            </a:r>
            <a:br>
              <a:rPr kumimoji="0" lang="fr-FR" altLang="fr-FR" sz="3200" b="0" i="0" u="none" strike="noStrike" kern="0" cap="none" spc="0" normalizeH="0" baseline="0" noProof="0" dirty="0" smtClean="0">
                <a:ln>
                  <a:noFill/>
                </a:ln>
                <a:solidFill>
                  <a:srgbClr val="800000"/>
                </a:solidFill>
                <a:effectLst/>
                <a:uLnTx/>
                <a:uFillTx/>
                <a:latin typeface="+mj-lt"/>
                <a:ea typeface="+mj-ea"/>
                <a:cs typeface="+mj-cs"/>
              </a:rPr>
            </a:br>
            <a:r>
              <a:rPr kumimoji="0" lang="fr-FR" altLang="fr-FR" sz="3200" b="0" i="0" u="none" strike="noStrike" kern="0" cap="none" spc="0" normalizeH="0" baseline="0" noProof="0" dirty="0" smtClean="0">
                <a:ln>
                  <a:noFill/>
                </a:ln>
                <a:solidFill>
                  <a:srgbClr val="800000"/>
                </a:solidFill>
                <a:effectLst/>
                <a:uLnTx/>
                <a:uFillTx/>
                <a:latin typeface="+mj-lt"/>
                <a:ea typeface="+mj-ea"/>
                <a:cs typeface="+mj-cs"/>
              </a:rPr>
              <a:t/>
            </a:r>
            <a:br>
              <a:rPr kumimoji="0" lang="fr-FR" altLang="fr-FR" sz="3200" b="0" i="0" u="none" strike="noStrike" kern="0" cap="none" spc="0" normalizeH="0" baseline="0" noProof="0" dirty="0" smtClean="0">
                <a:ln>
                  <a:noFill/>
                </a:ln>
                <a:solidFill>
                  <a:srgbClr val="800000"/>
                </a:solidFill>
                <a:effectLst/>
                <a:uLnTx/>
                <a:uFillTx/>
                <a:latin typeface="+mj-lt"/>
                <a:ea typeface="+mj-ea"/>
                <a:cs typeface="+mj-cs"/>
              </a:rPr>
            </a:br>
            <a:endParaRPr kumimoji="0" lang="fr-FR" altLang="fr-FR" sz="3200" b="0" i="0" u="none" strike="noStrike" kern="0" cap="none" spc="0" normalizeH="0" baseline="0" noProof="0" dirty="0" smtClean="0">
              <a:ln>
                <a:noFill/>
              </a:ln>
              <a:solidFill>
                <a:srgbClr val="800000"/>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Image 6"/>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3309620"/>
            <a:ext cx="9144000" cy="356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Flèche vers le bas 7"/>
          <p:cNvSpPr/>
          <p:nvPr/>
        </p:nvSpPr>
        <p:spPr>
          <a:xfrm>
            <a:off x="8084343" y="4404043"/>
            <a:ext cx="281781" cy="7477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3317" name="ZoneTexte 8"/>
          <p:cNvSpPr txBox="1">
            <a:spLocks noChangeArrowheads="1"/>
          </p:cNvSpPr>
          <p:nvPr/>
        </p:nvSpPr>
        <p:spPr bwMode="auto">
          <a:xfrm>
            <a:off x="7504850" y="3382170"/>
            <a:ext cx="1532470" cy="92333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dirty="0" smtClean="0"/>
              <a:t>Bande d'absorption (9-10 µm)</a:t>
            </a:r>
            <a:endParaRPr lang="fr-FR" altLang="fr-FR" dirty="0"/>
          </a:p>
        </p:txBody>
      </p:sp>
      <p:sp>
        <p:nvSpPr>
          <p:cNvPr id="13318" name="ZoneTexte 9"/>
          <p:cNvSpPr txBox="1">
            <a:spLocks noChangeArrowheads="1"/>
          </p:cNvSpPr>
          <p:nvPr/>
        </p:nvSpPr>
        <p:spPr bwMode="auto">
          <a:xfrm>
            <a:off x="70646" y="2940288"/>
            <a:ext cx="796083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dirty="0" smtClean="0"/>
              <a:t>Spectres </a:t>
            </a:r>
            <a:r>
              <a:rPr lang="fr-FR" altLang="fr-FR" dirty="0"/>
              <a:t>infrarouge (2.5-25 µm) de </a:t>
            </a:r>
            <a:r>
              <a:rPr lang="fr-FR" altLang="fr-FR" dirty="0" smtClean="0"/>
              <a:t>poussières en suspension dans CESAM</a:t>
            </a:r>
            <a:endParaRPr lang="fr-FR" altLang="fr-FR" dirty="0"/>
          </a:p>
        </p:txBody>
      </p:sp>
      <p:sp>
        <p:nvSpPr>
          <p:cNvPr id="2" name="ZoneTexte 1"/>
          <p:cNvSpPr txBox="1"/>
          <p:nvPr/>
        </p:nvSpPr>
        <p:spPr>
          <a:xfrm>
            <a:off x="685800" y="5684520"/>
            <a:ext cx="684803" cy="369332"/>
          </a:xfrm>
          <a:prstGeom prst="rect">
            <a:avLst/>
          </a:prstGeom>
          <a:noFill/>
        </p:spPr>
        <p:txBody>
          <a:bodyPr wrap="none" rtlCol="0">
            <a:spAutoFit/>
          </a:bodyPr>
          <a:lstStyle/>
          <a:p>
            <a:r>
              <a:rPr lang="fr-FR" b="1" dirty="0" smtClean="0">
                <a:solidFill>
                  <a:srgbClr val="0033CC"/>
                </a:solidFill>
              </a:rPr>
              <a:t>fond</a:t>
            </a:r>
            <a:endParaRPr lang="fr-FR" b="1" dirty="0">
              <a:solidFill>
                <a:srgbClr val="0033CC"/>
              </a:solidFill>
            </a:endParaRPr>
          </a:p>
        </p:txBody>
      </p:sp>
      <p:sp>
        <p:nvSpPr>
          <p:cNvPr id="3" name="ZoneTexte 2"/>
          <p:cNvSpPr txBox="1"/>
          <p:nvPr/>
        </p:nvSpPr>
        <p:spPr>
          <a:xfrm>
            <a:off x="70646" y="1149568"/>
            <a:ext cx="9073354" cy="1785104"/>
          </a:xfrm>
          <a:prstGeom prst="rect">
            <a:avLst/>
          </a:prstGeom>
          <a:noFill/>
        </p:spPr>
        <p:txBody>
          <a:bodyPr wrap="square" rtlCol="0">
            <a:spAutoFit/>
          </a:bodyPr>
          <a:lstStyle/>
          <a:p>
            <a:r>
              <a:rPr lang="fr-FR" sz="2200" b="1" u="sng" dirty="0" smtClean="0">
                <a:latin typeface="Arial" panose="020B0604020202020204" pitchFamily="34" charset="0"/>
              </a:rPr>
              <a:t>Intérêt</a:t>
            </a:r>
            <a:r>
              <a:rPr lang="fr-FR" sz="2200" dirty="0" smtClean="0">
                <a:latin typeface="Arial" panose="020B0604020202020204" pitchFamily="34" charset="0"/>
              </a:rPr>
              <a:t>: </a:t>
            </a:r>
          </a:p>
          <a:p>
            <a:pPr marL="342900" indent="-342900" fontAlgn="auto">
              <a:spcBef>
                <a:spcPts val="0"/>
              </a:spcBef>
              <a:spcAft>
                <a:spcPts val="0"/>
              </a:spcAft>
              <a:buFont typeface="Arial" panose="020B0604020202020204" pitchFamily="34" charset="0"/>
              <a:buChar char="•"/>
              <a:defRPr/>
            </a:pPr>
            <a:r>
              <a:rPr lang="fr-FR" sz="2200" dirty="0" smtClean="0">
                <a:latin typeface="Arial" panose="020B0604020202020204" pitchFamily="34" charset="0"/>
                <a:cs typeface="Arial" pitchFamily="34" charset="0"/>
              </a:rPr>
              <a:t>Effet infrarouge affecte la structure </a:t>
            </a:r>
            <a:r>
              <a:rPr lang="fr-FR" sz="2200" dirty="0">
                <a:latin typeface="Arial" panose="020B0604020202020204" pitchFamily="34" charset="0"/>
                <a:cs typeface="Arial" pitchFamily="34" charset="0"/>
              </a:rPr>
              <a:t>thermique </a:t>
            </a:r>
            <a:r>
              <a:rPr lang="fr-FR" sz="2200" dirty="0" smtClean="0">
                <a:latin typeface="Arial" panose="020B0604020202020204" pitchFamily="34" charset="0"/>
                <a:cs typeface="Arial" pitchFamily="34" charset="0"/>
              </a:rPr>
              <a:t>atmosphérique (stabilité </a:t>
            </a:r>
            <a:r>
              <a:rPr lang="fr-FR" sz="2200" dirty="0">
                <a:latin typeface="Arial" pitchFamily="34" charset="0"/>
                <a:cs typeface="Arial" pitchFamily="34" charset="0"/>
              </a:rPr>
              <a:t>atmosphérique, dynamique atmosphérique, humidité relative, formation des nuages</a:t>
            </a:r>
            <a:r>
              <a:rPr lang="fr-FR" sz="2200" dirty="0" smtClean="0">
                <a:latin typeface="Arial" pitchFamily="34" charset="0"/>
                <a:cs typeface="Arial" pitchFamily="34" charset="0"/>
              </a:rPr>
              <a:t>,…)</a:t>
            </a:r>
          </a:p>
          <a:p>
            <a:pPr marL="342900" indent="-342900" fontAlgn="auto">
              <a:spcBef>
                <a:spcPts val="0"/>
              </a:spcBef>
              <a:spcAft>
                <a:spcPts val="0"/>
              </a:spcAft>
              <a:buFont typeface="Arial" panose="020B0604020202020204" pitchFamily="34" charset="0"/>
              <a:buChar char="•"/>
              <a:defRPr/>
            </a:pPr>
            <a:r>
              <a:rPr lang="fr-FR" sz="2200" dirty="0" smtClean="0">
                <a:latin typeface="Arial" panose="020B0604020202020204" pitchFamily="34" charset="0"/>
              </a:rPr>
              <a:t>absence de mesures</a:t>
            </a:r>
            <a:endParaRPr lang="fr-FR" sz="2200" dirty="0">
              <a:latin typeface="Arial" panose="020B0604020202020204" pitchFamily="34" charset="0"/>
            </a:endParaRPr>
          </a:p>
        </p:txBody>
      </p:sp>
      <p:sp>
        <p:nvSpPr>
          <p:cNvPr id="9" name="ZoneTexte 8"/>
          <p:cNvSpPr txBox="1">
            <a:spLocks noChangeArrowheads="1"/>
          </p:cNvSpPr>
          <p:nvPr/>
        </p:nvSpPr>
        <p:spPr bwMode="auto">
          <a:xfrm>
            <a:off x="4267200" y="3450074"/>
            <a:ext cx="1950720" cy="92333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dirty="0" smtClean="0"/>
              <a:t>Altération de la ligne de base par diffusion</a:t>
            </a:r>
            <a:endParaRPr lang="fr-FR" altLang="fr-FR" dirty="0"/>
          </a:p>
        </p:txBody>
      </p:sp>
      <p:sp>
        <p:nvSpPr>
          <p:cNvPr id="4" name="ZoneTexte 3"/>
          <p:cNvSpPr txBox="1"/>
          <p:nvPr/>
        </p:nvSpPr>
        <p:spPr>
          <a:xfrm>
            <a:off x="57365" y="5257800"/>
            <a:ext cx="2047355" cy="369332"/>
          </a:xfrm>
          <a:prstGeom prst="rect">
            <a:avLst/>
          </a:prstGeom>
          <a:solidFill>
            <a:schemeClr val="bg1"/>
          </a:solidFill>
        </p:spPr>
        <p:txBody>
          <a:bodyPr wrap="none" rtlCol="0">
            <a:spAutoFit/>
          </a:bodyPr>
          <a:lstStyle/>
          <a:p>
            <a:r>
              <a:rPr lang="fr-FR" b="1" dirty="0" smtClean="0">
                <a:solidFill>
                  <a:srgbClr val="FFC000"/>
                </a:solidFill>
              </a:rPr>
              <a:t>Début d'injection</a:t>
            </a:r>
            <a:endParaRPr lang="fr-FR" b="1" dirty="0">
              <a:solidFill>
                <a:srgbClr val="FFC000"/>
              </a:solidFill>
            </a:endParaRPr>
          </a:p>
        </p:txBody>
      </p:sp>
      <p:sp>
        <p:nvSpPr>
          <p:cNvPr id="13" name="ZoneTexte 12"/>
          <p:cNvSpPr txBox="1"/>
          <p:nvPr/>
        </p:nvSpPr>
        <p:spPr>
          <a:xfrm>
            <a:off x="-20794" y="4664204"/>
            <a:ext cx="2382994" cy="369332"/>
          </a:xfrm>
          <a:prstGeom prst="rect">
            <a:avLst/>
          </a:prstGeom>
          <a:solidFill>
            <a:schemeClr val="bg1"/>
          </a:solidFill>
        </p:spPr>
        <p:txBody>
          <a:bodyPr wrap="square" rtlCol="0">
            <a:spAutoFit/>
          </a:bodyPr>
          <a:lstStyle/>
          <a:p>
            <a:r>
              <a:rPr lang="fr-FR" b="1" dirty="0" smtClean="0">
                <a:solidFill>
                  <a:srgbClr val="FF0000"/>
                </a:solidFill>
              </a:rPr>
              <a:t>Injection complète</a:t>
            </a:r>
            <a:endParaRPr lang="fr-FR" b="1" dirty="0">
              <a:solidFill>
                <a:srgbClr val="FF0000"/>
              </a:solidFill>
            </a:endParaRPr>
          </a:p>
        </p:txBody>
      </p:sp>
      <p:sp>
        <p:nvSpPr>
          <p:cNvPr id="7" name="Flèche vers le bas 6"/>
          <p:cNvSpPr/>
          <p:nvPr/>
        </p:nvSpPr>
        <p:spPr>
          <a:xfrm>
            <a:off x="5105400" y="4404043"/>
            <a:ext cx="304800" cy="7477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2"/>
          <p:cNvSpPr txBox="1">
            <a:spLocks noChangeArrowheads="1"/>
          </p:cNvSpPr>
          <p:nvPr/>
        </p:nvSpPr>
        <p:spPr bwMode="auto">
          <a:xfrm>
            <a:off x="472192" y="202862"/>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3200" b="1" i="0" u="none" strike="noStrike" kern="0" cap="none" spc="0" normalizeH="0" baseline="0" noProof="0" dirty="0" smtClean="0">
                <a:ln>
                  <a:noFill/>
                </a:ln>
                <a:solidFill>
                  <a:srgbClr val="800000"/>
                </a:solidFill>
                <a:effectLst/>
                <a:uLnTx/>
                <a:uFillTx/>
                <a:latin typeface="+mj-lt"/>
                <a:ea typeface="+mj-ea"/>
                <a:cs typeface="+mj-cs"/>
              </a:rPr>
              <a:t>Effet radiatif direct : mesure des</a:t>
            </a:r>
            <a:r>
              <a:rPr kumimoji="0" lang="fr-FR" altLang="fr-FR" sz="3200" b="1" i="0" u="none" strike="noStrike" kern="0" cap="none" spc="0" normalizeH="0" noProof="0" dirty="0" smtClean="0">
                <a:ln>
                  <a:noFill/>
                </a:ln>
                <a:solidFill>
                  <a:srgbClr val="800000"/>
                </a:solidFill>
                <a:effectLst/>
                <a:uLnTx/>
                <a:uFillTx/>
                <a:latin typeface="+mj-lt"/>
                <a:ea typeface="+mj-ea"/>
                <a:cs typeface="+mj-cs"/>
              </a:rPr>
              <a:t> propriétés infra rouge dans CESAM</a:t>
            </a:r>
            <a:r>
              <a:rPr kumimoji="0" lang="fr-FR" altLang="fr-FR" sz="3200" b="0" i="0" u="none" strike="noStrike" kern="0" cap="none" spc="0" normalizeH="0" baseline="0" noProof="0" dirty="0" smtClean="0">
                <a:ln>
                  <a:noFill/>
                </a:ln>
                <a:solidFill>
                  <a:srgbClr val="800000"/>
                </a:solidFill>
                <a:effectLst/>
                <a:uLnTx/>
                <a:uFillTx/>
                <a:latin typeface="+mj-lt"/>
                <a:ea typeface="+mj-ea"/>
                <a:cs typeface="+mj-cs"/>
              </a:rPr>
              <a:t/>
            </a:r>
            <a:br>
              <a:rPr kumimoji="0" lang="fr-FR" altLang="fr-FR" sz="3200" b="0" i="0" u="none" strike="noStrike" kern="0" cap="none" spc="0" normalizeH="0" baseline="0" noProof="0" dirty="0" smtClean="0">
                <a:ln>
                  <a:noFill/>
                </a:ln>
                <a:solidFill>
                  <a:srgbClr val="800000"/>
                </a:solidFill>
                <a:effectLst/>
                <a:uLnTx/>
                <a:uFillTx/>
                <a:latin typeface="+mj-lt"/>
                <a:ea typeface="+mj-ea"/>
                <a:cs typeface="+mj-cs"/>
              </a:rPr>
            </a:br>
            <a:r>
              <a:rPr kumimoji="0" lang="fr-FR" altLang="fr-FR" sz="3200" b="0" i="0" u="none" strike="noStrike" kern="0" cap="none" spc="0" normalizeH="0" baseline="0" noProof="0" dirty="0" smtClean="0">
                <a:ln>
                  <a:noFill/>
                </a:ln>
                <a:solidFill>
                  <a:srgbClr val="800000"/>
                </a:solidFill>
                <a:effectLst/>
                <a:uLnTx/>
                <a:uFillTx/>
                <a:latin typeface="+mj-lt"/>
                <a:ea typeface="+mj-ea"/>
                <a:cs typeface="+mj-cs"/>
              </a:rPr>
              <a:t/>
            </a:r>
            <a:br>
              <a:rPr kumimoji="0" lang="fr-FR" altLang="fr-FR" sz="3200" b="0" i="0" u="none" strike="noStrike" kern="0" cap="none" spc="0" normalizeH="0" baseline="0" noProof="0" dirty="0" smtClean="0">
                <a:ln>
                  <a:noFill/>
                </a:ln>
                <a:solidFill>
                  <a:srgbClr val="800000"/>
                </a:solidFill>
                <a:effectLst/>
                <a:uLnTx/>
                <a:uFillTx/>
                <a:latin typeface="+mj-lt"/>
                <a:ea typeface="+mj-ea"/>
                <a:cs typeface="+mj-cs"/>
              </a:rPr>
            </a:br>
            <a:endParaRPr kumimoji="0" lang="fr-FR" altLang="fr-FR" sz="3200" b="0" i="0" u="none" strike="noStrike" kern="0" cap="none" spc="0" normalizeH="0" baseline="0" noProof="0" dirty="0" smtClean="0">
              <a:ln>
                <a:noFill/>
              </a:ln>
              <a:solidFill>
                <a:srgbClr val="800000"/>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ce réservé du numéro de diapositive 5"/>
          <p:cNvSpPr>
            <a:spLocks noGrp="1"/>
          </p:cNvSpPr>
          <p:nvPr>
            <p:ph type="sldNum" sz="quarter" idx="11"/>
          </p:nvPr>
        </p:nvSpPr>
        <p:spPr>
          <a:noFill/>
        </p:spPr>
        <p:txBody>
          <a:bodyPr/>
          <a:lstStyle/>
          <a:p>
            <a:fld id="{FC13527C-1893-4DA3-8598-6FAC14A6B4EA}" type="slidenum">
              <a:rPr lang="fr-FR" altLang="en-US" smtClean="0"/>
              <a:pPr/>
              <a:t>2</a:t>
            </a:fld>
            <a:endParaRPr lang="fr-FR" altLang="en-US" smtClean="0"/>
          </a:p>
        </p:txBody>
      </p:sp>
      <p:sp>
        <p:nvSpPr>
          <p:cNvPr id="7171" name="Rectangle 2"/>
          <p:cNvSpPr>
            <a:spLocks noGrp="1" noChangeArrowheads="1"/>
          </p:cNvSpPr>
          <p:nvPr>
            <p:ph type="title"/>
          </p:nvPr>
        </p:nvSpPr>
        <p:spPr/>
        <p:txBody>
          <a:bodyPr/>
          <a:lstStyle/>
          <a:p>
            <a:pPr eaLnBrk="1" hangingPunct="1"/>
            <a:r>
              <a:rPr lang="fr-FR" smtClean="0"/>
              <a:t>Le cycle des aérosols désertiques</a:t>
            </a:r>
          </a:p>
        </p:txBody>
      </p:sp>
      <p:pic>
        <p:nvPicPr>
          <p:cNvPr id="7172" name="Picture 21" descr="cycle_aerosol"/>
          <p:cNvPicPr>
            <a:picLocks noChangeAspect="1" noChangeArrowheads="1"/>
          </p:cNvPicPr>
          <p:nvPr/>
        </p:nvPicPr>
        <p:blipFill>
          <a:blip r:embed="rId2" cstate="print"/>
          <a:srcRect/>
          <a:stretch>
            <a:fillRect/>
          </a:stretch>
        </p:blipFill>
        <p:spPr bwMode="auto">
          <a:xfrm>
            <a:off x="1260475" y="1827213"/>
            <a:ext cx="6624638" cy="4291012"/>
          </a:xfrm>
          <a:prstGeom prst="rect">
            <a:avLst/>
          </a:prstGeom>
          <a:noFill/>
          <a:ln w="9525">
            <a:noFill/>
            <a:miter lim="800000"/>
            <a:headEnd/>
            <a:tailEnd/>
          </a:ln>
        </p:spPr>
      </p:pic>
      <p:sp>
        <p:nvSpPr>
          <p:cNvPr id="7173" name="Text Box 22"/>
          <p:cNvSpPr txBox="1">
            <a:spLocks noChangeArrowheads="1"/>
          </p:cNvSpPr>
          <p:nvPr/>
        </p:nvSpPr>
        <p:spPr bwMode="auto">
          <a:xfrm>
            <a:off x="2989263" y="2332038"/>
            <a:ext cx="2051050" cy="392112"/>
          </a:xfrm>
          <a:prstGeom prst="rect">
            <a:avLst/>
          </a:prstGeom>
          <a:solidFill>
            <a:schemeClr val="bg1"/>
          </a:solidFill>
          <a:ln w="25400">
            <a:solidFill>
              <a:srgbClr val="FF0000"/>
            </a:solidFill>
            <a:miter lim="800000"/>
            <a:headEnd/>
            <a:tailEnd/>
          </a:ln>
        </p:spPr>
        <p:txBody>
          <a:bodyPr wrap="none">
            <a:spAutoFit/>
          </a:bodyPr>
          <a:lstStyle/>
          <a:p>
            <a:r>
              <a:rPr lang="fr-FR">
                <a:solidFill>
                  <a:srgbClr val="FF0000"/>
                </a:solidFill>
              </a:rPr>
              <a:t>Effet radiatif direct</a:t>
            </a:r>
          </a:p>
        </p:txBody>
      </p:sp>
      <p:sp>
        <p:nvSpPr>
          <p:cNvPr id="7174" name="Text Box 23"/>
          <p:cNvSpPr txBox="1">
            <a:spLocks noChangeArrowheads="1"/>
          </p:cNvSpPr>
          <p:nvPr/>
        </p:nvSpPr>
        <p:spPr bwMode="auto">
          <a:xfrm>
            <a:off x="5365750" y="1900238"/>
            <a:ext cx="1412875" cy="650875"/>
          </a:xfrm>
          <a:prstGeom prst="rect">
            <a:avLst/>
          </a:prstGeom>
          <a:solidFill>
            <a:schemeClr val="bg1"/>
          </a:solidFill>
          <a:ln w="9525">
            <a:solidFill>
              <a:schemeClr val="tx1"/>
            </a:solidFill>
            <a:miter lim="800000"/>
            <a:headEnd/>
            <a:tailEnd/>
          </a:ln>
        </p:spPr>
        <p:txBody>
          <a:bodyPr wrap="none">
            <a:spAutoFit/>
          </a:bodyPr>
          <a:lstStyle/>
          <a:p>
            <a:pPr algn="ctr"/>
            <a:r>
              <a:rPr lang="fr-FR">
                <a:solidFill>
                  <a:srgbClr val="FF0000"/>
                </a:solidFill>
              </a:rPr>
              <a:t>Effet radiatif</a:t>
            </a:r>
          </a:p>
          <a:p>
            <a:pPr algn="ctr"/>
            <a:r>
              <a:rPr lang="fr-FR">
                <a:solidFill>
                  <a:srgbClr val="FF0000"/>
                </a:solidFill>
              </a:rPr>
              <a:t>indirect</a:t>
            </a:r>
          </a:p>
        </p:txBody>
      </p:sp>
      <p:sp>
        <p:nvSpPr>
          <p:cNvPr id="7175" name="Text Box 24"/>
          <p:cNvSpPr txBox="1">
            <a:spLocks noChangeArrowheads="1"/>
          </p:cNvSpPr>
          <p:nvPr/>
        </p:nvSpPr>
        <p:spPr bwMode="auto">
          <a:xfrm>
            <a:off x="5721350" y="4708525"/>
            <a:ext cx="1276350" cy="666750"/>
          </a:xfrm>
          <a:prstGeom prst="rect">
            <a:avLst/>
          </a:prstGeom>
          <a:solidFill>
            <a:schemeClr val="bg1"/>
          </a:solidFill>
          <a:ln w="25400">
            <a:solidFill>
              <a:srgbClr val="FF0000"/>
            </a:solidFill>
            <a:miter lim="800000"/>
            <a:headEnd/>
            <a:tailEnd/>
          </a:ln>
        </p:spPr>
        <p:txBody>
          <a:bodyPr wrap="none">
            <a:spAutoFit/>
          </a:bodyPr>
          <a:lstStyle/>
          <a:p>
            <a:pPr algn="ctr"/>
            <a:r>
              <a:rPr lang="fr-FR">
                <a:solidFill>
                  <a:srgbClr val="FF0000"/>
                </a:solidFill>
              </a:rPr>
              <a:t>Apport en </a:t>
            </a:r>
          </a:p>
          <a:p>
            <a:pPr algn="ctr"/>
            <a:r>
              <a:rPr lang="fr-FR">
                <a:solidFill>
                  <a:srgbClr val="FF0000"/>
                </a:solidFill>
              </a:rPr>
              <a:t>nutriments</a:t>
            </a:r>
          </a:p>
        </p:txBody>
      </p:sp>
      <p:sp>
        <p:nvSpPr>
          <p:cNvPr id="7176" name="Text Box 25"/>
          <p:cNvSpPr txBox="1">
            <a:spLocks noChangeArrowheads="1"/>
          </p:cNvSpPr>
          <p:nvPr/>
        </p:nvSpPr>
        <p:spPr bwMode="auto">
          <a:xfrm>
            <a:off x="2268538" y="4708525"/>
            <a:ext cx="1260475" cy="650875"/>
          </a:xfrm>
          <a:prstGeom prst="rect">
            <a:avLst/>
          </a:prstGeom>
          <a:solidFill>
            <a:schemeClr val="bg1"/>
          </a:solidFill>
          <a:ln w="9525">
            <a:solidFill>
              <a:schemeClr val="tx1"/>
            </a:solidFill>
            <a:miter lim="800000"/>
            <a:headEnd/>
            <a:tailEnd/>
          </a:ln>
        </p:spPr>
        <p:txBody>
          <a:bodyPr wrap="none">
            <a:spAutoFit/>
          </a:bodyPr>
          <a:lstStyle/>
          <a:p>
            <a:pPr algn="ctr"/>
            <a:r>
              <a:rPr lang="fr-FR">
                <a:solidFill>
                  <a:srgbClr val="FF0000"/>
                </a:solidFill>
              </a:rPr>
              <a:t>Perte en </a:t>
            </a:r>
          </a:p>
          <a:p>
            <a:pPr algn="ctr"/>
            <a:r>
              <a:rPr lang="fr-FR">
                <a:solidFill>
                  <a:srgbClr val="FF0000"/>
                </a:solidFill>
              </a:rPr>
              <a:t>nutriments</a:t>
            </a:r>
          </a:p>
        </p:txBody>
      </p:sp>
      <p:sp>
        <p:nvSpPr>
          <p:cNvPr id="7177" name="Text Box 26"/>
          <p:cNvSpPr txBox="1">
            <a:spLocks noChangeArrowheads="1"/>
          </p:cNvSpPr>
          <p:nvPr/>
        </p:nvSpPr>
        <p:spPr bwMode="auto">
          <a:xfrm>
            <a:off x="3997325" y="1179513"/>
            <a:ext cx="1565275" cy="466725"/>
          </a:xfrm>
          <a:prstGeom prst="rect">
            <a:avLst/>
          </a:prstGeom>
          <a:solidFill>
            <a:schemeClr val="bg1"/>
          </a:solidFill>
          <a:ln w="9525">
            <a:solidFill>
              <a:srgbClr val="FF0000"/>
            </a:solidFill>
            <a:miter lim="800000"/>
            <a:headEnd/>
            <a:tailEnd/>
          </a:ln>
        </p:spPr>
        <p:txBody>
          <a:bodyPr wrap="none">
            <a:spAutoFit/>
          </a:bodyPr>
          <a:lstStyle/>
          <a:p>
            <a:r>
              <a:rPr lang="fr-FR" sz="2400" b="1">
                <a:solidFill>
                  <a:srgbClr val="FF0000"/>
                </a:solidFill>
              </a:rPr>
              <a:t>IMPACTS</a:t>
            </a:r>
          </a:p>
        </p:txBody>
      </p:sp>
      <p:sp>
        <p:nvSpPr>
          <p:cNvPr id="14363" name="Oval 27"/>
          <p:cNvSpPr>
            <a:spLocks noChangeArrowheads="1"/>
          </p:cNvSpPr>
          <p:nvPr/>
        </p:nvSpPr>
        <p:spPr bwMode="auto">
          <a:xfrm>
            <a:off x="2700338" y="2044700"/>
            <a:ext cx="2519362" cy="863600"/>
          </a:xfrm>
          <a:prstGeom prst="ellipse">
            <a:avLst/>
          </a:prstGeom>
          <a:noFill/>
          <a:ln w="38100">
            <a:solidFill>
              <a:srgbClr val="FFFF00"/>
            </a:solidFill>
            <a:round/>
            <a:headEnd/>
            <a:tailEnd/>
          </a:ln>
        </p:spPr>
        <p:txBody>
          <a:bodyPr wrap="none" anchor="ctr"/>
          <a:lstStyle/>
          <a:p>
            <a:endParaRPr lang="fr-FR"/>
          </a:p>
        </p:txBody>
      </p:sp>
      <p:sp>
        <p:nvSpPr>
          <p:cNvPr id="14364" name="AutoShape 28"/>
          <p:cNvSpPr>
            <a:spLocks noChangeArrowheads="1"/>
          </p:cNvSpPr>
          <p:nvPr/>
        </p:nvSpPr>
        <p:spPr bwMode="auto">
          <a:xfrm>
            <a:off x="353830" y="4702695"/>
            <a:ext cx="720725" cy="504825"/>
          </a:xfrm>
          <a:prstGeom prst="rightArrow">
            <a:avLst>
              <a:gd name="adj1" fmla="val 50000"/>
              <a:gd name="adj2" fmla="val 35692"/>
            </a:avLst>
          </a:prstGeom>
          <a:gradFill rotWithShape="1">
            <a:gsLst>
              <a:gs pos="0">
                <a:srgbClr val="FFFF00"/>
              </a:gs>
              <a:gs pos="100000">
                <a:srgbClr val="FF0000"/>
              </a:gs>
            </a:gsLst>
            <a:lin ang="0" scaled="1"/>
          </a:gradFill>
          <a:ln w="9525">
            <a:solidFill>
              <a:srgbClr val="FF0000"/>
            </a:solidFill>
            <a:miter lim="800000"/>
            <a:headEnd/>
            <a:tailEnd/>
          </a:ln>
        </p:spPr>
        <p:txBody>
          <a:bodyPr wrap="none" anchor="ctr"/>
          <a:lstStyle/>
          <a:p>
            <a:endParaRPr lang="fr-FR"/>
          </a:p>
        </p:txBody>
      </p:sp>
      <p:sp>
        <p:nvSpPr>
          <p:cNvPr id="14365" name="AutoShape 29"/>
          <p:cNvSpPr>
            <a:spLocks noChangeArrowheads="1"/>
          </p:cNvSpPr>
          <p:nvPr/>
        </p:nvSpPr>
        <p:spPr bwMode="auto">
          <a:xfrm>
            <a:off x="1116013" y="2260600"/>
            <a:ext cx="936625" cy="504825"/>
          </a:xfrm>
          <a:prstGeom prst="rightArrow">
            <a:avLst>
              <a:gd name="adj1" fmla="val 50000"/>
              <a:gd name="adj2" fmla="val 46384"/>
            </a:avLst>
          </a:prstGeom>
          <a:gradFill rotWithShape="1">
            <a:gsLst>
              <a:gs pos="0">
                <a:srgbClr val="FFFF00"/>
              </a:gs>
              <a:gs pos="100000">
                <a:srgbClr val="FF0000"/>
              </a:gs>
            </a:gsLst>
            <a:lin ang="0" scaled="1"/>
          </a:gradFill>
          <a:ln w="9525">
            <a:solidFill>
              <a:srgbClr val="FF0000"/>
            </a:solidFill>
            <a:miter lim="800000"/>
            <a:headEnd/>
            <a:tailEnd/>
          </a:ln>
        </p:spPr>
        <p:txBody>
          <a:bodyPr wrap="none" anchor="ctr"/>
          <a:lstStyle/>
          <a:p>
            <a:endParaRPr lang="fr-FR"/>
          </a:p>
        </p:txBody>
      </p:sp>
      <p:sp>
        <p:nvSpPr>
          <p:cNvPr id="14366" name="AutoShape 30"/>
          <p:cNvSpPr>
            <a:spLocks noChangeArrowheads="1"/>
          </p:cNvSpPr>
          <p:nvPr/>
        </p:nvSpPr>
        <p:spPr bwMode="auto">
          <a:xfrm flipH="1">
            <a:off x="7308850" y="4779963"/>
            <a:ext cx="647700" cy="504825"/>
          </a:xfrm>
          <a:prstGeom prst="rightArrow">
            <a:avLst>
              <a:gd name="adj1" fmla="val 50000"/>
              <a:gd name="adj2" fmla="val 32075"/>
            </a:avLst>
          </a:prstGeom>
          <a:gradFill rotWithShape="1">
            <a:gsLst>
              <a:gs pos="0">
                <a:srgbClr val="FFFF00"/>
              </a:gs>
              <a:gs pos="100000">
                <a:srgbClr val="FF0000"/>
              </a:gs>
            </a:gsLst>
            <a:lin ang="0" scaled="1"/>
          </a:gradFill>
          <a:ln w="9525">
            <a:solidFill>
              <a:srgbClr val="FF0000"/>
            </a:solidFill>
            <a:miter lim="800000"/>
            <a:headEnd/>
            <a:tailEnd/>
          </a:ln>
        </p:spPr>
        <p:txBody>
          <a:bodyPr wrap="none" anchor="ctr"/>
          <a:lstStyle/>
          <a:p>
            <a:endParaRPr lang="fr-FR"/>
          </a:p>
        </p:txBody>
      </p:sp>
      <p:sp>
        <p:nvSpPr>
          <p:cNvPr id="14367" name="Oval 31"/>
          <p:cNvSpPr>
            <a:spLocks noChangeArrowheads="1"/>
          </p:cNvSpPr>
          <p:nvPr/>
        </p:nvSpPr>
        <p:spPr bwMode="auto">
          <a:xfrm>
            <a:off x="5367338" y="4492625"/>
            <a:ext cx="1870075" cy="1079500"/>
          </a:xfrm>
          <a:prstGeom prst="ellipse">
            <a:avLst/>
          </a:prstGeom>
          <a:noFill/>
          <a:ln w="38100">
            <a:solidFill>
              <a:srgbClr val="FFFF00"/>
            </a:solidFill>
            <a:round/>
            <a:headEnd/>
            <a:tailEnd/>
          </a:ln>
        </p:spPr>
        <p:txBody>
          <a:bodyPr wrap="none" anchor="ctr"/>
          <a:lstStyle/>
          <a:p>
            <a:endParaRPr lang="fr-FR"/>
          </a:p>
        </p:txBody>
      </p:sp>
      <p:sp>
        <p:nvSpPr>
          <p:cNvPr id="14368" name="Oval 32"/>
          <p:cNvSpPr>
            <a:spLocks noChangeArrowheads="1"/>
          </p:cNvSpPr>
          <p:nvPr/>
        </p:nvSpPr>
        <p:spPr bwMode="auto">
          <a:xfrm>
            <a:off x="1588957" y="4467069"/>
            <a:ext cx="2398427" cy="982820"/>
          </a:xfrm>
          <a:prstGeom prst="ellipse">
            <a:avLst/>
          </a:prstGeom>
          <a:noFill/>
          <a:ln w="38100">
            <a:solidFill>
              <a:srgbClr val="FFFF00"/>
            </a:solidFill>
            <a:round/>
            <a:headEnd/>
            <a:tailEnd/>
          </a:ln>
        </p:spPr>
        <p:txBody>
          <a:bodyPr wrap="none" anchor="ct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3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36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3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36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3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63" grpId="0" animBg="1"/>
      <p:bldP spid="14364" grpId="0" animBg="1"/>
      <p:bldP spid="14365" grpId="0" animBg="1"/>
      <p:bldP spid="14366" grpId="0" animBg="1"/>
      <p:bldP spid="14367" grpId="0" animBg="1"/>
      <p:bldP spid="1436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77813"/>
            <a:ext cx="8686800" cy="1139825"/>
          </a:xfrm>
        </p:spPr>
        <p:txBody>
          <a:bodyPr/>
          <a:lstStyle/>
          <a:p>
            <a:pPr eaLnBrk="1" hangingPunct="1"/>
            <a:r>
              <a:rPr lang="fr-FR" b="1" dirty="0" smtClean="0"/>
              <a:t>Apport en nutriments en zones océaniques </a:t>
            </a:r>
            <a:r>
              <a:rPr lang="fr-FR" dirty="0" smtClean="0"/>
              <a:t/>
            </a:r>
            <a:br>
              <a:rPr lang="fr-FR" dirty="0" smtClean="0"/>
            </a:br>
            <a:r>
              <a:rPr lang="fr-FR" dirty="0" smtClean="0"/>
              <a:t/>
            </a:r>
            <a:br>
              <a:rPr lang="fr-FR" dirty="0" smtClean="0"/>
            </a:br>
            <a:endParaRPr lang="fr-FR" dirty="0" smtClean="0"/>
          </a:p>
        </p:txBody>
      </p:sp>
      <p:sp>
        <p:nvSpPr>
          <p:cNvPr id="4" name="Espace réservé du contenu 4"/>
          <p:cNvSpPr txBox="1">
            <a:spLocks/>
          </p:cNvSpPr>
          <p:nvPr/>
        </p:nvSpPr>
        <p:spPr bwMode="auto">
          <a:xfrm>
            <a:off x="457200" y="1488555"/>
            <a:ext cx="838835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800000"/>
              </a:buClr>
              <a:buSzPct val="50000"/>
              <a:buFont typeface="Wingdings" pitchFamily="2" charset="2"/>
              <a:buNone/>
              <a:tabLst/>
              <a:defRPr/>
            </a:pPr>
            <a:r>
              <a:rPr kumimoji="0" lang="fr-FR" sz="2400" b="0" i="1" u="sng" strike="noStrike" kern="0" cap="none" spc="0" normalizeH="0" baseline="0" noProof="0" dirty="0" smtClean="0">
                <a:ln>
                  <a:noFill/>
                </a:ln>
                <a:solidFill>
                  <a:schemeClr val="tx1"/>
                </a:solidFill>
                <a:effectLst/>
                <a:uLnTx/>
                <a:uFillTx/>
                <a:latin typeface="+mn-lt"/>
                <a:ea typeface="+mn-ea"/>
                <a:cs typeface="+mn-cs"/>
              </a:rPr>
              <a:t>MOTIVATIONS </a:t>
            </a:r>
          </a:p>
          <a:p>
            <a:pPr marL="342900" marR="0" lvl="0" indent="-342900" algn="l" defTabSz="914400" rtl="0" eaLnBrk="0" fontAlgn="base" latinLnBrk="0" hangingPunct="0">
              <a:lnSpc>
                <a:spcPct val="100000"/>
              </a:lnSpc>
              <a:spcBef>
                <a:spcPct val="20000"/>
              </a:spcBef>
              <a:spcAft>
                <a:spcPct val="0"/>
              </a:spcAft>
              <a:buClr>
                <a:srgbClr val="800000"/>
              </a:buClr>
              <a:buSzPct val="50000"/>
              <a:buFont typeface="Wingdings" pitchFamily="2" charset="2"/>
              <a:buNone/>
              <a:tabLst/>
              <a:defRPr/>
            </a:pPr>
            <a:endParaRPr kumimoji="0" lang="fr-FR" sz="2400" b="0" i="1" u="sng" strike="noStrike" kern="0" cap="none" spc="0" normalizeH="0" baseline="0" noProof="0" dirty="0" smtClean="0">
              <a:ln>
                <a:noFill/>
              </a:ln>
              <a:solidFill>
                <a:schemeClr val="tx1"/>
              </a:solidFill>
              <a:effectLst/>
              <a:uLnTx/>
              <a:uFillTx/>
              <a:latin typeface="+mn-lt"/>
              <a:ea typeface="+mn-ea"/>
              <a:cs typeface="+mn-cs"/>
            </a:endParaRPr>
          </a:p>
          <a:p>
            <a:pPr marL="342900" lvl="0" indent="-342900" eaLnBrk="0" hangingPunct="0">
              <a:spcBef>
                <a:spcPct val="20000"/>
              </a:spcBef>
              <a:buClr>
                <a:srgbClr val="800000"/>
              </a:buClr>
              <a:buSzPct val="50000"/>
              <a:buFont typeface="Wingdings" pitchFamily="2" charset="2"/>
              <a:buChar char="n"/>
            </a:pPr>
            <a:r>
              <a:rPr kumimoji="0" lang="fr-FR" sz="2400" b="0" u="none" strike="noStrike" kern="0" cap="none" spc="0" normalizeH="0" baseline="0" noProof="0" dirty="0" smtClean="0">
                <a:ln>
                  <a:noFill/>
                </a:ln>
                <a:solidFill>
                  <a:schemeClr val="tx1"/>
                </a:solidFill>
                <a:effectLst/>
                <a:uLnTx/>
                <a:uFillTx/>
                <a:latin typeface="+mn-lt"/>
                <a:ea typeface="+mn-ea"/>
                <a:cs typeface="+mn-cs"/>
              </a:rPr>
              <a:t>Les dépôts</a:t>
            </a:r>
            <a:r>
              <a:rPr kumimoji="0" lang="fr-FR" sz="2400" b="0" u="none" strike="noStrike" kern="0" cap="none" spc="0" normalizeH="0" noProof="0" dirty="0" smtClean="0">
                <a:ln>
                  <a:noFill/>
                </a:ln>
                <a:solidFill>
                  <a:schemeClr val="tx1"/>
                </a:solidFill>
                <a:effectLst/>
                <a:uLnTx/>
                <a:uFillTx/>
                <a:latin typeface="+mn-lt"/>
                <a:ea typeface="+mn-ea"/>
                <a:cs typeface="+mn-cs"/>
              </a:rPr>
              <a:t> d’</a:t>
            </a:r>
            <a:r>
              <a:rPr lang="fr-FR" sz="2400" kern="0" dirty="0" smtClean="0"/>
              <a:t>aérosols désertiques </a:t>
            </a:r>
            <a:r>
              <a:rPr kumimoji="0" lang="fr-FR" sz="2400" b="0" u="none" strike="noStrike" kern="0" cap="none" spc="0" normalizeH="0" baseline="0" noProof="0" dirty="0" smtClean="0">
                <a:ln>
                  <a:noFill/>
                </a:ln>
                <a:solidFill>
                  <a:schemeClr val="tx1"/>
                </a:solidFill>
                <a:effectLst/>
                <a:uLnTx/>
                <a:uFillTx/>
                <a:latin typeface="+mn-lt"/>
                <a:ea typeface="+mn-ea"/>
                <a:cs typeface="+mn-cs"/>
              </a:rPr>
              <a:t>constituent pour certaines régions un apport significatif</a:t>
            </a:r>
            <a:r>
              <a:rPr kumimoji="0" lang="fr-FR" sz="2400" b="0" u="none" strike="noStrike" kern="0" cap="none" spc="0" normalizeH="0" noProof="0" dirty="0" smtClean="0">
                <a:ln>
                  <a:noFill/>
                </a:ln>
                <a:solidFill>
                  <a:schemeClr val="tx1"/>
                </a:solidFill>
                <a:effectLst/>
                <a:uLnTx/>
                <a:uFillTx/>
                <a:latin typeface="+mn-lt"/>
                <a:ea typeface="+mn-ea"/>
                <a:cs typeface="+mn-cs"/>
              </a:rPr>
              <a:t> d’éléments potentiellement </a:t>
            </a:r>
            <a:r>
              <a:rPr kumimoji="0" lang="fr-FR" sz="2400" b="0" u="none" strike="noStrike" kern="0" cap="none" spc="0" normalizeH="0" noProof="0" dirty="0" err="1" smtClean="0">
                <a:ln>
                  <a:noFill/>
                </a:ln>
                <a:solidFill>
                  <a:schemeClr val="tx1"/>
                </a:solidFill>
                <a:effectLst/>
                <a:uLnTx/>
                <a:uFillTx/>
                <a:latin typeface="+mn-lt"/>
                <a:ea typeface="+mn-ea"/>
                <a:cs typeface="+mn-cs"/>
              </a:rPr>
              <a:t>biodisponibles</a:t>
            </a:r>
            <a:r>
              <a:rPr lang="fr-FR" sz="2400" kern="0" dirty="0" smtClean="0">
                <a:latin typeface="+mn-lt"/>
              </a:rPr>
              <a:t> (Fe, P, </a:t>
            </a:r>
            <a:r>
              <a:rPr lang="fr-FR" sz="2400" kern="0" dirty="0" err="1" smtClean="0">
                <a:latin typeface="+mn-lt"/>
              </a:rPr>
              <a:t>etc</a:t>
            </a:r>
            <a:r>
              <a:rPr lang="fr-FR" sz="2400" kern="0" dirty="0" smtClean="0">
                <a:latin typeface="+mn-lt"/>
              </a:rPr>
              <a:t> ..)</a:t>
            </a:r>
            <a:endParaRPr kumimoji="0" lang="fr-FR" sz="2400" b="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800000"/>
              </a:buClr>
              <a:buSzPct val="50000"/>
              <a:buFont typeface="Wingdings" pitchFamily="2" charset="2"/>
              <a:buChar char="n"/>
              <a:tabLst/>
              <a:defRPr/>
            </a:pPr>
            <a:endParaRPr kumimoji="0" lang="fr-FR" sz="2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800000"/>
              </a:buClr>
              <a:buSzPct val="50000"/>
              <a:buFont typeface="Wingdings" pitchFamily="2" charset="2"/>
              <a:buChar char="n"/>
              <a:tabLst/>
              <a:defRPr/>
            </a:pPr>
            <a:r>
              <a:rPr kumimoji="0" lang="fr-FR" sz="2400" b="0" i="0" u="none" strike="noStrike" kern="0" cap="none" spc="0" normalizeH="0" baseline="0" noProof="0" dirty="0" smtClean="0">
                <a:ln>
                  <a:noFill/>
                </a:ln>
                <a:solidFill>
                  <a:schemeClr val="tx1"/>
                </a:solidFill>
                <a:effectLst/>
                <a:uLnTx/>
                <a:uFillTx/>
                <a:latin typeface="+mn-lt"/>
                <a:ea typeface="+mn-ea"/>
                <a:cs typeface="+mn-cs"/>
              </a:rPr>
              <a:t>Ces apports peuvent influencer</a:t>
            </a:r>
            <a:r>
              <a:rPr kumimoji="0" lang="fr-FR" sz="2400" b="0" i="0" u="none" strike="noStrike" kern="0" cap="none" spc="0" normalizeH="0" noProof="0" dirty="0" smtClean="0">
                <a:ln>
                  <a:noFill/>
                </a:ln>
                <a:solidFill>
                  <a:schemeClr val="tx1"/>
                </a:solidFill>
                <a:effectLst/>
                <a:uLnTx/>
                <a:uFillTx/>
                <a:latin typeface="+mn-lt"/>
                <a:ea typeface="+mn-ea"/>
                <a:cs typeface="+mn-cs"/>
              </a:rPr>
              <a:t> la production biologique de certaines régions océaniques et </a:t>
            </a:r>
            <a:r>
              <a:rPr kumimoji="0" lang="fr-FR" sz="2400" i="0" u="none" strike="noStrike" kern="0" cap="none" spc="0" normalizeH="0" baseline="0" noProof="0" dirty="0" smtClean="0">
                <a:ln>
                  <a:noFill/>
                </a:ln>
                <a:solidFill>
                  <a:schemeClr val="tx1"/>
                </a:solidFill>
                <a:effectLst/>
                <a:uLnTx/>
                <a:uFillTx/>
                <a:latin typeface="+mn-lt"/>
                <a:ea typeface="+mn-ea"/>
                <a:cs typeface="+mn-cs"/>
              </a:rPr>
              <a:t>leur capacité à piéger</a:t>
            </a:r>
            <a:r>
              <a:rPr kumimoji="0" lang="fr-FR" sz="2400" i="0" u="none" strike="noStrike" kern="0" cap="none" spc="0" normalizeH="0" noProof="0" dirty="0" smtClean="0">
                <a:ln>
                  <a:noFill/>
                </a:ln>
                <a:solidFill>
                  <a:schemeClr val="tx1"/>
                </a:solidFill>
                <a:effectLst/>
                <a:uLnTx/>
                <a:uFillTx/>
                <a:latin typeface="+mn-lt"/>
                <a:ea typeface="+mn-ea"/>
                <a:cs typeface="+mn-cs"/>
              </a:rPr>
              <a:t> le CO</a:t>
            </a:r>
            <a:r>
              <a:rPr kumimoji="0" lang="fr-FR" sz="2400" i="0" u="none" strike="noStrike" kern="0" cap="none" spc="0" normalizeH="0" baseline="-25000" noProof="0" dirty="0" smtClean="0">
                <a:ln>
                  <a:noFill/>
                </a:ln>
                <a:solidFill>
                  <a:schemeClr val="tx1"/>
                </a:solidFill>
                <a:effectLst/>
                <a:uLnTx/>
                <a:uFillTx/>
                <a:latin typeface="+mn-lt"/>
                <a:ea typeface="+mn-ea"/>
                <a:cs typeface="+mn-cs"/>
              </a:rPr>
              <a:t>2</a:t>
            </a:r>
            <a:r>
              <a:rPr kumimoji="0" lang="fr-FR" sz="2400" i="0" u="none" strike="noStrike" kern="0" cap="none" spc="0" normalizeH="0" noProof="0" dirty="0" smtClean="0">
                <a:ln>
                  <a:noFill/>
                </a:ln>
                <a:solidFill>
                  <a:schemeClr val="tx1"/>
                </a:solidFill>
                <a:effectLst/>
                <a:uLnTx/>
                <a:uFillTx/>
                <a:latin typeface="+mn-lt"/>
                <a:ea typeface="+mn-ea"/>
                <a:cs typeface="+mn-cs"/>
              </a:rPr>
              <a:t> = Rétroaction sur le climat</a:t>
            </a:r>
            <a:endParaRPr kumimoji="0" lang="fr-FR" sz="240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800000"/>
              </a:buClr>
              <a:buSzPct val="50000"/>
              <a:buFont typeface="Wingdings" pitchFamily="2" charset="2"/>
              <a:buNone/>
              <a:tabLst/>
              <a:defRPr/>
            </a:pPr>
            <a:r>
              <a:rPr kumimoji="0" lang="fr-FR" sz="2400" b="0" i="0" u="none" strike="noStrike" kern="0" cap="none" spc="0" normalizeH="0" baseline="0" noProof="0" dirty="0" smtClean="0">
                <a:ln>
                  <a:noFill/>
                </a:ln>
                <a:solidFill>
                  <a:schemeClr val="tx1"/>
                </a:solidFill>
                <a:effectLst/>
                <a:uLnTx/>
                <a:uFillTx/>
                <a:latin typeface="+mn-lt"/>
                <a:ea typeface="+mn-ea"/>
                <a:cs typeface="+mn-cs"/>
              </a:rPr>
              <a:t> </a:t>
            </a:r>
          </a:p>
          <a:p>
            <a:pPr marL="342900" marR="0" lvl="0" indent="-342900" algn="l" defTabSz="914400" rtl="0" eaLnBrk="0" fontAlgn="base" latinLnBrk="0" hangingPunct="0">
              <a:lnSpc>
                <a:spcPct val="100000"/>
              </a:lnSpc>
              <a:spcBef>
                <a:spcPct val="20000"/>
              </a:spcBef>
              <a:spcAft>
                <a:spcPct val="0"/>
              </a:spcAft>
              <a:buClr>
                <a:srgbClr val="800000"/>
              </a:buClr>
              <a:buSzPct val="50000"/>
              <a:buFont typeface="Wingdings" pitchFamily="2" charset="2"/>
              <a:buChar char="n"/>
              <a:tabLst/>
              <a:defRPr/>
            </a:pPr>
            <a:endParaRPr kumimoji="0" lang="fr-FR" sz="24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1"/>
          <p:cNvSpPr>
            <a:spLocks noGrp="1"/>
          </p:cNvSpPr>
          <p:nvPr>
            <p:ph type="title"/>
          </p:nvPr>
        </p:nvSpPr>
        <p:spPr>
          <a:xfrm>
            <a:off x="367259" y="277813"/>
            <a:ext cx="9181475" cy="1139825"/>
          </a:xfrm>
        </p:spPr>
        <p:txBody>
          <a:bodyPr/>
          <a:lstStyle/>
          <a:p>
            <a:r>
              <a:rPr lang="fr-FR" b="1" dirty="0" smtClean="0"/>
              <a:t>Apport en nutriments en zones océaniques </a:t>
            </a:r>
            <a:br>
              <a:rPr lang="fr-FR" b="1" dirty="0" smtClean="0"/>
            </a:br>
            <a:r>
              <a:rPr lang="fr-FR" sz="1200" b="1" dirty="0" smtClean="0"/>
              <a:t>  </a:t>
            </a:r>
            <a:r>
              <a:rPr lang="fr-FR" b="1" dirty="0" smtClean="0"/>
              <a:t/>
            </a:r>
            <a:br>
              <a:rPr lang="fr-FR" b="1" dirty="0" smtClean="0"/>
            </a:br>
            <a:r>
              <a:rPr lang="fr-FR" i="1" u="sng" dirty="0" smtClean="0">
                <a:solidFill>
                  <a:schemeClr val="tx1"/>
                </a:solidFill>
              </a:rPr>
              <a:t>Stratégie</a:t>
            </a:r>
          </a:p>
        </p:txBody>
      </p:sp>
      <p:sp>
        <p:nvSpPr>
          <p:cNvPr id="12291" name="Espace réservé du numéro de diapositive 3"/>
          <p:cNvSpPr>
            <a:spLocks noGrp="1"/>
          </p:cNvSpPr>
          <p:nvPr>
            <p:ph type="sldNum" sz="quarter" idx="11"/>
          </p:nvPr>
        </p:nvSpPr>
        <p:spPr>
          <a:noFill/>
        </p:spPr>
        <p:txBody>
          <a:bodyPr/>
          <a:lstStyle/>
          <a:p>
            <a:fld id="{7927F59C-5C93-4FB6-9325-FA903A180AD5}" type="slidenum">
              <a:rPr lang="fr-FR" altLang="en-US" smtClean="0"/>
              <a:pPr/>
              <a:t>21</a:t>
            </a:fld>
            <a:endParaRPr lang="fr-FR" altLang="en-US" smtClean="0"/>
          </a:p>
        </p:txBody>
      </p:sp>
      <p:sp>
        <p:nvSpPr>
          <p:cNvPr id="5" name="ZoneTexte 4"/>
          <p:cNvSpPr txBox="1"/>
          <p:nvPr/>
        </p:nvSpPr>
        <p:spPr>
          <a:xfrm>
            <a:off x="481013" y="2044700"/>
            <a:ext cx="3417887" cy="36988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algn="ctr">
              <a:defRPr/>
            </a:pPr>
            <a:r>
              <a:rPr lang="fr-FR" dirty="0">
                <a:solidFill>
                  <a:schemeClr val="tx1"/>
                </a:solidFill>
              </a:rPr>
              <a:t>sol</a:t>
            </a:r>
          </a:p>
        </p:txBody>
      </p:sp>
      <p:sp>
        <p:nvSpPr>
          <p:cNvPr id="12293" name="ZoneTexte 5"/>
          <p:cNvSpPr txBox="1">
            <a:spLocks noChangeArrowheads="1"/>
          </p:cNvSpPr>
          <p:nvPr/>
        </p:nvSpPr>
        <p:spPr bwMode="auto">
          <a:xfrm>
            <a:off x="2227263" y="2559050"/>
            <a:ext cx="2165350" cy="646113"/>
          </a:xfrm>
          <a:prstGeom prst="rect">
            <a:avLst/>
          </a:prstGeom>
          <a:noFill/>
          <a:ln w="9525">
            <a:noFill/>
            <a:miter lim="800000"/>
            <a:headEnd/>
            <a:tailEnd/>
          </a:ln>
        </p:spPr>
        <p:txBody>
          <a:bodyPr>
            <a:spAutoFit/>
          </a:bodyPr>
          <a:lstStyle/>
          <a:p>
            <a:pPr algn="ctr"/>
            <a:r>
              <a:rPr lang="fr-FR"/>
              <a:t>Minéralogie =f(taille)</a:t>
            </a:r>
          </a:p>
        </p:txBody>
      </p:sp>
      <p:sp>
        <p:nvSpPr>
          <p:cNvPr id="12294" name="ZoneTexte 6"/>
          <p:cNvSpPr txBox="1">
            <a:spLocks noChangeArrowheads="1"/>
          </p:cNvSpPr>
          <p:nvPr/>
        </p:nvSpPr>
        <p:spPr bwMode="auto">
          <a:xfrm>
            <a:off x="2324100" y="4279900"/>
            <a:ext cx="2108200" cy="647700"/>
          </a:xfrm>
          <a:prstGeom prst="rect">
            <a:avLst/>
          </a:prstGeom>
          <a:noFill/>
          <a:ln w="9525">
            <a:noFill/>
            <a:miter lim="800000"/>
            <a:headEnd/>
            <a:tailEnd/>
          </a:ln>
        </p:spPr>
        <p:txBody>
          <a:bodyPr>
            <a:spAutoFit/>
          </a:bodyPr>
          <a:lstStyle/>
          <a:p>
            <a:pPr algn="ctr"/>
            <a:r>
              <a:rPr lang="fr-FR"/>
              <a:t>Solubilité = f(minéralogie)</a:t>
            </a:r>
          </a:p>
        </p:txBody>
      </p:sp>
      <p:sp>
        <p:nvSpPr>
          <p:cNvPr id="12295" name="ZoneTexte 9"/>
          <p:cNvSpPr txBox="1">
            <a:spLocks noChangeArrowheads="1"/>
          </p:cNvSpPr>
          <p:nvPr/>
        </p:nvSpPr>
        <p:spPr bwMode="auto">
          <a:xfrm>
            <a:off x="3560763" y="5064125"/>
            <a:ext cx="2560637" cy="369888"/>
          </a:xfrm>
          <a:prstGeom prst="rect">
            <a:avLst/>
          </a:prstGeom>
          <a:noFill/>
          <a:ln w="9525">
            <a:noFill/>
            <a:miter lim="800000"/>
            <a:headEnd/>
            <a:tailEnd/>
          </a:ln>
        </p:spPr>
        <p:txBody>
          <a:bodyPr>
            <a:spAutoFit/>
          </a:bodyPr>
          <a:lstStyle/>
          <a:p>
            <a:pPr algn="ctr"/>
            <a:r>
              <a:rPr lang="fr-FR"/>
              <a:t>Modèle 3D</a:t>
            </a:r>
          </a:p>
        </p:txBody>
      </p:sp>
      <p:cxnSp>
        <p:nvCxnSpPr>
          <p:cNvPr id="14" name="Connecteur droit 13"/>
          <p:cNvCxnSpPr/>
          <p:nvPr/>
        </p:nvCxnSpPr>
        <p:spPr>
          <a:xfrm>
            <a:off x="4668838" y="1539875"/>
            <a:ext cx="104775" cy="4351338"/>
          </a:xfrm>
          <a:prstGeom prst="line">
            <a:avLst/>
          </a:prstGeom>
        </p:spPr>
        <p:style>
          <a:lnRef idx="1">
            <a:schemeClr val="accent1"/>
          </a:lnRef>
          <a:fillRef idx="0">
            <a:schemeClr val="accent1"/>
          </a:fillRef>
          <a:effectRef idx="0">
            <a:schemeClr val="accent1"/>
          </a:effectRef>
          <a:fontRef idx="minor">
            <a:schemeClr val="tx1"/>
          </a:fontRef>
        </p:style>
      </p:cxnSp>
      <p:sp>
        <p:nvSpPr>
          <p:cNvPr id="15" name="Flèche vers le haut 14"/>
          <p:cNvSpPr/>
          <p:nvPr/>
        </p:nvSpPr>
        <p:spPr>
          <a:xfrm flipV="1">
            <a:off x="1971675" y="2497138"/>
            <a:ext cx="414338" cy="1076325"/>
          </a:xfrm>
          <a:prstGeom prst="upArrow">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fr-FR"/>
          </a:p>
        </p:txBody>
      </p:sp>
      <p:sp>
        <p:nvSpPr>
          <p:cNvPr id="17" name="Flèche vers le bas 16"/>
          <p:cNvSpPr/>
          <p:nvPr/>
        </p:nvSpPr>
        <p:spPr>
          <a:xfrm>
            <a:off x="4519613" y="5532438"/>
            <a:ext cx="539750" cy="549275"/>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fr-FR"/>
          </a:p>
        </p:txBody>
      </p:sp>
      <p:sp>
        <p:nvSpPr>
          <p:cNvPr id="18" name="ZoneTexte 17"/>
          <p:cNvSpPr txBox="1"/>
          <p:nvPr/>
        </p:nvSpPr>
        <p:spPr>
          <a:xfrm>
            <a:off x="3899894" y="6211669"/>
            <a:ext cx="1849268" cy="646331"/>
          </a:xfrm>
          <a:prstGeom prst="rect">
            <a:avLst/>
          </a:prstGeom>
          <a:solidFill>
            <a:srgbClr val="00B0F0"/>
          </a:solidFill>
        </p:spPr>
        <p:style>
          <a:lnRef idx="0">
            <a:schemeClr val="accent6"/>
          </a:lnRef>
          <a:fillRef idx="3">
            <a:schemeClr val="accent6"/>
          </a:fillRef>
          <a:effectRef idx="3">
            <a:schemeClr val="accent6"/>
          </a:effectRef>
          <a:fontRef idx="minor">
            <a:schemeClr val="lt1"/>
          </a:fontRef>
        </p:style>
        <p:txBody>
          <a:bodyPr>
            <a:spAutoFit/>
          </a:bodyPr>
          <a:lstStyle/>
          <a:p>
            <a:pPr algn="ctr">
              <a:defRPr/>
            </a:pPr>
            <a:r>
              <a:rPr lang="fr-FR" dirty="0"/>
              <a:t>Flux de dépôt en nutriments</a:t>
            </a:r>
          </a:p>
        </p:txBody>
      </p:sp>
      <p:sp>
        <p:nvSpPr>
          <p:cNvPr id="12302" name="ZoneTexte 18"/>
          <p:cNvSpPr txBox="1">
            <a:spLocks noChangeArrowheads="1"/>
          </p:cNvSpPr>
          <p:nvPr/>
        </p:nvSpPr>
        <p:spPr bwMode="auto">
          <a:xfrm>
            <a:off x="441325" y="1535113"/>
            <a:ext cx="3741738" cy="368300"/>
          </a:xfrm>
          <a:prstGeom prst="rect">
            <a:avLst/>
          </a:prstGeom>
          <a:noFill/>
          <a:ln w="9525">
            <a:noFill/>
            <a:miter lim="800000"/>
            <a:headEnd/>
            <a:tailEnd/>
          </a:ln>
        </p:spPr>
        <p:txBody>
          <a:bodyPr>
            <a:spAutoFit/>
          </a:bodyPr>
          <a:lstStyle/>
          <a:p>
            <a:pPr algn="ctr"/>
            <a:r>
              <a:rPr lang="fr-FR" b="1"/>
              <a:t>Etude de processus</a:t>
            </a:r>
          </a:p>
        </p:txBody>
      </p:sp>
      <p:sp>
        <p:nvSpPr>
          <p:cNvPr id="12303" name="ZoneTexte 20"/>
          <p:cNvSpPr txBox="1">
            <a:spLocks noChangeArrowheads="1"/>
          </p:cNvSpPr>
          <p:nvPr/>
        </p:nvSpPr>
        <p:spPr bwMode="auto">
          <a:xfrm>
            <a:off x="5310188" y="3981450"/>
            <a:ext cx="1574800" cy="646113"/>
          </a:xfrm>
          <a:prstGeom prst="rect">
            <a:avLst/>
          </a:prstGeom>
          <a:noFill/>
          <a:ln w="9525">
            <a:noFill/>
            <a:miter lim="800000"/>
            <a:headEnd/>
            <a:tailEnd/>
          </a:ln>
        </p:spPr>
        <p:txBody>
          <a:bodyPr>
            <a:spAutoFit/>
          </a:bodyPr>
          <a:lstStyle/>
          <a:p>
            <a:pPr algn="ctr"/>
            <a:r>
              <a:rPr lang="fr-FR"/>
              <a:t>Solubilité= f(transport)</a:t>
            </a:r>
          </a:p>
        </p:txBody>
      </p:sp>
      <p:sp>
        <p:nvSpPr>
          <p:cNvPr id="12304" name="ZoneTexte 21"/>
          <p:cNvSpPr txBox="1">
            <a:spLocks noChangeArrowheads="1"/>
          </p:cNvSpPr>
          <p:nvPr/>
        </p:nvSpPr>
        <p:spPr bwMode="auto">
          <a:xfrm>
            <a:off x="6726238" y="3975100"/>
            <a:ext cx="2417762" cy="647700"/>
          </a:xfrm>
          <a:prstGeom prst="rect">
            <a:avLst/>
          </a:prstGeom>
          <a:noFill/>
          <a:ln w="9525">
            <a:noFill/>
            <a:miter lim="800000"/>
            <a:headEnd/>
            <a:tailEnd/>
          </a:ln>
        </p:spPr>
        <p:txBody>
          <a:bodyPr>
            <a:spAutoFit/>
          </a:bodyPr>
          <a:lstStyle/>
          <a:p>
            <a:pPr algn="ctr"/>
            <a:r>
              <a:rPr lang="fr-FR"/>
              <a:t>Mesure de dépôt (masse, composition)</a:t>
            </a:r>
          </a:p>
        </p:txBody>
      </p:sp>
      <p:sp>
        <p:nvSpPr>
          <p:cNvPr id="23" name="Virage 22"/>
          <p:cNvSpPr/>
          <p:nvPr/>
        </p:nvSpPr>
        <p:spPr>
          <a:xfrm rot="10800000">
            <a:off x="5454650" y="4719638"/>
            <a:ext cx="725488" cy="619125"/>
          </a:xfrm>
          <a:prstGeom prst="bentArrow">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fr-FR">
              <a:solidFill>
                <a:schemeClr val="tx1"/>
              </a:solidFill>
            </a:endParaRPr>
          </a:p>
        </p:txBody>
      </p:sp>
      <p:sp>
        <p:nvSpPr>
          <p:cNvPr id="24" name="Virage 23"/>
          <p:cNvSpPr/>
          <p:nvPr/>
        </p:nvSpPr>
        <p:spPr>
          <a:xfrm rot="10800000" flipH="1">
            <a:off x="2097088" y="4183063"/>
            <a:ext cx="2097087" cy="1262062"/>
          </a:xfrm>
          <a:prstGeom prst="bentArrow">
            <a:avLst>
              <a:gd name="adj1" fmla="val 13119"/>
              <a:gd name="adj2" fmla="val 16846"/>
              <a:gd name="adj3" fmla="val 13841"/>
              <a:gd name="adj4" fmla="val 43750"/>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fr-FR">
              <a:solidFill>
                <a:schemeClr val="tx1"/>
              </a:solidFill>
            </a:endParaRPr>
          </a:p>
        </p:txBody>
      </p:sp>
      <p:sp>
        <p:nvSpPr>
          <p:cNvPr id="25" name="Virage 24"/>
          <p:cNvSpPr/>
          <p:nvPr/>
        </p:nvSpPr>
        <p:spPr>
          <a:xfrm rot="10800000">
            <a:off x="5518150" y="4760913"/>
            <a:ext cx="2479675" cy="1187450"/>
          </a:xfrm>
          <a:prstGeom prst="bentArrow">
            <a:avLst>
              <a:gd name="adj1" fmla="val 12238"/>
              <a:gd name="adj2" fmla="val 13496"/>
              <a:gd name="adj3" fmla="val 13495"/>
              <a:gd name="adj4" fmla="val 43750"/>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fr-FR">
              <a:solidFill>
                <a:schemeClr val="tx1"/>
              </a:solidFill>
            </a:endParaRPr>
          </a:p>
        </p:txBody>
      </p:sp>
      <p:sp>
        <p:nvSpPr>
          <p:cNvPr id="26" name="ZoneTexte 25"/>
          <p:cNvSpPr txBox="1"/>
          <p:nvPr/>
        </p:nvSpPr>
        <p:spPr>
          <a:xfrm>
            <a:off x="549275" y="3711575"/>
            <a:ext cx="3417888" cy="3683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algn="ctr">
              <a:defRPr/>
            </a:pPr>
            <a:r>
              <a:rPr lang="fr-FR" dirty="0">
                <a:solidFill>
                  <a:schemeClr val="tx1"/>
                </a:solidFill>
              </a:rPr>
              <a:t>Aérosol</a:t>
            </a:r>
          </a:p>
        </p:txBody>
      </p:sp>
      <p:sp>
        <p:nvSpPr>
          <p:cNvPr id="12309" name="ZoneTexte 26"/>
          <p:cNvSpPr txBox="1">
            <a:spLocks noChangeArrowheads="1"/>
          </p:cNvSpPr>
          <p:nvPr/>
        </p:nvSpPr>
        <p:spPr bwMode="auto">
          <a:xfrm>
            <a:off x="315913" y="2647950"/>
            <a:ext cx="1797050" cy="369888"/>
          </a:xfrm>
          <a:prstGeom prst="rect">
            <a:avLst/>
          </a:prstGeom>
          <a:noFill/>
          <a:ln w="9525">
            <a:noFill/>
            <a:miter lim="800000"/>
            <a:headEnd/>
            <a:tailEnd/>
          </a:ln>
        </p:spPr>
        <p:txBody>
          <a:bodyPr>
            <a:spAutoFit/>
          </a:bodyPr>
          <a:lstStyle/>
          <a:p>
            <a:r>
              <a:rPr lang="fr-FR"/>
              <a:t>Fractionnement</a:t>
            </a:r>
          </a:p>
        </p:txBody>
      </p:sp>
      <p:sp>
        <p:nvSpPr>
          <p:cNvPr id="12310" name="ZoneTexte 27"/>
          <p:cNvSpPr txBox="1">
            <a:spLocks noChangeArrowheads="1"/>
          </p:cNvSpPr>
          <p:nvPr/>
        </p:nvSpPr>
        <p:spPr bwMode="auto">
          <a:xfrm>
            <a:off x="452438" y="4476750"/>
            <a:ext cx="1585912" cy="369888"/>
          </a:xfrm>
          <a:prstGeom prst="rect">
            <a:avLst/>
          </a:prstGeom>
          <a:noFill/>
          <a:ln w="9525">
            <a:noFill/>
            <a:miter lim="800000"/>
            <a:headEnd/>
            <a:tailEnd/>
          </a:ln>
        </p:spPr>
        <p:txBody>
          <a:bodyPr>
            <a:spAutoFit/>
          </a:bodyPr>
          <a:lstStyle/>
          <a:p>
            <a:r>
              <a:rPr lang="fr-FR"/>
              <a:t>Dissolution</a:t>
            </a:r>
          </a:p>
        </p:txBody>
      </p:sp>
      <p:pic>
        <p:nvPicPr>
          <p:cNvPr id="12311" name="Picture 3" descr="C:\Users\Desboeufs\Pictures\photo_lampedusa\P1080891.JPG"/>
          <p:cNvPicPr>
            <a:picLocks noChangeAspect="1" noChangeArrowheads="1"/>
          </p:cNvPicPr>
          <p:nvPr/>
        </p:nvPicPr>
        <p:blipFill>
          <a:blip r:embed="rId2" cstate="print"/>
          <a:srcRect t="55414"/>
          <a:stretch>
            <a:fillRect/>
          </a:stretch>
        </p:blipFill>
        <p:spPr bwMode="auto">
          <a:xfrm>
            <a:off x="4848225" y="2324100"/>
            <a:ext cx="2473325" cy="1470025"/>
          </a:xfrm>
          <a:prstGeom prst="rect">
            <a:avLst/>
          </a:prstGeom>
          <a:noFill/>
          <a:ln w="9525">
            <a:noFill/>
            <a:miter lim="800000"/>
            <a:headEnd/>
            <a:tailEnd/>
          </a:ln>
        </p:spPr>
      </p:pic>
      <p:sp>
        <p:nvSpPr>
          <p:cNvPr id="12312" name="ZoneTexte 19"/>
          <p:cNvSpPr txBox="1">
            <a:spLocks noChangeArrowheads="1"/>
          </p:cNvSpPr>
          <p:nvPr/>
        </p:nvSpPr>
        <p:spPr bwMode="auto">
          <a:xfrm>
            <a:off x="5040313" y="1427163"/>
            <a:ext cx="3741737" cy="641350"/>
          </a:xfrm>
          <a:prstGeom prst="rect">
            <a:avLst/>
          </a:prstGeom>
          <a:noFill/>
          <a:ln w="9525">
            <a:noFill/>
            <a:miter lim="800000"/>
            <a:headEnd/>
            <a:tailEnd/>
          </a:ln>
        </p:spPr>
        <p:txBody>
          <a:bodyPr>
            <a:spAutoFit/>
          </a:bodyPr>
          <a:lstStyle/>
          <a:p>
            <a:pPr algn="ctr"/>
            <a:r>
              <a:rPr lang="fr-FR" b="1"/>
              <a:t>Etude de terrain</a:t>
            </a:r>
          </a:p>
          <a:p>
            <a:pPr algn="ctr"/>
            <a:r>
              <a:rPr lang="fr-FR" b="1"/>
              <a:t>(Méditerranée, Hémisphère sud)</a:t>
            </a:r>
          </a:p>
        </p:txBody>
      </p:sp>
      <p:pic>
        <p:nvPicPr>
          <p:cNvPr id="12313" name="Image 13" descr="frioul2.JPG"/>
          <p:cNvPicPr>
            <a:picLocks noChangeAspect="1"/>
          </p:cNvPicPr>
          <p:nvPr/>
        </p:nvPicPr>
        <p:blipFill>
          <a:blip r:embed="rId3" cstate="print"/>
          <a:srcRect/>
          <a:stretch>
            <a:fillRect/>
          </a:stretch>
        </p:blipFill>
        <p:spPr bwMode="auto">
          <a:xfrm>
            <a:off x="7456488" y="2082800"/>
            <a:ext cx="1265237" cy="1863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77813"/>
            <a:ext cx="8686800" cy="1139825"/>
          </a:xfrm>
        </p:spPr>
        <p:txBody>
          <a:bodyPr/>
          <a:lstStyle/>
          <a:p>
            <a:pPr eaLnBrk="1" hangingPunct="1"/>
            <a:r>
              <a:rPr lang="fr-FR" b="1" dirty="0" smtClean="0"/>
              <a:t>Apport en nutriments en zones océaniques Dissolution</a:t>
            </a:r>
            <a:r>
              <a:rPr lang="fr-FR" dirty="0" smtClean="0"/>
              <a:t/>
            </a:r>
            <a:br>
              <a:rPr lang="fr-FR" dirty="0" smtClean="0"/>
            </a:br>
            <a:r>
              <a:rPr lang="fr-FR" dirty="0" smtClean="0"/>
              <a:t/>
            </a:r>
            <a:br>
              <a:rPr lang="fr-FR" dirty="0" smtClean="0"/>
            </a:br>
            <a:endParaRPr lang="fr-FR" dirty="0" smtClean="0"/>
          </a:p>
        </p:txBody>
      </p:sp>
      <p:sp>
        <p:nvSpPr>
          <p:cNvPr id="13315" name="Rectangle 3"/>
          <p:cNvSpPr>
            <a:spLocks noGrp="1" noChangeArrowheads="1"/>
          </p:cNvSpPr>
          <p:nvPr>
            <p:ph type="body" idx="1"/>
          </p:nvPr>
        </p:nvSpPr>
        <p:spPr>
          <a:xfrm>
            <a:off x="174625" y="1741250"/>
            <a:ext cx="8748713" cy="4525963"/>
          </a:xfrm>
        </p:spPr>
        <p:txBody>
          <a:bodyPr/>
          <a:lstStyle/>
          <a:p>
            <a:pPr eaLnBrk="1" hangingPunct="1">
              <a:lnSpc>
                <a:spcPct val="90000"/>
              </a:lnSpc>
              <a:buFontTx/>
              <a:buNone/>
            </a:pPr>
            <a:r>
              <a:rPr lang="fr-FR" b="1" dirty="0" smtClean="0"/>
              <a:t>Enjeu : Etablir un lien entre la composition de l’aérosol et la solubilité des nutriments (Fe, P, Si, métaux traces):  Solubilité = f(Minéralogie )</a:t>
            </a:r>
          </a:p>
          <a:p>
            <a:pPr eaLnBrk="1" hangingPunct="1">
              <a:lnSpc>
                <a:spcPct val="90000"/>
              </a:lnSpc>
              <a:buFontTx/>
              <a:buNone/>
            </a:pPr>
            <a:r>
              <a:rPr lang="fr-FR" b="1" dirty="0" smtClean="0"/>
              <a:t>	</a:t>
            </a:r>
          </a:p>
          <a:p>
            <a:pPr eaLnBrk="1" hangingPunct="1">
              <a:lnSpc>
                <a:spcPct val="90000"/>
              </a:lnSpc>
              <a:buFontTx/>
              <a:buNone/>
            </a:pPr>
            <a:r>
              <a:rPr lang="fr-FR" b="1" dirty="0" smtClean="0"/>
              <a:t>Stratégie :  Mesure de la solubilité sur des  </a:t>
            </a:r>
          </a:p>
          <a:p>
            <a:pPr eaLnBrk="1" hangingPunct="1">
              <a:lnSpc>
                <a:spcPct val="90000"/>
              </a:lnSpc>
              <a:buFont typeface="Wingdings" pitchFamily="2" charset="2"/>
              <a:buChar char="Ø"/>
            </a:pPr>
            <a:r>
              <a:rPr lang="fr-FR" b="1" dirty="0" smtClean="0"/>
              <a:t>minéraux purs</a:t>
            </a:r>
          </a:p>
          <a:p>
            <a:pPr eaLnBrk="1" hangingPunct="1">
              <a:lnSpc>
                <a:spcPct val="90000"/>
              </a:lnSpc>
              <a:buFont typeface="Wingdings" pitchFamily="2" charset="2"/>
              <a:buChar char="Ø"/>
            </a:pPr>
            <a:r>
              <a:rPr lang="fr-FR" b="1" dirty="0" smtClean="0"/>
              <a:t>aérosols générés en laboratoire</a:t>
            </a:r>
          </a:p>
          <a:p>
            <a:pPr eaLnBrk="1" hangingPunct="1">
              <a:lnSpc>
                <a:spcPct val="90000"/>
              </a:lnSpc>
              <a:buFont typeface="Wingdings" pitchFamily="2" charset="2"/>
              <a:buChar char="Ø"/>
            </a:pPr>
            <a:r>
              <a:rPr lang="fr-FR" b="1" dirty="0" smtClean="0"/>
              <a:t>aérosols prélevés sur le terrain </a:t>
            </a:r>
          </a:p>
          <a:p>
            <a:pPr eaLnBrk="1" hangingPunct="1">
              <a:lnSpc>
                <a:spcPct val="90000"/>
              </a:lnSpc>
              <a:buFont typeface="Wingdings" pitchFamily="2" charset="2"/>
              <a:buNone/>
            </a:pPr>
            <a:r>
              <a:rPr lang="fr-FR" b="1" dirty="0" smtClean="0"/>
              <a:t>en zones sources (Sahara/Sahel + Patagonie)</a:t>
            </a:r>
          </a:p>
          <a:p>
            <a:pPr eaLnBrk="1" hangingPunct="1">
              <a:lnSpc>
                <a:spcPct val="90000"/>
              </a:lnSpc>
              <a:buFontTx/>
              <a:buNone/>
            </a:pPr>
            <a:endParaRPr lang="fr-FR" b="1" dirty="0" smtClean="0"/>
          </a:p>
          <a:p>
            <a:pPr eaLnBrk="1" hangingPunct="1">
              <a:lnSpc>
                <a:spcPct val="90000"/>
              </a:lnSpc>
              <a:buFontTx/>
              <a:buNone/>
            </a:pPr>
            <a:endParaRPr lang="fr-FR" b="1" dirty="0" smtClean="0"/>
          </a:p>
          <a:p>
            <a:pPr eaLnBrk="1" hangingPunct="1">
              <a:lnSpc>
                <a:spcPct val="90000"/>
              </a:lnSpc>
              <a:buFontTx/>
              <a:buNone/>
            </a:pPr>
            <a:endParaRPr lang="fr-FR" b="1" dirty="0" smtClean="0"/>
          </a:p>
          <a:p>
            <a:pPr eaLnBrk="1" hangingPunct="1">
              <a:lnSpc>
                <a:spcPct val="90000"/>
              </a:lnSpc>
              <a:buFontTx/>
              <a:buNone/>
            </a:pPr>
            <a:endParaRPr lang="fr-FR" b="1" dirty="0" smtClean="0"/>
          </a:p>
          <a:p>
            <a:pPr eaLnBrk="1" hangingPunct="1">
              <a:lnSpc>
                <a:spcPct val="90000"/>
              </a:lnSpc>
              <a:buFontTx/>
              <a:buNone/>
            </a:pPr>
            <a:endParaRPr lang="fr-FR" b="1" dirty="0" smtClean="0"/>
          </a:p>
          <a:p>
            <a:pPr eaLnBrk="1" hangingPunct="1">
              <a:lnSpc>
                <a:spcPct val="90000"/>
              </a:lnSpc>
              <a:buFontTx/>
              <a:buNone/>
            </a:pPr>
            <a:endParaRPr lang="fr-FR" b="1" dirty="0" smtClean="0"/>
          </a:p>
          <a:p>
            <a:pPr eaLnBrk="1" hangingPunct="1">
              <a:lnSpc>
                <a:spcPct val="90000"/>
              </a:lnSpc>
              <a:buFontTx/>
              <a:buNone/>
            </a:pPr>
            <a:r>
              <a:rPr lang="fr-FR" b="1" dirty="0" smtClean="0"/>
              <a:t>	</a:t>
            </a:r>
          </a:p>
        </p:txBody>
      </p:sp>
      <p:pic>
        <p:nvPicPr>
          <p:cNvPr id="13316" name="Picture 4" descr="IMG_1397"/>
          <p:cNvPicPr>
            <a:picLocks noChangeAspect="1" noChangeArrowheads="1"/>
          </p:cNvPicPr>
          <p:nvPr/>
        </p:nvPicPr>
        <p:blipFill>
          <a:blip r:embed="rId3" cstate="print"/>
          <a:srcRect/>
          <a:stretch>
            <a:fillRect/>
          </a:stretch>
        </p:blipFill>
        <p:spPr bwMode="auto">
          <a:xfrm>
            <a:off x="6873875" y="2692400"/>
            <a:ext cx="2138363" cy="2849563"/>
          </a:xfrm>
          <a:prstGeom prst="rect">
            <a:avLst/>
          </a:prstGeom>
          <a:noFill/>
          <a:ln w="9525">
            <a:noFill/>
            <a:miter lim="800000"/>
            <a:headEnd/>
            <a:tailEnd/>
          </a:ln>
        </p:spPr>
      </p:pic>
      <p:sp>
        <p:nvSpPr>
          <p:cNvPr id="13317" name="ZoneTexte 4"/>
          <p:cNvSpPr txBox="1">
            <a:spLocks noChangeArrowheads="1"/>
          </p:cNvSpPr>
          <p:nvPr/>
        </p:nvSpPr>
        <p:spPr bwMode="auto">
          <a:xfrm>
            <a:off x="6521450" y="5618163"/>
            <a:ext cx="2622550" cy="369887"/>
          </a:xfrm>
          <a:prstGeom prst="rect">
            <a:avLst/>
          </a:prstGeom>
          <a:noFill/>
          <a:ln w="9525">
            <a:noFill/>
            <a:miter lim="800000"/>
            <a:headEnd/>
            <a:tailEnd/>
          </a:ln>
        </p:spPr>
        <p:txBody>
          <a:bodyPr>
            <a:spAutoFit/>
          </a:bodyPr>
          <a:lstStyle/>
          <a:p>
            <a:pPr algn="ctr"/>
            <a:r>
              <a:rPr lang="fr-FR"/>
              <a:t>Réacteur de dissolution</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277813"/>
            <a:ext cx="8686800" cy="1139825"/>
          </a:xfrm>
        </p:spPr>
        <p:txBody>
          <a:bodyPr/>
          <a:lstStyle/>
          <a:p>
            <a:pPr eaLnBrk="1" hangingPunct="1"/>
            <a:r>
              <a:rPr lang="fr-FR" b="1" dirty="0" smtClean="0"/>
              <a:t>Apport en nutriments en zones océaniques Dissolution</a:t>
            </a:r>
            <a:r>
              <a:rPr lang="fr-FR" dirty="0" smtClean="0"/>
              <a:t/>
            </a:r>
            <a:br>
              <a:rPr lang="fr-FR" dirty="0" smtClean="0"/>
            </a:br>
            <a:r>
              <a:rPr lang="fr-FR" dirty="0" smtClean="0"/>
              <a:t/>
            </a:r>
            <a:br>
              <a:rPr lang="fr-FR" dirty="0" smtClean="0"/>
            </a:br>
            <a:endParaRPr lang="fr-FR" dirty="0" smtClean="0"/>
          </a:p>
        </p:txBody>
      </p:sp>
      <p:sp>
        <p:nvSpPr>
          <p:cNvPr id="14339" name="Rectangle 3"/>
          <p:cNvSpPr>
            <a:spLocks noGrp="1" noChangeArrowheads="1"/>
          </p:cNvSpPr>
          <p:nvPr>
            <p:ph type="body" idx="1"/>
          </p:nvPr>
        </p:nvSpPr>
        <p:spPr>
          <a:xfrm>
            <a:off x="69695" y="1441450"/>
            <a:ext cx="9179237" cy="4525963"/>
          </a:xfrm>
        </p:spPr>
        <p:txBody>
          <a:bodyPr/>
          <a:lstStyle/>
          <a:p>
            <a:pPr eaLnBrk="1" hangingPunct="1">
              <a:lnSpc>
                <a:spcPct val="90000"/>
              </a:lnSpc>
              <a:buFontTx/>
              <a:buNone/>
            </a:pPr>
            <a:r>
              <a:rPr lang="fr-FR" b="1" dirty="0" smtClean="0"/>
              <a:t>Enjeu : Quantifier les modification de solubilité des nutriments (Fe, P, Si, métaux traces) au cours du transport: Solubilité=f(transport )</a:t>
            </a:r>
          </a:p>
          <a:p>
            <a:pPr eaLnBrk="1" hangingPunct="1">
              <a:lnSpc>
                <a:spcPct val="90000"/>
              </a:lnSpc>
              <a:buFontTx/>
              <a:buNone/>
            </a:pPr>
            <a:r>
              <a:rPr lang="fr-FR" b="1" dirty="0" smtClean="0"/>
              <a:t>	</a:t>
            </a:r>
          </a:p>
          <a:p>
            <a:pPr eaLnBrk="1" hangingPunct="1">
              <a:lnSpc>
                <a:spcPct val="90000"/>
              </a:lnSpc>
              <a:buFont typeface="Wingdings" pitchFamily="2" charset="2"/>
              <a:buNone/>
            </a:pPr>
            <a:r>
              <a:rPr lang="fr-FR" b="1" dirty="0" smtClean="0"/>
              <a:t>Stratégie : Mesure de solubilité sur aérosols collectés en zone de dépôt (Méditerranée + hémisphère sud)</a:t>
            </a:r>
          </a:p>
          <a:p>
            <a:pPr eaLnBrk="1" hangingPunct="1">
              <a:lnSpc>
                <a:spcPct val="90000"/>
              </a:lnSpc>
              <a:buFont typeface="Wingdings" pitchFamily="2" charset="2"/>
              <a:buNone/>
            </a:pPr>
            <a:endParaRPr lang="fr-FR" b="1" dirty="0" smtClean="0"/>
          </a:p>
          <a:p>
            <a:pPr eaLnBrk="1" hangingPunct="1">
              <a:lnSpc>
                <a:spcPct val="90000"/>
              </a:lnSpc>
              <a:buFont typeface="Wingdings" pitchFamily="2" charset="2"/>
              <a:buNone/>
            </a:pPr>
            <a:endParaRPr lang="fr-FR" b="1" dirty="0" smtClean="0"/>
          </a:p>
          <a:p>
            <a:pPr eaLnBrk="1" hangingPunct="1">
              <a:lnSpc>
                <a:spcPct val="90000"/>
              </a:lnSpc>
              <a:buFont typeface="Wingdings" pitchFamily="2" charset="2"/>
              <a:buNone/>
            </a:pPr>
            <a:endParaRPr lang="fr-FR" b="1" dirty="0" smtClean="0"/>
          </a:p>
          <a:p>
            <a:pPr eaLnBrk="1" hangingPunct="1">
              <a:lnSpc>
                <a:spcPct val="90000"/>
              </a:lnSpc>
              <a:buFont typeface="Wingdings" pitchFamily="2" charset="2"/>
              <a:buNone/>
            </a:pPr>
            <a:endParaRPr lang="fr-FR" b="1" dirty="0" smtClean="0"/>
          </a:p>
          <a:p>
            <a:pPr eaLnBrk="1" hangingPunct="1">
              <a:lnSpc>
                <a:spcPct val="90000"/>
              </a:lnSpc>
              <a:buFontTx/>
              <a:buNone/>
            </a:pPr>
            <a:r>
              <a:rPr lang="fr-FR" b="1" dirty="0" smtClean="0"/>
              <a:t>+ Mesure après interactions avec d’autres composés en laboratoire (CESAM)</a:t>
            </a:r>
          </a:p>
          <a:p>
            <a:pPr eaLnBrk="1" hangingPunct="1">
              <a:lnSpc>
                <a:spcPct val="90000"/>
              </a:lnSpc>
              <a:buFontTx/>
              <a:buNone/>
            </a:pPr>
            <a:endParaRPr lang="fr-FR" b="1" dirty="0" smtClean="0"/>
          </a:p>
          <a:p>
            <a:pPr eaLnBrk="1" hangingPunct="1">
              <a:lnSpc>
                <a:spcPct val="90000"/>
              </a:lnSpc>
              <a:buFontTx/>
              <a:buNone/>
            </a:pPr>
            <a:endParaRPr lang="fr-FR" b="1" dirty="0" smtClean="0"/>
          </a:p>
          <a:p>
            <a:pPr eaLnBrk="1" hangingPunct="1">
              <a:lnSpc>
                <a:spcPct val="90000"/>
              </a:lnSpc>
              <a:buFontTx/>
              <a:buNone/>
            </a:pPr>
            <a:endParaRPr lang="fr-FR" b="1" dirty="0" smtClean="0"/>
          </a:p>
          <a:p>
            <a:pPr eaLnBrk="1" hangingPunct="1">
              <a:lnSpc>
                <a:spcPct val="90000"/>
              </a:lnSpc>
              <a:buFontTx/>
              <a:buNone/>
            </a:pPr>
            <a:r>
              <a:rPr lang="fr-FR" b="1" dirty="0" smtClean="0"/>
              <a:t>	</a:t>
            </a:r>
          </a:p>
        </p:txBody>
      </p:sp>
      <p:pic>
        <p:nvPicPr>
          <p:cNvPr id="14340" name="Picture 5" descr="filtredepot_0308to0908 (7)"/>
          <p:cNvPicPr>
            <a:picLocks noChangeAspect="1" noChangeArrowheads="1"/>
          </p:cNvPicPr>
          <p:nvPr/>
        </p:nvPicPr>
        <p:blipFill>
          <a:blip r:embed="rId3" cstate="print"/>
          <a:srcRect l="12738" r="8220"/>
          <a:stretch>
            <a:fillRect/>
          </a:stretch>
        </p:blipFill>
        <p:spPr bwMode="auto">
          <a:xfrm>
            <a:off x="1773238" y="3717925"/>
            <a:ext cx="1535112" cy="1457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199" y="277813"/>
            <a:ext cx="8956623" cy="1139825"/>
          </a:xfrm>
        </p:spPr>
        <p:txBody>
          <a:bodyPr/>
          <a:lstStyle/>
          <a:p>
            <a:pPr eaLnBrk="1" hangingPunct="1"/>
            <a:r>
              <a:rPr lang="fr-FR" b="1" dirty="0" smtClean="0"/>
              <a:t>Apport en nutriments en zones océaniques Dépôt</a:t>
            </a:r>
            <a:r>
              <a:rPr lang="fr-FR" dirty="0" smtClean="0"/>
              <a:t/>
            </a:r>
            <a:br>
              <a:rPr lang="fr-FR" dirty="0" smtClean="0"/>
            </a:br>
            <a:r>
              <a:rPr lang="fr-FR" dirty="0" smtClean="0"/>
              <a:t/>
            </a:r>
            <a:br>
              <a:rPr lang="fr-FR" dirty="0" smtClean="0"/>
            </a:br>
            <a:endParaRPr lang="fr-FR" dirty="0" smtClean="0"/>
          </a:p>
        </p:txBody>
      </p:sp>
      <p:sp>
        <p:nvSpPr>
          <p:cNvPr id="15363" name="Rectangle 3"/>
          <p:cNvSpPr>
            <a:spLocks noGrp="1" noChangeArrowheads="1"/>
          </p:cNvSpPr>
          <p:nvPr>
            <p:ph type="body" idx="1"/>
          </p:nvPr>
        </p:nvSpPr>
        <p:spPr>
          <a:xfrm>
            <a:off x="0" y="1441450"/>
            <a:ext cx="9144000" cy="4525963"/>
          </a:xfrm>
        </p:spPr>
        <p:txBody>
          <a:bodyPr/>
          <a:lstStyle/>
          <a:p>
            <a:pPr eaLnBrk="1" hangingPunct="1">
              <a:lnSpc>
                <a:spcPct val="90000"/>
              </a:lnSpc>
              <a:buFontTx/>
              <a:buNone/>
            </a:pPr>
            <a:r>
              <a:rPr lang="fr-FR" b="1" dirty="0" smtClean="0"/>
              <a:t>Enjeu : Estimation des flux de dépôt et identification des sources en Méditerranée et dans l’hémisphère Sud </a:t>
            </a:r>
          </a:p>
          <a:p>
            <a:pPr eaLnBrk="1" hangingPunct="1">
              <a:lnSpc>
                <a:spcPct val="90000"/>
              </a:lnSpc>
              <a:buFontTx/>
              <a:buNone/>
            </a:pPr>
            <a:endParaRPr lang="fr-FR" b="1" dirty="0" smtClean="0"/>
          </a:p>
          <a:p>
            <a:pPr eaLnBrk="1" hangingPunct="1">
              <a:lnSpc>
                <a:spcPct val="90000"/>
              </a:lnSpc>
              <a:buFontTx/>
              <a:buNone/>
            </a:pPr>
            <a:r>
              <a:rPr lang="fr-FR" b="1" dirty="0" smtClean="0"/>
              <a:t>Stratégie : Mesure in-situ des dépôts en masse (CARAGA) et en nutriments des dépôts humides et secs</a:t>
            </a:r>
          </a:p>
          <a:p>
            <a:pPr eaLnBrk="1" hangingPunct="1">
              <a:lnSpc>
                <a:spcPct val="90000"/>
              </a:lnSpc>
              <a:buFontTx/>
              <a:buNone/>
            </a:pPr>
            <a:r>
              <a:rPr lang="fr-FR" b="1" dirty="0" smtClean="0"/>
              <a:t>	Traçage des sources par suivi composition chimique/minéralogique/isotopique</a:t>
            </a:r>
          </a:p>
          <a:p>
            <a:pPr eaLnBrk="1" hangingPunct="1">
              <a:lnSpc>
                <a:spcPct val="90000"/>
              </a:lnSpc>
              <a:buFontTx/>
              <a:buNone/>
            </a:pPr>
            <a:r>
              <a:rPr lang="fr-FR" b="1" dirty="0" smtClean="0"/>
              <a:t>		</a:t>
            </a:r>
          </a:p>
          <a:p>
            <a:pPr eaLnBrk="1" hangingPunct="1">
              <a:lnSpc>
                <a:spcPct val="90000"/>
              </a:lnSpc>
              <a:buFontTx/>
              <a:buNone/>
            </a:pPr>
            <a:endParaRPr lang="fr-FR" b="1" dirty="0" smtClean="0"/>
          </a:p>
          <a:p>
            <a:pPr eaLnBrk="1" hangingPunct="1">
              <a:lnSpc>
                <a:spcPct val="90000"/>
              </a:lnSpc>
              <a:buFontTx/>
              <a:buNone/>
            </a:pPr>
            <a:endParaRPr lang="fr-FR" dirty="0" smtClean="0"/>
          </a:p>
        </p:txBody>
      </p:sp>
      <p:pic>
        <p:nvPicPr>
          <p:cNvPr id="15364" name="Picture 2"/>
          <p:cNvPicPr>
            <a:picLocks noChangeAspect="1" noChangeArrowheads="1"/>
          </p:cNvPicPr>
          <p:nvPr/>
        </p:nvPicPr>
        <p:blipFill>
          <a:blip r:embed="rId3" cstate="print"/>
          <a:srcRect/>
          <a:stretch>
            <a:fillRect/>
          </a:stretch>
        </p:blipFill>
        <p:spPr bwMode="auto">
          <a:xfrm>
            <a:off x="0" y="4356100"/>
            <a:ext cx="3422650" cy="2501900"/>
          </a:xfrm>
          <a:prstGeom prst="rect">
            <a:avLst/>
          </a:prstGeom>
          <a:noFill/>
          <a:ln w="9525">
            <a:noFill/>
            <a:miter lim="800000"/>
            <a:headEnd/>
            <a:tailEnd/>
          </a:ln>
        </p:spPr>
      </p:pic>
      <p:pic>
        <p:nvPicPr>
          <p:cNvPr id="15365" name="Picture 5" descr="IMG_2993"/>
          <p:cNvPicPr>
            <a:picLocks noChangeAspect="1" noChangeArrowheads="1"/>
          </p:cNvPicPr>
          <p:nvPr/>
        </p:nvPicPr>
        <p:blipFill>
          <a:blip r:embed="rId4" cstate="print"/>
          <a:srcRect r="13013" b="9294"/>
          <a:stretch>
            <a:fillRect/>
          </a:stretch>
        </p:blipFill>
        <p:spPr bwMode="auto">
          <a:xfrm>
            <a:off x="6545263" y="4789488"/>
            <a:ext cx="1735137" cy="1357312"/>
          </a:xfrm>
          <a:prstGeom prst="rect">
            <a:avLst/>
          </a:prstGeom>
          <a:noFill/>
          <a:ln w="9525">
            <a:noFill/>
            <a:miter lim="800000"/>
            <a:headEnd/>
            <a:tailEnd/>
          </a:ln>
        </p:spPr>
      </p:pic>
      <p:sp>
        <p:nvSpPr>
          <p:cNvPr id="15366" name="ZoneTexte 7"/>
          <p:cNvSpPr txBox="1">
            <a:spLocks noChangeArrowheads="1"/>
          </p:cNvSpPr>
          <p:nvPr/>
        </p:nvSpPr>
        <p:spPr bwMode="auto">
          <a:xfrm>
            <a:off x="5861050" y="6202363"/>
            <a:ext cx="3282950" cy="646112"/>
          </a:xfrm>
          <a:prstGeom prst="rect">
            <a:avLst/>
          </a:prstGeom>
          <a:noFill/>
          <a:ln w="9525">
            <a:noFill/>
            <a:miter lim="800000"/>
            <a:headEnd/>
            <a:tailEnd/>
          </a:ln>
        </p:spPr>
        <p:txBody>
          <a:bodyPr>
            <a:spAutoFit/>
          </a:bodyPr>
          <a:lstStyle/>
          <a:p>
            <a:pPr algn="ctr"/>
            <a:r>
              <a:rPr lang="fr-FR"/>
              <a:t>Collecteur « propre » adapté aux traces</a:t>
            </a:r>
          </a:p>
        </p:txBody>
      </p:sp>
      <p:grpSp>
        <p:nvGrpSpPr>
          <p:cNvPr id="2" name="Groupe 13"/>
          <p:cNvGrpSpPr>
            <a:grpSpLocks/>
          </p:cNvGrpSpPr>
          <p:nvPr/>
        </p:nvGrpSpPr>
        <p:grpSpPr bwMode="auto">
          <a:xfrm>
            <a:off x="2986088" y="4110038"/>
            <a:ext cx="3236912" cy="2016125"/>
            <a:chOff x="297456" y="4165297"/>
            <a:chExt cx="3832032" cy="2444824"/>
          </a:xfrm>
        </p:grpSpPr>
        <p:pic>
          <p:nvPicPr>
            <p:cNvPr id="15369" name="Picture 2"/>
            <p:cNvPicPr>
              <a:picLocks noChangeAspect="1" noChangeArrowheads="1"/>
            </p:cNvPicPr>
            <p:nvPr/>
          </p:nvPicPr>
          <p:blipFill>
            <a:blip r:embed="rId5" cstate="print"/>
            <a:srcRect l="5096" t="14729" r="3503" b="8440"/>
            <a:stretch>
              <a:fillRect/>
            </a:stretch>
          </p:blipFill>
          <p:spPr bwMode="auto">
            <a:xfrm>
              <a:off x="297456" y="4165297"/>
              <a:ext cx="3635566" cy="2444824"/>
            </a:xfrm>
            <a:prstGeom prst="rect">
              <a:avLst/>
            </a:prstGeom>
            <a:noFill/>
            <a:ln w="9525">
              <a:noFill/>
              <a:miter lim="800000"/>
              <a:headEnd/>
              <a:tailEnd/>
            </a:ln>
          </p:spPr>
        </p:pic>
        <p:sp>
          <p:nvSpPr>
            <p:cNvPr id="11" name="Ellipse 10"/>
            <p:cNvSpPr/>
            <p:nvPr/>
          </p:nvSpPr>
          <p:spPr>
            <a:xfrm>
              <a:off x="881939" y="6169282"/>
              <a:ext cx="45105" cy="462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5371" name="ZoneTexte 11"/>
            <p:cNvSpPr txBox="1">
              <a:spLocks noChangeArrowheads="1"/>
            </p:cNvSpPr>
            <p:nvPr/>
          </p:nvSpPr>
          <p:spPr bwMode="auto">
            <a:xfrm>
              <a:off x="947450" y="6147412"/>
              <a:ext cx="1134738" cy="230832"/>
            </a:xfrm>
            <a:prstGeom prst="rect">
              <a:avLst/>
            </a:prstGeom>
            <a:noFill/>
            <a:ln w="9525">
              <a:noFill/>
              <a:miter lim="800000"/>
              <a:headEnd/>
              <a:tailEnd/>
            </a:ln>
          </p:spPr>
          <p:txBody>
            <a:bodyPr>
              <a:spAutoFit/>
            </a:bodyPr>
            <a:lstStyle/>
            <a:p>
              <a:r>
                <a:rPr lang="fr-FR" sz="900">
                  <a:solidFill>
                    <a:srgbClr val="FF0000"/>
                  </a:solidFill>
                </a:rPr>
                <a:t>Malouines</a:t>
              </a:r>
            </a:p>
          </p:txBody>
        </p:sp>
        <p:sp>
          <p:nvSpPr>
            <p:cNvPr id="15372" name="ZoneTexte 12"/>
            <p:cNvSpPr txBox="1">
              <a:spLocks noChangeArrowheads="1"/>
            </p:cNvSpPr>
            <p:nvPr/>
          </p:nvSpPr>
          <p:spPr bwMode="auto">
            <a:xfrm>
              <a:off x="2994750" y="4647282"/>
              <a:ext cx="1134738" cy="230832"/>
            </a:xfrm>
            <a:prstGeom prst="rect">
              <a:avLst/>
            </a:prstGeom>
            <a:noFill/>
            <a:ln w="9525">
              <a:noFill/>
              <a:miter lim="800000"/>
              <a:headEnd/>
              <a:tailEnd/>
            </a:ln>
          </p:spPr>
          <p:txBody>
            <a:bodyPr>
              <a:spAutoFit/>
            </a:bodyPr>
            <a:lstStyle/>
            <a:p>
              <a:r>
                <a:rPr lang="fr-FR" sz="900">
                  <a:solidFill>
                    <a:srgbClr val="FF0000"/>
                  </a:solidFill>
                </a:rPr>
                <a:t>Namibie</a:t>
              </a:r>
            </a:p>
          </p:txBody>
        </p:sp>
      </p:grpSp>
      <p:pic>
        <p:nvPicPr>
          <p:cNvPr id="15368" name="Image 13" descr="frioul2.JPG"/>
          <p:cNvPicPr>
            <a:picLocks noChangeAspect="1"/>
          </p:cNvPicPr>
          <p:nvPr/>
        </p:nvPicPr>
        <p:blipFill>
          <a:blip r:embed="rId6" cstate="print"/>
          <a:srcRect/>
          <a:stretch>
            <a:fillRect/>
          </a:stretch>
        </p:blipFill>
        <p:spPr bwMode="auto">
          <a:xfrm>
            <a:off x="7029450" y="2974975"/>
            <a:ext cx="1196975" cy="1763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199" y="277813"/>
            <a:ext cx="9001593" cy="1139825"/>
          </a:xfrm>
        </p:spPr>
        <p:txBody>
          <a:bodyPr/>
          <a:lstStyle/>
          <a:p>
            <a:pPr eaLnBrk="1" hangingPunct="1"/>
            <a:r>
              <a:rPr lang="fr-FR" b="1" dirty="0" smtClean="0"/>
              <a:t>Apport en nutriments en zones océaniques  Modélisation 3D</a:t>
            </a:r>
            <a:r>
              <a:rPr lang="fr-FR" dirty="0" smtClean="0"/>
              <a:t/>
            </a:r>
            <a:br>
              <a:rPr lang="fr-FR" dirty="0" smtClean="0"/>
            </a:br>
            <a:r>
              <a:rPr lang="fr-FR" dirty="0" smtClean="0"/>
              <a:t/>
            </a:r>
            <a:br>
              <a:rPr lang="fr-FR" dirty="0" smtClean="0"/>
            </a:br>
            <a:endParaRPr lang="fr-FR" dirty="0" smtClean="0"/>
          </a:p>
        </p:txBody>
      </p:sp>
      <p:sp>
        <p:nvSpPr>
          <p:cNvPr id="16387" name="Rectangle 3"/>
          <p:cNvSpPr>
            <a:spLocks noGrp="1" noChangeArrowheads="1"/>
          </p:cNvSpPr>
          <p:nvPr>
            <p:ph type="body" idx="1"/>
          </p:nvPr>
        </p:nvSpPr>
        <p:spPr>
          <a:xfrm>
            <a:off x="174625" y="1441450"/>
            <a:ext cx="8748713" cy="4525963"/>
          </a:xfrm>
        </p:spPr>
        <p:txBody>
          <a:bodyPr/>
          <a:lstStyle/>
          <a:p>
            <a:pPr eaLnBrk="1" hangingPunct="1">
              <a:lnSpc>
                <a:spcPct val="90000"/>
              </a:lnSpc>
              <a:buFontTx/>
              <a:buNone/>
            </a:pPr>
            <a:r>
              <a:rPr lang="fr-FR" b="1" dirty="0" smtClean="0"/>
              <a:t>Enjeu : Estimation des flux de dépôts de nutriments en zones de retombées océaniques et continentales</a:t>
            </a:r>
          </a:p>
          <a:p>
            <a:pPr eaLnBrk="1" hangingPunct="1">
              <a:lnSpc>
                <a:spcPct val="90000"/>
              </a:lnSpc>
              <a:buFontTx/>
              <a:buNone/>
            </a:pPr>
            <a:endParaRPr lang="fr-FR" sz="2000" b="1" dirty="0" smtClean="0"/>
          </a:p>
          <a:p>
            <a:pPr eaLnBrk="1" hangingPunct="1">
              <a:lnSpc>
                <a:spcPct val="90000"/>
              </a:lnSpc>
              <a:buFont typeface="Wingdings" pitchFamily="2" charset="2"/>
              <a:buNone/>
            </a:pPr>
            <a:r>
              <a:rPr lang="fr-FR" b="1" dirty="0" smtClean="0"/>
              <a:t>Stratégie : Intégration de </a:t>
            </a:r>
            <a:r>
              <a:rPr lang="fr-FR" b="1" dirty="0" err="1" smtClean="0"/>
              <a:t>paramétrisations</a:t>
            </a:r>
            <a:r>
              <a:rPr lang="fr-FR" b="1" dirty="0" smtClean="0"/>
              <a:t> sur la minéralogie des aérosols et la solubilité des nutriments dans Chimère et simulations régionales des dépôts atmosphériques</a:t>
            </a:r>
          </a:p>
          <a:p>
            <a:pPr eaLnBrk="1" hangingPunct="1">
              <a:lnSpc>
                <a:spcPct val="90000"/>
              </a:lnSpc>
              <a:buFontTx/>
              <a:buNone/>
            </a:pPr>
            <a:endParaRPr lang="fr-FR" b="1" dirty="0" smtClean="0"/>
          </a:p>
          <a:p>
            <a:pPr eaLnBrk="1" hangingPunct="1">
              <a:lnSpc>
                <a:spcPct val="90000"/>
              </a:lnSpc>
              <a:buFontTx/>
              <a:buNone/>
            </a:pPr>
            <a:endParaRPr lang="fr-FR" b="1" dirty="0" smtClean="0"/>
          </a:p>
          <a:p>
            <a:pPr eaLnBrk="1" hangingPunct="1">
              <a:lnSpc>
                <a:spcPct val="90000"/>
              </a:lnSpc>
              <a:buFontTx/>
              <a:buNone/>
            </a:pPr>
            <a:endParaRPr lang="fr-FR" dirty="0" smtClean="0"/>
          </a:p>
        </p:txBody>
      </p:sp>
      <p:sp>
        <p:nvSpPr>
          <p:cNvPr id="16388" name="Text Box 4"/>
          <p:cNvSpPr txBox="1">
            <a:spLocks noChangeArrowheads="1"/>
          </p:cNvSpPr>
          <p:nvPr/>
        </p:nvSpPr>
        <p:spPr bwMode="auto">
          <a:xfrm>
            <a:off x="636588" y="4308475"/>
            <a:ext cx="3998912" cy="1155700"/>
          </a:xfrm>
          <a:prstGeom prst="rect">
            <a:avLst/>
          </a:prstGeom>
          <a:noFill/>
          <a:ln w="9525">
            <a:noFill/>
            <a:miter lim="800000"/>
            <a:headEnd/>
            <a:tailEnd/>
          </a:ln>
        </p:spPr>
        <p:txBody>
          <a:bodyPr>
            <a:spAutoFit/>
          </a:bodyPr>
          <a:lstStyle/>
          <a:p>
            <a:pPr algn="ctr">
              <a:spcBef>
                <a:spcPct val="50000"/>
              </a:spcBef>
            </a:pPr>
            <a:r>
              <a:rPr lang="fr-FR" sz="1400"/>
              <a:t>Dépôt sec simulés avec Chimère (21-28 juin 2012, g/m2/semaine). Valeurs correspondent aux mesures de dépôt total avec les CARAGA pour la même période (F=Frioul, E= Ersa, M=Majorque, L=Lampedusa)</a:t>
            </a:r>
          </a:p>
        </p:txBody>
      </p:sp>
      <p:pic>
        <p:nvPicPr>
          <p:cNvPr id="16389" name="Picture 5"/>
          <p:cNvPicPr>
            <a:picLocks noChangeAspect="1" noChangeArrowheads="1"/>
          </p:cNvPicPr>
          <p:nvPr/>
        </p:nvPicPr>
        <p:blipFill>
          <a:blip r:embed="rId3" cstate="print"/>
          <a:srcRect/>
          <a:stretch>
            <a:fillRect/>
          </a:stretch>
        </p:blipFill>
        <p:spPr bwMode="auto">
          <a:xfrm>
            <a:off x="4760913" y="3546475"/>
            <a:ext cx="3741737" cy="2636838"/>
          </a:xfrm>
          <a:prstGeom prst="rect">
            <a:avLst/>
          </a:prstGeom>
          <a:noFill/>
          <a:ln w="9525">
            <a:noFill/>
            <a:miter lim="800000"/>
            <a:headEnd/>
            <a:tailEnd/>
          </a:ln>
        </p:spPr>
      </p:pic>
      <p:graphicFrame>
        <p:nvGraphicFramePr>
          <p:cNvPr id="33798" name="Group 6"/>
          <p:cNvGraphicFramePr>
            <a:graphicFrameLocks noGrp="1"/>
          </p:cNvGraphicFramePr>
          <p:nvPr/>
        </p:nvGraphicFramePr>
        <p:xfrm>
          <a:off x="6135688" y="4713288"/>
          <a:ext cx="1584325" cy="296863"/>
        </p:xfrm>
        <a:graphic>
          <a:graphicData uri="http://schemas.openxmlformats.org/drawingml/2006/table">
            <a:tbl>
              <a:tblPr/>
              <a:tblGrid>
                <a:gridCol w="1584325"/>
              </a:tblGrid>
              <a:tr h="296863">
                <a:tc>
                  <a:txBody>
                    <a:bodyPr/>
                    <a:lstStyle/>
                    <a:p>
                      <a:pPr marL="0" marR="0" lvl="0" indent="0" algn="r" defTabSz="914400" rtl="0" eaLnBrk="0" fontAlgn="b" latinLnBrk="0" hangingPunct="0">
                        <a:lnSpc>
                          <a:spcPct val="100000"/>
                        </a:lnSpc>
                        <a:spcBef>
                          <a:spcPct val="0"/>
                        </a:spcBef>
                        <a:spcAft>
                          <a:spcPct val="0"/>
                        </a:spcAft>
                        <a:buClr>
                          <a:srgbClr val="800000"/>
                        </a:buClr>
                        <a:buSzPct val="50000"/>
                        <a:buFont typeface="Wingdings" pitchFamily="2" charset="2"/>
                        <a:buNone/>
                        <a:tabLst/>
                      </a:pPr>
                      <a:r>
                        <a:rPr kumimoji="0" lang="fr-FR" sz="1000" b="1" i="0" u="none" strike="noStrike" cap="none" normalizeH="0" baseline="0" smtClean="0">
                          <a:ln>
                            <a:noFill/>
                          </a:ln>
                          <a:solidFill>
                            <a:schemeClr val="tx1"/>
                          </a:solidFill>
                          <a:effectLst/>
                          <a:latin typeface="Arial" charset="0"/>
                          <a:cs typeface="Arial" charset="0"/>
                        </a:rPr>
                        <a:t>L=1,9.10-2 g.m-2</a:t>
                      </a:r>
                      <a:endParaRPr kumimoji="0" lang="fr-FR" sz="1000" b="1" i="0" u="none" strike="noStrike" cap="none" normalizeH="0" baseline="0" smtClean="0">
                        <a:ln>
                          <a:noFill/>
                        </a:ln>
                        <a:solidFill>
                          <a:schemeClr val="tx1"/>
                        </a:solidFill>
                        <a:effectLst/>
                        <a:latin typeface="Arial" charset="0"/>
                      </a:endParaRPr>
                    </a:p>
                  </a:txBody>
                  <a:tcPr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33804" name="Group 12"/>
          <p:cNvGraphicFramePr>
            <a:graphicFrameLocks noGrp="1"/>
          </p:cNvGraphicFramePr>
          <p:nvPr/>
        </p:nvGraphicFramePr>
        <p:xfrm>
          <a:off x="4873625" y="4462463"/>
          <a:ext cx="1511300" cy="296863"/>
        </p:xfrm>
        <a:graphic>
          <a:graphicData uri="http://schemas.openxmlformats.org/drawingml/2006/table">
            <a:tbl>
              <a:tblPr/>
              <a:tblGrid>
                <a:gridCol w="1511300"/>
              </a:tblGrid>
              <a:tr h="296863">
                <a:tc>
                  <a:txBody>
                    <a:bodyPr/>
                    <a:lstStyle/>
                    <a:p>
                      <a:pPr marL="0" marR="0" lvl="0" indent="0" algn="r" defTabSz="914400" rtl="0" eaLnBrk="0" fontAlgn="b" latinLnBrk="0" hangingPunct="0">
                        <a:lnSpc>
                          <a:spcPct val="100000"/>
                        </a:lnSpc>
                        <a:spcBef>
                          <a:spcPct val="0"/>
                        </a:spcBef>
                        <a:spcAft>
                          <a:spcPct val="0"/>
                        </a:spcAft>
                        <a:buClr>
                          <a:srgbClr val="800000"/>
                        </a:buClr>
                        <a:buSzPct val="50000"/>
                        <a:buFont typeface="Wingdings" pitchFamily="2" charset="2"/>
                        <a:buNone/>
                        <a:tabLst/>
                      </a:pPr>
                      <a:r>
                        <a:rPr kumimoji="0" lang="fr-FR" sz="1000" b="1" i="0" u="none" strike="noStrike" cap="none" normalizeH="0" baseline="0" smtClean="0">
                          <a:ln>
                            <a:noFill/>
                          </a:ln>
                          <a:solidFill>
                            <a:schemeClr val="tx1"/>
                          </a:solidFill>
                          <a:effectLst/>
                          <a:latin typeface="Arial" charset="0"/>
                          <a:cs typeface="Arial" charset="0"/>
                        </a:rPr>
                        <a:t>M=3,1.10-2 g.m-2</a:t>
                      </a:r>
                      <a:endParaRPr kumimoji="0" lang="fr-FR" sz="1000" b="1" i="0" u="none" strike="noStrike" cap="none" normalizeH="0" baseline="0" smtClean="0">
                        <a:ln>
                          <a:noFill/>
                        </a:ln>
                        <a:solidFill>
                          <a:schemeClr val="tx1"/>
                        </a:solidFill>
                        <a:effectLst/>
                        <a:latin typeface="Arial" charset="0"/>
                      </a:endParaRPr>
                    </a:p>
                  </a:txBody>
                  <a:tcPr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33810" name="Group 18"/>
          <p:cNvGraphicFramePr>
            <a:graphicFrameLocks noGrp="1"/>
          </p:cNvGraphicFramePr>
          <p:nvPr/>
        </p:nvGraphicFramePr>
        <p:xfrm>
          <a:off x="4965700" y="4217988"/>
          <a:ext cx="1584325" cy="296863"/>
        </p:xfrm>
        <a:graphic>
          <a:graphicData uri="http://schemas.openxmlformats.org/drawingml/2006/table">
            <a:tbl>
              <a:tblPr/>
              <a:tblGrid>
                <a:gridCol w="1584325"/>
              </a:tblGrid>
              <a:tr h="296863">
                <a:tc>
                  <a:txBody>
                    <a:bodyPr/>
                    <a:lstStyle/>
                    <a:p>
                      <a:pPr marL="0" marR="0" lvl="0" indent="0" algn="r" defTabSz="914400" rtl="0" eaLnBrk="0" fontAlgn="b" latinLnBrk="0" hangingPunct="0">
                        <a:lnSpc>
                          <a:spcPct val="100000"/>
                        </a:lnSpc>
                        <a:spcBef>
                          <a:spcPct val="0"/>
                        </a:spcBef>
                        <a:spcAft>
                          <a:spcPct val="0"/>
                        </a:spcAft>
                        <a:buClr>
                          <a:srgbClr val="800000"/>
                        </a:buClr>
                        <a:buSzPct val="50000"/>
                        <a:buFont typeface="Wingdings" pitchFamily="2" charset="2"/>
                        <a:buNone/>
                        <a:tabLst/>
                      </a:pPr>
                      <a:r>
                        <a:rPr kumimoji="0" lang="fr-FR" sz="1000" b="1" i="0" u="none" strike="noStrike" cap="none" normalizeH="0" baseline="0" smtClean="0">
                          <a:ln>
                            <a:noFill/>
                          </a:ln>
                          <a:solidFill>
                            <a:schemeClr val="tx1"/>
                          </a:solidFill>
                          <a:effectLst/>
                          <a:latin typeface="Arial" charset="0"/>
                          <a:cs typeface="Arial" charset="0"/>
                        </a:rPr>
                        <a:t>F=6,2.10-2 g.m-2</a:t>
                      </a:r>
                      <a:endParaRPr kumimoji="0" lang="fr-FR" sz="1000" b="1" i="0" u="none" strike="noStrike" cap="none" normalizeH="0" baseline="0" smtClean="0">
                        <a:ln>
                          <a:noFill/>
                        </a:ln>
                        <a:solidFill>
                          <a:schemeClr val="tx1"/>
                        </a:solidFill>
                        <a:effectLst/>
                        <a:latin typeface="Arial" charset="0"/>
                      </a:endParaRPr>
                    </a:p>
                  </a:txBody>
                  <a:tcPr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33816" name="Group 24"/>
          <p:cNvGraphicFramePr>
            <a:graphicFrameLocks noGrp="1"/>
          </p:cNvGraphicFramePr>
          <p:nvPr/>
        </p:nvGraphicFramePr>
        <p:xfrm>
          <a:off x="6205538" y="4316413"/>
          <a:ext cx="1584325" cy="296863"/>
        </p:xfrm>
        <a:graphic>
          <a:graphicData uri="http://schemas.openxmlformats.org/drawingml/2006/table">
            <a:tbl>
              <a:tblPr/>
              <a:tblGrid>
                <a:gridCol w="1584325"/>
              </a:tblGrid>
              <a:tr h="296863">
                <a:tc>
                  <a:txBody>
                    <a:bodyPr/>
                    <a:lstStyle/>
                    <a:p>
                      <a:pPr marL="0" marR="0" lvl="0" indent="0" algn="r" defTabSz="914400" rtl="0" eaLnBrk="0" fontAlgn="b" latinLnBrk="0" hangingPunct="0">
                        <a:lnSpc>
                          <a:spcPct val="100000"/>
                        </a:lnSpc>
                        <a:spcBef>
                          <a:spcPct val="0"/>
                        </a:spcBef>
                        <a:spcAft>
                          <a:spcPct val="0"/>
                        </a:spcAft>
                        <a:buClr>
                          <a:srgbClr val="800000"/>
                        </a:buClr>
                        <a:buSzPct val="50000"/>
                        <a:buFont typeface="Wingdings" pitchFamily="2" charset="2"/>
                        <a:buNone/>
                        <a:tabLst/>
                      </a:pPr>
                      <a:r>
                        <a:rPr kumimoji="0" lang="fr-FR" sz="1000" b="1" i="0" u="none" strike="noStrike" cap="none" normalizeH="0" baseline="0" smtClean="0">
                          <a:ln>
                            <a:noFill/>
                          </a:ln>
                          <a:solidFill>
                            <a:schemeClr val="tx1"/>
                          </a:solidFill>
                          <a:effectLst/>
                          <a:latin typeface="Arial" charset="0"/>
                          <a:cs typeface="Arial" charset="0"/>
                        </a:rPr>
                        <a:t>E=3,3.10-2 g.m-2</a:t>
                      </a:r>
                      <a:endParaRPr kumimoji="0" lang="fr-FR" sz="1000" b="1" i="0" u="none" strike="noStrike" cap="none" normalizeH="0" baseline="0" smtClean="0">
                        <a:ln>
                          <a:noFill/>
                        </a:ln>
                        <a:solidFill>
                          <a:schemeClr val="tx1"/>
                        </a:solidFill>
                        <a:effectLst/>
                        <a:latin typeface="Arial" charset="0"/>
                      </a:endParaRPr>
                    </a:p>
                  </a:txBody>
                  <a:tcPr anchor="b" horzOverflow="overflow">
                    <a:lnL cap="flat">
                      <a:noFill/>
                    </a:lnL>
                    <a:lnR cap="flat">
                      <a:noFill/>
                    </a:lnR>
                    <a:lnT cap="flat">
                      <a:noFill/>
                    </a:lnT>
                    <a:lnB cap="flat">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lnSpc>
                <a:spcPct val="90000"/>
              </a:lnSpc>
            </a:pPr>
            <a:r>
              <a:rPr lang="fr-FR" b="1" smtClean="0"/>
              <a:t>Etude de sensibilité et validation du modèle CHIMERE</a:t>
            </a:r>
            <a:br>
              <a:rPr lang="fr-FR" b="1" smtClean="0"/>
            </a:br>
            <a:r>
              <a:rPr lang="fr-FR" smtClean="0"/>
              <a:t/>
            </a:r>
            <a:br>
              <a:rPr lang="fr-FR" smtClean="0"/>
            </a:br>
            <a:r>
              <a:rPr lang="fr-FR" smtClean="0"/>
              <a:t/>
            </a:r>
            <a:br>
              <a:rPr lang="fr-FR" smtClean="0"/>
            </a:br>
            <a:r>
              <a:rPr lang="fr-FR" smtClean="0"/>
              <a:t/>
            </a:r>
            <a:br>
              <a:rPr lang="fr-FR" smtClean="0"/>
            </a:br>
            <a:endParaRPr lang="fr-FR" smtClean="0"/>
          </a:p>
        </p:txBody>
      </p:sp>
      <p:sp>
        <p:nvSpPr>
          <p:cNvPr id="5" name="Espace réservé du contenu 4"/>
          <p:cNvSpPr txBox="1">
            <a:spLocks/>
          </p:cNvSpPr>
          <p:nvPr/>
        </p:nvSpPr>
        <p:spPr bwMode="auto">
          <a:xfrm>
            <a:off x="284163" y="1752600"/>
            <a:ext cx="8559800" cy="4530725"/>
          </a:xfrm>
          <a:prstGeom prst="rect">
            <a:avLst/>
          </a:prstGeom>
          <a:noFill/>
          <a:ln w="9525">
            <a:noFill/>
            <a:miter lim="800000"/>
            <a:headEnd/>
            <a:tailEnd/>
          </a:ln>
        </p:spPr>
        <p:txBody>
          <a:bodyPr/>
          <a:lstStyle/>
          <a:p>
            <a:pPr marL="342900" indent="-342900" eaLnBrk="0" hangingPunct="0">
              <a:spcBef>
                <a:spcPct val="20000"/>
              </a:spcBef>
              <a:buClr>
                <a:srgbClr val="800000"/>
              </a:buClr>
              <a:buSzPct val="50000"/>
              <a:buFont typeface="Wingdings" pitchFamily="2" charset="2"/>
              <a:buNone/>
              <a:defRPr/>
            </a:pPr>
            <a:r>
              <a:rPr lang="fr-FR" sz="2400" i="1" u="sng" kern="0" dirty="0">
                <a:latin typeface="+mn-lt"/>
              </a:rPr>
              <a:t>MOTIVATION </a:t>
            </a:r>
          </a:p>
          <a:p>
            <a:pPr marL="342900" indent="-342900" eaLnBrk="0" hangingPunct="0">
              <a:spcBef>
                <a:spcPct val="20000"/>
              </a:spcBef>
              <a:buClr>
                <a:srgbClr val="800000"/>
              </a:buClr>
              <a:buSzPct val="50000"/>
              <a:buFont typeface="Wingdings" pitchFamily="2" charset="2"/>
              <a:buNone/>
              <a:defRPr/>
            </a:pPr>
            <a:endParaRPr lang="fr-FR" sz="2400" i="1" u="sng" kern="0" dirty="0">
              <a:latin typeface="+mn-lt"/>
            </a:endParaRPr>
          </a:p>
          <a:p>
            <a:pPr marL="342900" indent="-342900" eaLnBrk="0" hangingPunct="0">
              <a:spcBef>
                <a:spcPct val="20000"/>
              </a:spcBef>
              <a:buClr>
                <a:srgbClr val="800000"/>
              </a:buClr>
              <a:buSzPct val="50000"/>
              <a:buFont typeface="Wingdings" pitchFamily="2" charset="2"/>
              <a:buChar char="n"/>
              <a:defRPr/>
            </a:pPr>
            <a:r>
              <a:rPr lang="fr-FR" sz="2400" kern="0" dirty="0">
                <a:latin typeface="+mn-lt"/>
              </a:rPr>
              <a:t>CHIMERE : un outil 3-D transverse pour l’évaluation des impacts : pertes en sol ; effet radiatif ; apport de nutriments</a:t>
            </a:r>
          </a:p>
          <a:p>
            <a:pPr marL="342900" indent="-342900" eaLnBrk="0" hangingPunct="0">
              <a:spcBef>
                <a:spcPct val="20000"/>
              </a:spcBef>
              <a:buClr>
                <a:srgbClr val="800000"/>
              </a:buClr>
              <a:buSzPct val="50000"/>
              <a:buFont typeface="Wingdings" pitchFamily="2" charset="2"/>
              <a:buChar char="n"/>
              <a:defRPr/>
            </a:pPr>
            <a:endParaRPr lang="fr-FR" sz="2400" kern="0" dirty="0">
              <a:latin typeface="+mn-lt"/>
            </a:endParaRPr>
          </a:p>
          <a:p>
            <a:pPr marL="342900" indent="-342900" eaLnBrk="0" hangingPunct="0">
              <a:spcBef>
                <a:spcPct val="20000"/>
              </a:spcBef>
              <a:buClr>
                <a:srgbClr val="800000"/>
              </a:buClr>
              <a:buSzPct val="50000"/>
              <a:buFont typeface="Wingdings" pitchFamily="2" charset="2"/>
              <a:buNone/>
              <a:defRPr/>
            </a:pPr>
            <a:r>
              <a:rPr lang="fr-FR" sz="2400" kern="0" dirty="0">
                <a:latin typeface="+mn-lt"/>
              </a:rPr>
              <a:t> </a:t>
            </a:r>
            <a:r>
              <a:rPr lang="fr-FR" sz="2400" i="1" u="sng" kern="0" dirty="0">
                <a:latin typeface="+mn-lt"/>
              </a:rPr>
              <a:t>IMPLICATION </a:t>
            </a:r>
          </a:p>
          <a:p>
            <a:pPr marL="342900" indent="-342900" eaLnBrk="0" hangingPunct="0">
              <a:spcBef>
                <a:spcPct val="20000"/>
              </a:spcBef>
              <a:buClr>
                <a:srgbClr val="800000"/>
              </a:buClr>
              <a:buSzPct val="50000"/>
              <a:buFont typeface="Wingdings" pitchFamily="2" charset="2"/>
              <a:buNone/>
              <a:defRPr/>
            </a:pPr>
            <a:endParaRPr lang="fr-FR" sz="2400" kern="0" dirty="0">
              <a:latin typeface="+mn-lt"/>
            </a:endParaRPr>
          </a:p>
          <a:p>
            <a:pPr marL="342900" indent="-342900" eaLnBrk="0" hangingPunct="0">
              <a:spcBef>
                <a:spcPct val="20000"/>
              </a:spcBef>
              <a:buClr>
                <a:srgbClr val="800000"/>
              </a:buClr>
              <a:buSzPct val="50000"/>
              <a:buFont typeface="Wingdings" pitchFamily="2" charset="2"/>
              <a:buChar char="n"/>
              <a:defRPr/>
            </a:pPr>
            <a:r>
              <a:rPr lang="fr-FR" sz="2400" kern="0" dirty="0">
                <a:latin typeface="+mn-lt"/>
              </a:rPr>
              <a:t>CHIMERE doit reproduire de façon fiable les termes du cycle des aérosols désertiques et les propriétés qui conditionnent ces impacts !!</a:t>
            </a:r>
          </a:p>
          <a:p>
            <a:pPr marL="342900" indent="-342900" eaLnBrk="0" hangingPunct="0">
              <a:spcBef>
                <a:spcPct val="20000"/>
              </a:spcBef>
              <a:buClr>
                <a:srgbClr val="800000"/>
              </a:buClr>
              <a:buSzPct val="50000"/>
              <a:buFont typeface="Wingdings" pitchFamily="2" charset="2"/>
              <a:buChar char="n"/>
              <a:defRPr/>
            </a:pPr>
            <a:endParaRPr lang="fr-FR" sz="2400" kern="0" dirty="0">
              <a:latin typeface="+mn-l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lnSpc>
                <a:spcPct val="90000"/>
              </a:lnSpc>
            </a:pPr>
            <a:r>
              <a:rPr lang="fr-FR" b="1" smtClean="0"/>
              <a:t>Etude de sensibilité et validation du modèle CHIMERE</a:t>
            </a:r>
            <a:br>
              <a:rPr lang="fr-FR" b="1" smtClean="0"/>
            </a:br>
            <a:r>
              <a:rPr lang="fr-FR" smtClean="0"/>
              <a:t/>
            </a:r>
            <a:br>
              <a:rPr lang="fr-FR" smtClean="0"/>
            </a:br>
            <a:r>
              <a:rPr lang="fr-FR" smtClean="0"/>
              <a:t/>
            </a:r>
            <a:br>
              <a:rPr lang="fr-FR" smtClean="0"/>
            </a:br>
            <a:r>
              <a:rPr lang="fr-FR" smtClean="0"/>
              <a:t/>
            </a:r>
            <a:br>
              <a:rPr lang="fr-FR" smtClean="0"/>
            </a:br>
            <a:endParaRPr lang="fr-FR" smtClean="0"/>
          </a:p>
        </p:txBody>
      </p:sp>
      <p:sp>
        <p:nvSpPr>
          <p:cNvPr id="5" name="Espace réservé du contenu 4"/>
          <p:cNvSpPr txBox="1">
            <a:spLocks/>
          </p:cNvSpPr>
          <p:nvPr/>
        </p:nvSpPr>
        <p:spPr bwMode="auto">
          <a:xfrm>
            <a:off x="127000" y="1387475"/>
            <a:ext cx="8229600" cy="4530725"/>
          </a:xfrm>
          <a:prstGeom prst="rect">
            <a:avLst/>
          </a:prstGeom>
          <a:noFill/>
          <a:ln w="9525">
            <a:noFill/>
            <a:miter lim="800000"/>
            <a:headEnd/>
            <a:tailEnd/>
          </a:ln>
        </p:spPr>
        <p:txBody>
          <a:bodyPr/>
          <a:lstStyle/>
          <a:p>
            <a:pPr marL="342900" indent="-342900" eaLnBrk="0" hangingPunct="0">
              <a:spcBef>
                <a:spcPct val="20000"/>
              </a:spcBef>
              <a:buClr>
                <a:srgbClr val="800000"/>
              </a:buClr>
              <a:buSzPct val="50000"/>
              <a:buFont typeface="Wingdings" pitchFamily="2" charset="2"/>
              <a:buNone/>
              <a:defRPr/>
            </a:pPr>
            <a:r>
              <a:rPr lang="fr-FR" sz="2400" i="1" u="sng" kern="0" dirty="0">
                <a:latin typeface="+mn-lt"/>
              </a:rPr>
              <a:t>ETAT des LIEUX</a:t>
            </a:r>
          </a:p>
        </p:txBody>
      </p:sp>
      <p:grpSp>
        <p:nvGrpSpPr>
          <p:cNvPr id="7" name="Groupe 6"/>
          <p:cNvGrpSpPr/>
          <p:nvPr/>
        </p:nvGrpSpPr>
        <p:grpSpPr>
          <a:xfrm>
            <a:off x="1073202" y="2683240"/>
            <a:ext cx="7591113" cy="3356834"/>
            <a:chOff x="1161173" y="2065832"/>
            <a:chExt cx="8064500" cy="4003675"/>
          </a:xfrm>
        </p:grpSpPr>
        <p:graphicFrame>
          <p:nvGraphicFramePr>
            <p:cNvPr id="34818" name="Object 2"/>
            <p:cNvGraphicFramePr>
              <a:graphicFrameLocks noChangeAspect="1"/>
            </p:cNvGraphicFramePr>
            <p:nvPr/>
          </p:nvGraphicFramePr>
          <p:xfrm>
            <a:off x="1161173" y="2065832"/>
            <a:ext cx="8064500" cy="4003675"/>
          </p:xfrm>
          <a:graphic>
            <a:graphicData uri="http://schemas.openxmlformats.org/presentationml/2006/ole">
              <p:oleObj spid="_x0000_s1026" name="Graphique" r:id="rId4" imgW="8351520" imgH="3848100" progId="Excel.Sheet.8">
                <p:embed/>
              </p:oleObj>
            </a:graphicData>
          </a:graphic>
        </p:graphicFrame>
        <p:sp>
          <p:nvSpPr>
            <p:cNvPr id="6" name="ZoneTexte 5"/>
            <p:cNvSpPr txBox="1"/>
            <p:nvPr/>
          </p:nvSpPr>
          <p:spPr>
            <a:xfrm>
              <a:off x="6160958" y="2338466"/>
              <a:ext cx="1697901" cy="646331"/>
            </a:xfrm>
            <a:prstGeom prst="rect">
              <a:avLst/>
            </a:prstGeom>
            <a:noFill/>
          </p:spPr>
          <p:txBody>
            <a:bodyPr wrap="none" rtlCol="0">
              <a:spAutoFit/>
            </a:bodyPr>
            <a:lstStyle/>
            <a:p>
              <a:r>
                <a:rPr lang="fr-FR" b="1" dirty="0" smtClean="0">
                  <a:solidFill>
                    <a:schemeClr val="accent6">
                      <a:lumMod val="75000"/>
                    </a:schemeClr>
                  </a:solidFill>
                </a:rPr>
                <a:t>___ Mesure</a:t>
              </a:r>
            </a:p>
            <a:p>
              <a:r>
                <a:rPr lang="fr-FR" b="1" dirty="0" smtClean="0">
                  <a:solidFill>
                    <a:srgbClr val="9BE21C"/>
                  </a:solidFill>
                </a:rPr>
                <a:t>___ CHIMERE</a:t>
              </a:r>
              <a:endParaRPr lang="fr-FR" b="1" dirty="0">
                <a:solidFill>
                  <a:srgbClr val="9BE21C"/>
                </a:solidFill>
              </a:endParaRPr>
            </a:p>
          </p:txBody>
        </p:sp>
      </p:grpSp>
      <p:sp>
        <p:nvSpPr>
          <p:cNvPr id="8" name="ZoneTexte 7"/>
          <p:cNvSpPr txBox="1"/>
          <p:nvPr/>
        </p:nvSpPr>
        <p:spPr>
          <a:xfrm>
            <a:off x="299806" y="2038661"/>
            <a:ext cx="8643713" cy="400110"/>
          </a:xfrm>
          <a:prstGeom prst="rect">
            <a:avLst/>
          </a:prstGeom>
          <a:noFill/>
        </p:spPr>
        <p:txBody>
          <a:bodyPr wrap="none" rtlCol="0">
            <a:spAutoFit/>
          </a:bodyPr>
          <a:lstStyle/>
          <a:p>
            <a:r>
              <a:rPr lang="fr-FR" sz="2000" b="1" dirty="0" smtClean="0"/>
              <a:t>Comparaisons aux mesure du </a:t>
            </a:r>
            <a:r>
              <a:rPr lang="fr-FR" sz="2000" b="1" dirty="0" err="1" smtClean="0"/>
              <a:t>transect</a:t>
            </a:r>
            <a:r>
              <a:rPr lang="fr-FR" sz="2000" b="1" dirty="0" smtClean="0"/>
              <a:t> Sahélien (2006; </a:t>
            </a:r>
            <a:r>
              <a:rPr lang="fr-FR" sz="2000" b="1" dirty="0" err="1" smtClean="0"/>
              <a:t>Cinzana</a:t>
            </a:r>
            <a:r>
              <a:rPr lang="fr-FR" sz="2000" b="1" dirty="0" smtClean="0"/>
              <a:t>; Mali)</a:t>
            </a:r>
            <a:endParaRPr lang="fr-FR" sz="2000" b="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pPr eaLnBrk="1" hangingPunct="1">
              <a:lnSpc>
                <a:spcPct val="90000"/>
              </a:lnSpc>
            </a:pPr>
            <a:r>
              <a:rPr lang="fr-FR" b="1" smtClean="0"/>
              <a:t>Etude de sensibilité et validation du modèle CHIMERE</a:t>
            </a:r>
            <a:br>
              <a:rPr lang="fr-FR" b="1" smtClean="0"/>
            </a:br>
            <a:r>
              <a:rPr lang="fr-FR" smtClean="0"/>
              <a:t/>
            </a:r>
            <a:br>
              <a:rPr lang="fr-FR" smtClean="0"/>
            </a:br>
            <a:r>
              <a:rPr lang="fr-FR" smtClean="0"/>
              <a:t/>
            </a:r>
            <a:br>
              <a:rPr lang="fr-FR" smtClean="0"/>
            </a:br>
            <a:r>
              <a:rPr lang="fr-FR" smtClean="0"/>
              <a:t/>
            </a:r>
            <a:br>
              <a:rPr lang="fr-FR" smtClean="0"/>
            </a:br>
            <a:endParaRPr lang="fr-FR" smtClean="0"/>
          </a:p>
        </p:txBody>
      </p:sp>
      <p:sp>
        <p:nvSpPr>
          <p:cNvPr id="5" name="Espace réservé du contenu 4"/>
          <p:cNvSpPr txBox="1">
            <a:spLocks/>
          </p:cNvSpPr>
          <p:nvPr/>
        </p:nvSpPr>
        <p:spPr bwMode="auto">
          <a:xfrm>
            <a:off x="242888" y="1649413"/>
            <a:ext cx="8229600" cy="4530725"/>
          </a:xfrm>
          <a:prstGeom prst="rect">
            <a:avLst/>
          </a:prstGeom>
          <a:noFill/>
          <a:ln w="9525">
            <a:noFill/>
            <a:miter lim="800000"/>
            <a:headEnd/>
            <a:tailEnd/>
          </a:ln>
        </p:spPr>
        <p:txBody>
          <a:bodyPr/>
          <a:lstStyle/>
          <a:p>
            <a:pPr marL="342900" indent="-342900" eaLnBrk="0" hangingPunct="0">
              <a:spcBef>
                <a:spcPct val="20000"/>
              </a:spcBef>
              <a:buClr>
                <a:srgbClr val="800000"/>
              </a:buClr>
              <a:buSzPct val="50000"/>
              <a:buFont typeface="Wingdings" pitchFamily="2" charset="2"/>
              <a:buNone/>
              <a:defRPr/>
            </a:pPr>
            <a:r>
              <a:rPr lang="fr-FR" sz="2400" i="1" u="sng" kern="0" dirty="0">
                <a:latin typeface="+mn-lt"/>
              </a:rPr>
              <a:t>ETAT des LIEUX</a:t>
            </a:r>
          </a:p>
          <a:p>
            <a:pPr marL="342900" indent="-342900" eaLnBrk="0" hangingPunct="0">
              <a:spcBef>
                <a:spcPct val="20000"/>
              </a:spcBef>
              <a:buClr>
                <a:srgbClr val="800000"/>
              </a:buClr>
              <a:buSzPct val="50000"/>
              <a:buFont typeface="Wingdings" pitchFamily="2" charset="2"/>
              <a:buNone/>
              <a:defRPr/>
            </a:pPr>
            <a:endParaRPr lang="fr-FR" sz="2400" i="1" u="sng" kern="0" dirty="0">
              <a:latin typeface="+mn-lt"/>
            </a:endParaRPr>
          </a:p>
          <a:p>
            <a:pPr marL="342900" indent="-342900" eaLnBrk="0" hangingPunct="0">
              <a:spcBef>
                <a:spcPct val="20000"/>
              </a:spcBef>
              <a:buClr>
                <a:srgbClr val="800000"/>
              </a:buClr>
              <a:buSzPct val="50000"/>
              <a:buFont typeface="Wingdings" pitchFamily="2" charset="2"/>
              <a:buChar char="Ø"/>
              <a:defRPr/>
            </a:pPr>
            <a:r>
              <a:rPr lang="fr-FR" sz="2400" i="1" kern="0" dirty="0">
                <a:latin typeface="+mn-lt"/>
              </a:rPr>
              <a:t>Concentration et AOD ~</a:t>
            </a:r>
            <a:r>
              <a:rPr lang="fr-FR" sz="2400" i="1" kern="0" dirty="0" smtClean="0">
                <a:latin typeface="+mn-lt"/>
              </a:rPr>
              <a:t>OK</a:t>
            </a:r>
            <a:endParaRPr lang="fr-FR" sz="2400" i="1" kern="0" dirty="0">
              <a:latin typeface="+mn-lt"/>
            </a:endParaRPr>
          </a:p>
          <a:p>
            <a:pPr marL="800100" lvl="1" indent="-342900" eaLnBrk="0" hangingPunct="0">
              <a:spcBef>
                <a:spcPct val="20000"/>
              </a:spcBef>
              <a:buClr>
                <a:srgbClr val="800000"/>
              </a:buClr>
              <a:buSzPct val="50000"/>
              <a:defRPr/>
            </a:pPr>
            <a:r>
              <a:rPr lang="fr-FR" sz="2400" i="1" kern="0" dirty="0" smtClean="0">
                <a:latin typeface="+mn-lt"/>
              </a:rPr>
              <a:t>		MAIS </a:t>
            </a:r>
            <a:r>
              <a:rPr lang="fr-FR" sz="2400" i="1" kern="0" dirty="0">
                <a:latin typeface="+mn-lt"/>
              </a:rPr>
              <a:t>: - Emissions surestimées (x4)</a:t>
            </a:r>
          </a:p>
          <a:p>
            <a:pPr marL="1714500" lvl="3" indent="-342900" eaLnBrk="0" hangingPunct="0">
              <a:spcBef>
                <a:spcPct val="20000"/>
              </a:spcBef>
              <a:buClr>
                <a:srgbClr val="800000"/>
              </a:buClr>
              <a:buSzPct val="50000"/>
              <a:defRPr/>
            </a:pPr>
            <a:r>
              <a:rPr lang="fr-FR" sz="2400" i="1" kern="0" dirty="0" smtClean="0">
                <a:latin typeface="+mn-lt"/>
              </a:rPr>
              <a:t>       - </a:t>
            </a:r>
            <a:r>
              <a:rPr lang="fr-FR" sz="2400" i="1" kern="0" dirty="0">
                <a:latin typeface="+mn-lt"/>
              </a:rPr>
              <a:t>Granulométrie trop grossière</a:t>
            </a:r>
          </a:p>
          <a:p>
            <a:pPr marL="342900" indent="-342900" eaLnBrk="0" hangingPunct="0">
              <a:spcBef>
                <a:spcPct val="20000"/>
              </a:spcBef>
              <a:buClr>
                <a:srgbClr val="800000"/>
              </a:buClr>
              <a:buSzPct val="50000"/>
              <a:buFont typeface="Wingdings" pitchFamily="2" charset="2"/>
              <a:buChar char="Ø"/>
              <a:defRPr/>
            </a:pPr>
            <a:endParaRPr lang="fr-FR" sz="2400" i="1" kern="0" dirty="0">
              <a:latin typeface="+mn-lt"/>
            </a:endParaRPr>
          </a:p>
          <a:p>
            <a:pPr marL="342900" indent="-342900" eaLnBrk="0" hangingPunct="0">
              <a:spcBef>
                <a:spcPct val="20000"/>
              </a:spcBef>
              <a:buClr>
                <a:srgbClr val="800000"/>
              </a:buClr>
              <a:buSzPct val="50000"/>
              <a:buFont typeface="Wingdings" pitchFamily="2" charset="2"/>
              <a:buChar char="Ø"/>
              <a:defRPr/>
            </a:pPr>
            <a:r>
              <a:rPr lang="fr-FR" sz="2400" i="1" kern="0" dirty="0">
                <a:latin typeface="+mn-lt"/>
              </a:rPr>
              <a:t>Dépôt total ?</a:t>
            </a:r>
          </a:p>
          <a:p>
            <a:pPr marL="1257300" lvl="2" indent="-342900" eaLnBrk="0" hangingPunct="0">
              <a:spcBef>
                <a:spcPct val="20000"/>
              </a:spcBef>
              <a:buClr>
                <a:srgbClr val="800000"/>
              </a:buClr>
              <a:buSzPct val="50000"/>
              <a:defRPr/>
            </a:pPr>
            <a:endParaRPr lang="fr-FR" sz="2400" i="1" kern="0" dirty="0">
              <a:latin typeface="+mn-lt"/>
            </a:endParaRPr>
          </a:p>
          <a:p>
            <a:pPr marL="342900" indent="-342900" eaLnBrk="0" hangingPunct="0">
              <a:spcBef>
                <a:spcPct val="20000"/>
              </a:spcBef>
              <a:buClr>
                <a:srgbClr val="800000"/>
              </a:buClr>
              <a:buSzPct val="50000"/>
              <a:defRPr/>
            </a:pPr>
            <a:endParaRPr lang="fr-FR" sz="2400" i="1" kern="0" dirty="0">
              <a:latin typeface="+mn-lt"/>
            </a:endParaRPr>
          </a:p>
          <a:p>
            <a:pPr marL="342900" indent="-342900" eaLnBrk="0" hangingPunct="0">
              <a:spcBef>
                <a:spcPct val="20000"/>
              </a:spcBef>
              <a:buClr>
                <a:srgbClr val="800000"/>
              </a:buClr>
              <a:buSzPct val="50000"/>
              <a:buFont typeface="Wingdings" pitchFamily="2" charset="2"/>
              <a:buChar char="n"/>
              <a:defRPr/>
            </a:pPr>
            <a:endParaRPr lang="fr-FR" sz="2400" kern="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p:txBody>
          <a:bodyPr/>
          <a:lstStyle/>
          <a:p>
            <a:pPr eaLnBrk="1" hangingPunct="1">
              <a:lnSpc>
                <a:spcPct val="90000"/>
              </a:lnSpc>
            </a:pPr>
            <a:r>
              <a:rPr lang="fr-FR" b="1" smtClean="0"/>
              <a:t>Etude de sensibilité et validation du modèle CHIMERE</a:t>
            </a:r>
            <a:br>
              <a:rPr lang="fr-FR" b="1" smtClean="0"/>
            </a:br>
            <a:r>
              <a:rPr lang="fr-FR" smtClean="0"/>
              <a:t/>
            </a:r>
            <a:br>
              <a:rPr lang="fr-FR" smtClean="0"/>
            </a:br>
            <a:r>
              <a:rPr lang="fr-FR" smtClean="0"/>
              <a:t/>
            </a:r>
            <a:br>
              <a:rPr lang="fr-FR" smtClean="0"/>
            </a:br>
            <a:r>
              <a:rPr lang="fr-FR" smtClean="0"/>
              <a:t/>
            </a:r>
            <a:br>
              <a:rPr lang="fr-FR" smtClean="0"/>
            </a:br>
            <a:endParaRPr lang="fr-FR" smtClean="0"/>
          </a:p>
        </p:txBody>
      </p:sp>
      <p:sp>
        <p:nvSpPr>
          <p:cNvPr id="5" name="Espace réservé du contenu 4"/>
          <p:cNvSpPr txBox="1">
            <a:spLocks/>
          </p:cNvSpPr>
          <p:nvPr/>
        </p:nvSpPr>
        <p:spPr bwMode="auto">
          <a:xfrm>
            <a:off x="127000" y="1387476"/>
            <a:ext cx="3305748" cy="711148"/>
          </a:xfrm>
          <a:prstGeom prst="rect">
            <a:avLst/>
          </a:prstGeom>
          <a:noFill/>
          <a:ln w="9525">
            <a:noFill/>
            <a:miter lim="800000"/>
            <a:headEnd/>
            <a:tailEnd/>
          </a:ln>
        </p:spPr>
        <p:txBody>
          <a:bodyPr/>
          <a:lstStyle/>
          <a:p>
            <a:pPr marL="342900" indent="-342900" eaLnBrk="0" hangingPunct="0">
              <a:spcBef>
                <a:spcPct val="20000"/>
              </a:spcBef>
              <a:buClr>
                <a:srgbClr val="800000"/>
              </a:buClr>
              <a:buSzPct val="50000"/>
              <a:buFont typeface="Wingdings" pitchFamily="2" charset="2"/>
              <a:buNone/>
              <a:defRPr/>
            </a:pPr>
            <a:r>
              <a:rPr lang="fr-FR" sz="2400" i="1" u="sng" kern="0" dirty="0">
                <a:latin typeface="+mn-lt"/>
              </a:rPr>
              <a:t>ETAT des LIEUX</a:t>
            </a:r>
          </a:p>
          <a:p>
            <a:pPr marL="342900" indent="-342900" eaLnBrk="0" hangingPunct="0">
              <a:spcBef>
                <a:spcPct val="20000"/>
              </a:spcBef>
              <a:buClr>
                <a:srgbClr val="800000"/>
              </a:buClr>
              <a:buSzPct val="50000"/>
              <a:buFont typeface="Wingdings" pitchFamily="2" charset="2"/>
              <a:buNone/>
              <a:defRPr/>
            </a:pPr>
            <a:endParaRPr lang="fr-FR" sz="2400" i="1" u="sng" kern="0" dirty="0">
              <a:latin typeface="+mn-lt"/>
            </a:endParaRPr>
          </a:p>
          <a:p>
            <a:pPr marL="342900" indent="-342900" eaLnBrk="0" hangingPunct="0">
              <a:spcBef>
                <a:spcPct val="20000"/>
              </a:spcBef>
              <a:buClr>
                <a:srgbClr val="800000"/>
              </a:buClr>
              <a:buSzPct val="50000"/>
              <a:buFont typeface="Wingdings" pitchFamily="2" charset="2"/>
              <a:buNone/>
              <a:defRPr/>
            </a:pPr>
            <a:endParaRPr lang="fr-FR" sz="2400" i="1" u="sng" kern="0" dirty="0">
              <a:latin typeface="+mn-lt"/>
            </a:endParaRPr>
          </a:p>
          <a:p>
            <a:pPr marL="342900" indent="-342900" eaLnBrk="0" hangingPunct="0">
              <a:spcBef>
                <a:spcPct val="20000"/>
              </a:spcBef>
              <a:buClr>
                <a:srgbClr val="800000"/>
              </a:buClr>
              <a:buSzPct val="50000"/>
              <a:buFont typeface="Wingdings" pitchFamily="2" charset="2"/>
              <a:buChar char="Ø"/>
              <a:defRPr/>
            </a:pPr>
            <a:endParaRPr lang="fr-FR" sz="2400" i="1" kern="0" dirty="0">
              <a:latin typeface="+mn-lt"/>
            </a:endParaRPr>
          </a:p>
          <a:p>
            <a:pPr marL="342900" indent="-342900" eaLnBrk="0" hangingPunct="0">
              <a:spcBef>
                <a:spcPct val="20000"/>
              </a:spcBef>
              <a:buClr>
                <a:srgbClr val="800000"/>
              </a:buClr>
              <a:buSzPct val="50000"/>
              <a:buFont typeface="Wingdings" pitchFamily="2" charset="2"/>
              <a:buChar char="Ø"/>
              <a:defRPr/>
            </a:pPr>
            <a:endParaRPr lang="fr-FR" sz="2400" i="1" kern="0" dirty="0">
              <a:latin typeface="+mn-lt"/>
            </a:endParaRPr>
          </a:p>
          <a:p>
            <a:pPr marL="342900" indent="-342900" eaLnBrk="0" hangingPunct="0">
              <a:spcBef>
                <a:spcPct val="20000"/>
              </a:spcBef>
              <a:buClr>
                <a:srgbClr val="800000"/>
              </a:buClr>
              <a:buSzPct val="50000"/>
              <a:buFont typeface="Wingdings" pitchFamily="2" charset="2"/>
              <a:buChar char="Ø"/>
              <a:defRPr/>
            </a:pPr>
            <a:endParaRPr lang="fr-FR" sz="2400" i="1" kern="0" dirty="0">
              <a:latin typeface="+mn-lt"/>
            </a:endParaRPr>
          </a:p>
          <a:p>
            <a:pPr marL="342900" indent="-342900" eaLnBrk="0" hangingPunct="0">
              <a:spcBef>
                <a:spcPct val="20000"/>
              </a:spcBef>
              <a:buClr>
                <a:srgbClr val="800000"/>
              </a:buClr>
              <a:buSzPct val="50000"/>
              <a:buFont typeface="Wingdings" pitchFamily="2" charset="2"/>
              <a:buChar char="Ø"/>
              <a:defRPr/>
            </a:pPr>
            <a:endParaRPr lang="fr-FR" sz="2400" i="1" kern="0" dirty="0">
              <a:latin typeface="+mn-lt"/>
            </a:endParaRPr>
          </a:p>
          <a:p>
            <a:pPr marL="342900" indent="-342900" eaLnBrk="0" hangingPunct="0">
              <a:spcBef>
                <a:spcPct val="20000"/>
              </a:spcBef>
              <a:buClr>
                <a:srgbClr val="800000"/>
              </a:buClr>
              <a:buSzPct val="50000"/>
              <a:buFont typeface="Wingdings" pitchFamily="2" charset="2"/>
              <a:buChar char="Ø"/>
              <a:defRPr/>
            </a:pPr>
            <a:endParaRPr lang="fr-FR" sz="2400" i="1" kern="0" dirty="0">
              <a:latin typeface="+mn-lt"/>
            </a:endParaRPr>
          </a:p>
          <a:p>
            <a:pPr marL="342900" indent="-342900" eaLnBrk="0" hangingPunct="0">
              <a:spcBef>
                <a:spcPct val="20000"/>
              </a:spcBef>
              <a:buClr>
                <a:srgbClr val="800000"/>
              </a:buClr>
              <a:buSzPct val="50000"/>
              <a:defRPr/>
            </a:pPr>
            <a:endParaRPr lang="fr-FR" sz="2400" i="1" kern="0" dirty="0">
              <a:latin typeface="+mn-lt"/>
            </a:endParaRPr>
          </a:p>
        </p:txBody>
      </p:sp>
      <p:graphicFrame>
        <p:nvGraphicFramePr>
          <p:cNvPr id="8" name="Group 110"/>
          <p:cNvGraphicFramePr>
            <a:graphicFrameLocks noGrp="1"/>
          </p:cNvGraphicFramePr>
          <p:nvPr/>
        </p:nvGraphicFramePr>
        <p:xfrm>
          <a:off x="542925" y="3478213"/>
          <a:ext cx="3960812" cy="1579563"/>
        </p:xfrm>
        <a:graphic>
          <a:graphicData uri="http://schemas.openxmlformats.org/drawingml/2006/table">
            <a:tbl>
              <a:tblPr/>
              <a:tblGrid>
                <a:gridCol w="1439862"/>
                <a:gridCol w="1368425"/>
                <a:gridCol w="1152525"/>
              </a:tblGrid>
              <a:tr h="3603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smtClean="0">
                          <a:ln>
                            <a:noFill/>
                          </a:ln>
                          <a:solidFill>
                            <a:srgbClr val="000000"/>
                          </a:solidFill>
                          <a:effectLst/>
                          <a:latin typeface="Arial Narrow" pitchFamily="34" charset="0"/>
                        </a:rPr>
                        <a:t>Year 2006</a:t>
                      </a:r>
                      <a:endParaRPr kumimoji="0" lang="fr-FR" sz="1400" b="0" i="0" u="none" strike="noStrike" cap="none" normalizeH="0" baseline="0" dirty="0" smtClean="0">
                        <a:ln>
                          <a:noFill/>
                        </a:ln>
                        <a:solidFill>
                          <a:schemeClr val="tx1"/>
                        </a:solidFill>
                        <a:effectLst/>
                        <a:latin typeface="Arial Narrow"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rgbClr val="000000"/>
                          </a:solidFill>
                          <a:effectLst/>
                          <a:latin typeface="Arial Narrow" pitchFamily="34" charset="0"/>
                          <a:cs typeface="Times New Roman" pitchFamily="18" charset="0"/>
                        </a:rPr>
                        <a:t>Total deposition (</a:t>
                      </a:r>
                      <a:r>
                        <a:rPr kumimoji="0" lang="en-GB" sz="1400" b="1" i="0" u="none" strike="noStrike" cap="none" normalizeH="0" baseline="0" dirty="0" smtClean="0">
                          <a:ln>
                            <a:noFill/>
                          </a:ln>
                          <a:solidFill>
                            <a:schemeClr val="tx1"/>
                          </a:solidFill>
                          <a:effectLst/>
                          <a:latin typeface="Arial Narrow" pitchFamily="34" charset="0"/>
                          <a:cs typeface="Times New Roman" pitchFamily="18" charset="0"/>
                        </a:rPr>
                        <a:t>µg.m</a:t>
                      </a:r>
                      <a:r>
                        <a:rPr kumimoji="0" lang="en-GB" sz="1400" b="1" i="0" u="none" strike="noStrike" cap="none" normalizeH="0" baseline="30000" dirty="0" smtClean="0">
                          <a:ln>
                            <a:noFill/>
                          </a:ln>
                          <a:solidFill>
                            <a:schemeClr val="tx1"/>
                          </a:solidFill>
                          <a:effectLst/>
                          <a:latin typeface="Arial Narrow" pitchFamily="34" charset="0"/>
                          <a:cs typeface="Times New Roman" pitchFamily="18" charset="0"/>
                        </a:rPr>
                        <a:t>-2</a:t>
                      </a:r>
                      <a:r>
                        <a:rPr kumimoji="0" lang="en-GB" sz="1400" b="1" i="0" u="none" strike="noStrike" cap="none" normalizeH="0" baseline="0" dirty="0" smtClean="0">
                          <a:ln>
                            <a:noFill/>
                          </a:ln>
                          <a:solidFill>
                            <a:srgbClr val="000000"/>
                          </a:solidFill>
                          <a:effectLst/>
                          <a:latin typeface="Arial Narrow" pitchFamily="34" charset="0"/>
                          <a:cs typeface="Times New Roman" pitchFamily="18" charset="0"/>
                        </a:rPr>
                        <a:t>)</a:t>
                      </a:r>
                      <a:endParaRPr kumimoji="0" lang="fr-FR" sz="1400" b="0" i="0" u="none" strike="noStrike" cap="none" normalizeH="0" baseline="0" dirty="0" smtClean="0">
                        <a:ln>
                          <a:noFill/>
                        </a:ln>
                        <a:solidFill>
                          <a:schemeClr val="tx1"/>
                        </a:solidFill>
                        <a:effectLst/>
                        <a:latin typeface="Arial Narrow"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r>
              <a:tr h="2000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rgbClr val="000000"/>
                          </a:solidFill>
                          <a:effectLst/>
                          <a:latin typeface="Arial Narrow" pitchFamily="34" charset="0"/>
                          <a:cs typeface="Times New Roman" pitchFamily="18" charset="0"/>
                        </a:rPr>
                        <a:t> </a:t>
                      </a:r>
                      <a:endParaRPr kumimoji="0" lang="en-GB" sz="1400" b="0" i="0" u="none" strike="noStrike" cap="none" normalizeH="0" baseline="0" smtClean="0">
                        <a:ln>
                          <a:noFill/>
                        </a:ln>
                        <a:solidFill>
                          <a:schemeClr val="tx1"/>
                        </a:solidFill>
                        <a:effectLst/>
                        <a:latin typeface="Arial Narrow"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rgbClr val="000000"/>
                          </a:solidFill>
                          <a:effectLst/>
                          <a:latin typeface="Arial Narrow" pitchFamily="34" charset="0"/>
                          <a:cs typeface="Times New Roman" pitchFamily="18" charset="0"/>
                        </a:rPr>
                        <a:t>Measured</a:t>
                      </a:r>
                      <a:endParaRPr kumimoji="0" lang="fr-FR" sz="1400" b="0" i="0" u="none" strike="noStrike" cap="none" normalizeH="0" baseline="0" smtClean="0">
                        <a:ln>
                          <a:noFill/>
                        </a:ln>
                        <a:solidFill>
                          <a:schemeClr val="tx1"/>
                        </a:solidFill>
                        <a:effectLst/>
                        <a:latin typeface="Arial Narrow"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err="1" smtClean="0">
                          <a:ln>
                            <a:noFill/>
                          </a:ln>
                          <a:solidFill>
                            <a:srgbClr val="000000"/>
                          </a:solidFill>
                          <a:effectLst/>
                          <a:latin typeface="Arial Narrow" pitchFamily="34" charset="0"/>
                          <a:cs typeface="Times New Roman" pitchFamily="18" charset="0"/>
                        </a:rPr>
                        <a:t>Simulated</a:t>
                      </a:r>
                      <a:endParaRPr kumimoji="0" lang="fr-FR" sz="1400" b="0" i="0" u="none" strike="noStrike" cap="none" normalizeH="0" baseline="0" dirty="0" smtClean="0">
                        <a:ln>
                          <a:noFill/>
                        </a:ln>
                        <a:solidFill>
                          <a:schemeClr val="tx1"/>
                        </a:solidFill>
                        <a:effectLst/>
                        <a:latin typeface="Arial Narrow"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00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rgbClr val="000000"/>
                          </a:solidFill>
                          <a:effectLst/>
                          <a:latin typeface="Arial Narrow" pitchFamily="34" charset="0"/>
                          <a:cs typeface="Times New Roman" pitchFamily="18" charset="0"/>
                        </a:rPr>
                        <a:t>M'Bour</a:t>
                      </a:r>
                      <a:endParaRPr kumimoji="0" lang="fr-FR" sz="1400" b="0" i="0" u="none" strike="noStrike" cap="none" normalizeH="0" baseline="0" smtClean="0">
                        <a:ln>
                          <a:noFill/>
                        </a:ln>
                        <a:solidFill>
                          <a:schemeClr val="tx1"/>
                        </a:solidFill>
                        <a:effectLst/>
                        <a:latin typeface="Arial Narrow"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38ED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rgbClr val="000000"/>
                          </a:solidFill>
                          <a:effectLst/>
                          <a:latin typeface="Arial Narrow" pitchFamily="34" charset="0"/>
                          <a:cs typeface="Times New Roman" pitchFamily="18" charset="0"/>
                        </a:rPr>
                        <a:t>83,2</a:t>
                      </a:r>
                      <a:endParaRPr kumimoji="0" lang="fr-FR" sz="1400" b="0" i="0" u="none" strike="noStrike" cap="none" normalizeH="0" baseline="0" smtClean="0">
                        <a:ln>
                          <a:noFill/>
                        </a:ln>
                        <a:solidFill>
                          <a:schemeClr val="tx1"/>
                        </a:solidFill>
                        <a:effectLst/>
                        <a:latin typeface="Arial Narrow"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rgbClr val="000000"/>
                          </a:solidFill>
                          <a:effectLst/>
                          <a:latin typeface="Arial Narrow" pitchFamily="34" charset="0"/>
                          <a:cs typeface="Times New Roman" pitchFamily="18" charset="0"/>
                        </a:rPr>
                        <a:t>59.6</a:t>
                      </a:r>
                      <a:endParaRPr kumimoji="0" lang="fr-FR" sz="1400" b="0" i="0" u="none" strike="noStrike" cap="none" normalizeH="0" baseline="0" dirty="0" smtClean="0">
                        <a:ln>
                          <a:noFill/>
                        </a:ln>
                        <a:solidFill>
                          <a:schemeClr val="tx1"/>
                        </a:solidFill>
                        <a:effectLst/>
                        <a:latin typeface="Arial Narrow"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00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rgbClr val="000000"/>
                          </a:solidFill>
                          <a:effectLst/>
                          <a:latin typeface="Arial Narrow" pitchFamily="34" charset="0"/>
                          <a:cs typeface="Times New Roman" pitchFamily="18" charset="0"/>
                        </a:rPr>
                        <a:t>Cinzana</a:t>
                      </a:r>
                      <a:endParaRPr kumimoji="0" lang="fr-FR" sz="1400" b="0" i="0" u="none" strike="noStrike" cap="none" normalizeH="0" baseline="0" smtClean="0">
                        <a:ln>
                          <a:noFill/>
                        </a:ln>
                        <a:solidFill>
                          <a:schemeClr val="tx1"/>
                        </a:solidFill>
                        <a:effectLst/>
                        <a:latin typeface="Arial Narrow"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5923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rgbClr val="000000"/>
                          </a:solidFill>
                          <a:effectLst/>
                          <a:latin typeface="Arial Narrow" pitchFamily="34" charset="0"/>
                          <a:cs typeface="Times New Roman" pitchFamily="18" charset="0"/>
                        </a:rPr>
                        <a:t>105</a:t>
                      </a:r>
                      <a:endParaRPr kumimoji="0" lang="fr-FR" sz="1400" b="0" i="0" u="none" strike="noStrike" cap="none" normalizeH="0" baseline="0" smtClean="0">
                        <a:ln>
                          <a:noFill/>
                        </a:ln>
                        <a:solidFill>
                          <a:schemeClr val="tx1"/>
                        </a:solidFill>
                        <a:effectLst/>
                        <a:latin typeface="Arial Narrow"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Narrow" pitchFamily="34" charset="0"/>
                          <a:cs typeface="Times New Roman" pitchFamily="18" charset="0"/>
                        </a:rPr>
                        <a:t>80.2</a:t>
                      </a:r>
                      <a:endParaRPr kumimoji="0" lang="en-GB" sz="1400" b="0" i="0" u="none" strike="noStrike" cap="none" normalizeH="0" baseline="0" smtClean="0">
                        <a:ln>
                          <a:noFill/>
                        </a:ln>
                        <a:solidFill>
                          <a:schemeClr val="tx1"/>
                        </a:solidFill>
                        <a:effectLst/>
                        <a:latin typeface="Arial Narrow"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00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rgbClr val="000000"/>
                          </a:solidFill>
                          <a:effectLst/>
                          <a:latin typeface="Arial Narrow" pitchFamily="34" charset="0"/>
                          <a:cs typeface="Times New Roman" pitchFamily="18" charset="0"/>
                        </a:rPr>
                        <a:t>Banizoumbou</a:t>
                      </a:r>
                      <a:endParaRPr kumimoji="0" lang="fr-FR" sz="1400" b="0" i="0" u="none" strike="noStrike" cap="none" normalizeH="0" baseline="0" smtClean="0">
                        <a:ln>
                          <a:noFill/>
                        </a:ln>
                        <a:solidFill>
                          <a:schemeClr val="tx1"/>
                        </a:solidFill>
                        <a:effectLst/>
                        <a:latin typeface="Arial Narrow"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6D0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rgbClr val="000000"/>
                          </a:solidFill>
                          <a:effectLst/>
                          <a:latin typeface="Arial Narrow" pitchFamily="34" charset="0"/>
                          <a:cs typeface="Times New Roman" pitchFamily="18" charset="0"/>
                        </a:rPr>
                        <a:t>127,7</a:t>
                      </a:r>
                      <a:endParaRPr kumimoji="0" lang="fr-FR" sz="1400" b="0" i="0" u="none" strike="noStrike" cap="none" normalizeH="0" baseline="0" dirty="0" smtClean="0">
                        <a:ln>
                          <a:noFill/>
                        </a:ln>
                        <a:solidFill>
                          <a:schemeClr val="tx1"/>
                        </a:solidFill>
                        <a:effectLst/>
                        <a:latin typeface="Arial Narrow"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tx1"/>
                          </a:solidFill>
                          <a:effectLst/>
                          <a:latin typeface="Arial Narrow" pitchFamily="34" charset="0"/>
                          <a:cs typeface="Times New Roman" pitchFamily="18" charset="0"/>
                        </a:rPr>
                        <a:t>42.8</a:t>
                      </a:r>
                      <a:endParaRPr kumimoji="0" lang="en-GB" sz="1400" b="0" i="0" u="none" strike="noStrike" cap="none" normalizeH="0" baseline="0" dirty="0" smtClean="0">
                        <a:ln>
                          <a:noFill/>
                        </a:ln>
                        <a:solidFill>
                          <a:schemeClr val="tx1"/>
                        </a:solidFill>
                        <a:effectLst/>
                        <a:latin typeface="Arial Narrow"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0" name="Text Box 124"/>
          <p:cNvSpPr txBox="1">
            <a:spLocks noChangeArrowheads="1"/>
          </p:cNvSpPr>
          <p:nvPr/>
        </p:nvSpPr>
        <p:spPr bwMode="auto">
          <a:xfrm>
            <a:off x="6413500" y="1068388"/>
            <a:ext cx="1724025" cy="457200"/>
          </a:xfrm>
          <a:prstGeom prst="rect">
            <a:avLst/>
          </a:prstGeom>
          <a:noFill/>
          <a:ln w="9525">
            <a:noFill/>
            <a:miter lim="800000"/>
            <a:headEnd/>
            <a:tailEnd/>
          </a:ln>
        </p:spPr>
        <p:txBody>
          <a:bodyPr wrap="none">
            <a:spAutoFit/>
          </a:bodyPr>
          <a:lstStyle/>
          <a:p>
            <a:r>
              <a:rPr lang="fr-FR" sz="2400" b="1" dirty="0"/>
              <a:t>- </a:t>
            </a:r>
            <a:r>
              <a:rPr lang="fr-FR" sz="2400" b="1" dirty="0" err="1"/>
              <a:t>Cinzana</a:t>
            </a:r>
            <a:r>
              <a:rPr lang="fr-FR" sz="2400" b="1" dirty="0"/>
              <a:t> -</a:t>
            </a:r>
          </a:p>
        </p:txBody>
      </p:sp>
      <p:graphicFrame>
        <p:nvGraphicFramePr>
          <p:cNvPr id="11" name="Object 3"/>
          <p:cNvGraphicFramePr>
            <a:graphicFrameLocks noChangeAspect="1"/>
          </p:cNvGraphicFramePr>
          <p:nvPr/>
        </p:nvGraphicFramePr>
        <p:xfrm>
          <a:off x="5338763" y="1401763"/>
          <a:ext cx="3773487" cy="2686050"/>
        </p:xfrm>
        <a:graphic>
          <a:graphicData uri="http://schemas.openxmlformats.org/presentationml/2006/ole">
            <p:oleObj spid="_x0000_s3074" name="Graphique" r:id="rId4" imgW="4183380" imgH="2979420" progId="Excel.Sheet.8">
              <p:embed/>
            </p:oleObj>
          </a:graphicData>
        </a:graphic>
      </p:graphicFrame>
      <p:graphicFrame>
        <p:nvGraphicFramePr>
          <p:cNvPr id="12" name="Object 4"/>
          <p:cNvGraphicFramePr>
            <a:graphicFrameLocks noChangeAspect="1"/>
          </p:cNvGraphicFramePr>
          <p:nvPr/>
        </p:nvGraphicFramePr>
        <p:xfrm>
          <a:off x="5440363" y="4075113"/>
          <a:ext cx="3581400" cy="2589212"/>
        </p:xfrm>
        <a:graphic>
          <a:graphicData uri="http://schemas.openxmlformats.org/presentationml/2006/ole">
            <p:oleObj spid="_x0000_s3075" name="Graphique" r:id="rId5" imgW="4229100" imgH="3055620" progId="Excel.Sheet.8">
              <p:embed/>
            </p:oleObj>
          </a:graphicData>
        </a:graphic>
      </p:graphicFrame>
      <p:sp>
        <p:nvSpPr>
          <p:cNvPr id="9" name="Text Box 124"/>
          <p:cNvSpPr txBox="1">
            <a:spLocks noChangeArrowheads="1"/>
          </p:cNvSpPr>
          <p:nvPr/>
        </p:nvSpPr>
        <p:spPr bwMode="auto">
          <a:xfrm>
            <a:off x="1169441" y="2824736"/>
            <a:ext cx="2937022" cy="461665"/>
          </a:xfrm>
          <a:prstGeom prst="rect">
            <a:avLst/>
          </a:prstGeom>
          <a:noFill/>
          <a:ln w="9525">
            <a:noFill/>
            <a:miter lim="800000"/>
            <a:headEnd/>
            <a:tailEnd/>
          </a:ln>
        </p:spPr>
        <p:txBody>
          <a:bodyPr wrap="none">
            <a:spAutoFit/>
          </a:bodyPr>
          <a:lstStyle/>
          <a:p>
            <a:r>
              <a:rPr lang="fr-FR" sz="2400" b="1" dirty="0"/>
              <a:t>- </a:t>
            </a:r>
            <a:r>
              <a:rPr lang="fr-FR" sz="2400" b="1" dirty="0" smtClean="0"/>
              <a:t>Dépôt total 2006 </a:t>
            </a:r>
            <a:r>
              <a:rPr lang="fr-FR" sz="2400" b="1"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fr-FR" dirty="0" smtClean="0"/>
              <a:t>PROSPECTIVE </a:t>
            </a:r>
          </a:p>
        </p:txBody>
      </p:sp>
      <p:sp>
        <p:nvSpPr>
          <p:cNvPr id="8195" name="Rectangle 3"/>
          <p:cNvSpPr>
            <a:spLocks noGrp="1" noChangeArrowheads="1"/>
          </p:cNvSpPr>
          <p:nvPr>
            <p:ph type="body" idx="1"/>
          </p:nvPr>
        </p:nvSpPr>
        <p:spPr>
          <a:xfrm>
            <a:off x="174625" y="1441450"/>
            <a:ext cx="8748713" cy="4525963"/>
          </a:xfrm>
        </p:spPr>
        <p:txBody>
          <a:bodyPr/>
          <a:lstStyle/>
          <a:p>
            <a:pPr eaLnBrk="1" hangingPunct="1">
              <a:lnSpc>
                <a:spcPct val="90000"/>
              </a:lnSpc>
              <a:buFontTx/>
              <a:buNone/>
            </a:pPr>
            <a:r>
              <a:rPr lang="fr-FR" b="1" dirty="0" smtClean="0"/>
              <a:t>A/ Erosion éolienne en zones semi-arides</a:t>
            </a:r>
          </a:p>
          <a:p>
            <a:pPr eaLnBrk="1" hangingPunct="1">
              <a:lnSpc>
                <a:spcPct val="90000"/>
              </a:lnSpc>
              <a:buFontTx/>
              <a:buNone/>
            </a:pPr>
            <a:endParaRPr lang="fr-FR" b="1" dirty="0" smtClean="0"/>
          </a:p>
          <a:p>
            <a:pPr eaLnBrk="1" hangingPunct="1">
              <a:lnSpc>
                <a:spcPct val="90000"/>
              </a:lnSpc>
              <a:buFontTx/>
              <a:buNone/>
            </a:pPr>
            <a:r>
              <a:rPr lang="fr-FR" b="1" dirty="0" smtClean="0"/>
              <a:t>B/ Etude du fractionnement du sol vers l’aérosol</a:t>
            </a:r>
            <a:endParaRPr lang="fr-FR" dirty="0" smtClean="0"/>
          </a:p>
          <a:p>
            <a:pPr eaLnBrk="1" hangingPunct="1">
              <a:lnSpc>
                <a:spcPct val="90000"/>
              </a:lnSpc>
            </a:pPr>
            <a:endParaRPr lang="fr-FR" dirty="0" smtClean="0"/>
          </a:p>
          <a:p>
            <a:pPr eaLnBrk="1" hangingPunct="1">
              <a:lnSpc>
                <a:spcPct val="90000"/>
              </a:lnSpc>
              <a:buFontTx/>
              <a:buNone/>
            </a:pPr>
            <a:r>
              <a:rPr lang="fr-FR" b="1" dirty="0" smtClean="0"/>
              <a:t>C/ Effet radiatif direct</a:t>
            </a:r>
          </a:p>
          <a:p>
            <a:pPr eaLnBrk="1" hangingPunct="1">
              <a:lnSpc>
                <a:spcPct val="90000"/>
              </a:lnSpc>
              <a:buFontTx/>
              <a:buNone/>
            </a:pPr>
            <a:endParaRPr lang="fr-FR" b="1" dirty="0" smtClean="0"/>
          </a:p>
          <a:p>
            <a:pPr eaLnBrk="1" hangingPunct="1">
              <a:lnSpc>
                <a:spcPct val="90000"/>
              </a:lnSpc>
              <a:buFontTx/>
              <a:buNone/>
            </a:pPr>
            <a:r>
              <a:rPr lang="fr-FR" b="1" dirty="0" smtClean="0"/>
              <a:t>D/ Apport en nutriments en zones océaniques</a:t>
            </a:r>
          </a:p>
          <a:p>
            <a:pPr eaLnBrk="1" hangingPunct="1">
              <a:lnSpc>
                <a:spcPct val="90000"/>
              </a:lnSpc>
              <a:buFontTx/>
              <a:buNone/>
            </a:pPr>
            <a:endParaRPr lang="fr-FR" b="1" dirty="0" smtClean="0"/>
          </a:p>
          <a:p>
            <a:pPr eaLnBrk="1" hangingPunct="1">
              <a:lnSpc>
                <a:spcPct val="90000"/>
              </a:lnSpc>
              <a:buFontTx/>
              <a:buNone/>
            </a:pPr>
            <a:r>
              <a:rPr lang="fr-FR" b="1" dirty="0" smtClean="0"/>
              <a:t>E/ Etude de sensibilité et validation du modèle CHIMERE</a:t>
            </a:r>
          </a:p>
          <a:p>
            <a:pPr eaLnBrk="1" hangingPunct="1">
              <a:lnSpc>
                <a:spcPct val="90000"/>
              </a:lnSpc>
              <a:buFontTx/>
              <a:buNone/>
            </a:pPr>
            <a:endParaRPr lang="fr-FR"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pPr eaLnBrk="1" hangingPunct="1">
              <a:lnSpc>
                <a:spcPct val="90000"/>
              </a:lnSpc>
            </a:pPr>
            <a:r>
              <a:rPr lang="fr-FR" b="1" smtClean="0"/>
              <a:t>Etude de sensibilité et validation du modèle CHIMERE</a:t>
            </a:r>
            <a:br>
              <a:rPr lang="fr-FR" b="1" smtClean="0"/>
            </a:br>
            <a:r>
              <a:rPr lang="fr-FR" smtClean="0"/>
              <a:t/>
            </a:r>
            <a:br>
              <a:rPr lang="fr-FR" smtClean="0"/>
            </a:br>
            <a:r>
              <a:rPr lang="fr-FR" smtClean="0"/>
              <a:t/>
            </a:r>
            <a:br>
              <a:rPr lang="fr-FR" smtClean="0"/>
            </a:br>
            <a:r>
              <a:rPr lang="fr-FR" smtClean="0"/>
              <a:t/>
            </a:r>
            <a:br>
              <a:rPr lang="fr-FR" smtClean="0"/>
            </a:br>
            <a:endParaRPr lang="fr-FR" smtClean="0"/>
          </a:p>
        </p:txBody>
      </p:sp>
      <p:sp>
        <p:nvSpPr>
          <p:cNvPr id="5" name="Espace réservé du contenu 4"/>
          <p:cNvSpPr txBox="1">
            <a:spLocks/>
          </p:cNvSpPr>
          <p:nvPr/>
        </p:nvSpPr>
        <p:spPr bwMode="auto">
          <a:xfrm>
            <a:off x="242888" y="1649413"/>
            <a:ext cx="8229600" cy="4530725"/>
          </a:xfrm>
          <a:prstGeom prst="rect">
            <a:avLst/>
          </a:prstGeom>
          <a:noFill/>
          <a:ln w="9525">
            <a:noFill/>
            <a:miter lim="800000"/>
            <a:headEnd/>
            <a:tailEnd/>
          </a:ln>
        </p:spPr>
        <p:txBody>
          <a:bodyPr/>
          <a:lstStyle/>
          <a:p>
            <a:pPr marL="342900" indent="-342900" eaLnBrk="0" hangingPunct="0">
              <a:spcBef>
                <a:spcPct val="20000"/>
              </a:spcBef>
              <a:buClr>
                <a:srgbClr val="800000"/>
              </a:buClr>
              <a:buSzPct val="50000"/>
              <a:buFont typeface="Wingdings" pitchFamily="2" charset="2"/>
              <a:buNone/>
              <a:defRPr/>
            </a:pPr>
            <a:r>
              <a:rPr lang="fr-FR" sz="2400" i="1" u="sng" kern="0" dirty="0">
                <a:latin typeface="+mn-lt"/>
              </a:rPr>
              <a:t>ETAT des LIEUX</a:t>
            </a:r>
          </a:p>
          <a:p>
            <a:pPr marL="342900" indent="-342900" eaLnBrk="0" hangingPunct="0">
              <a:spcBef>
                <a:spcPct val="20000"/>
              </a:spcBef>
              <a:buClr>
                <a:srgbClr val="800000"/>
              </a:buClr>
              <a:buSzPct val="50000"/>
              <a:buFont typeface="Wingdings" pitchFamily="2" charset="2"/>
              <a:buNone/>
              <a:defRPr/>
            </a:pPr>
            <a:endParaRPr lang="fr-FR" sz="2400" i="1" u="sng" kern="0" dirty="0">
              <a:latin typeface="+mn-lt"/>
            </a:endParaRPr>
          </a:p>
          <a:p>
            <a:pPr marL="342900" indent="-342900" eaLnBrk="0" hangingPunct="0">
              <a:spcBef>
                <a:spcPct val="20000"/>
              </a:spcBef>
              <a:buClr>
                <a:srgbClr val="800000"/>
              </a:buClr>
              <a:buSzPct val="50000"/>
              <a:buFont typeface="Wingdings" pitchFamily="2" charset="2"/>
              <a:buChar char="Ø"/>
              <a:defRPr/>
            </a:pPr>
            <a:r>
              <a:rPr lang="fr-FR" sz="2400" i="1" kern="0" dirty="0">
                <a:latin typeface="+mn-lt"/>
              </a:rPr>
              <a:t>Concentration et AOD ~</a:t>
            </a:r>
            <a:r>
              <a:rPr lang="fr-FR" sz="2400" i="1" kern="0" dirty="0" smtClean="0">
                <a:latin typeface="+mn-lt"/>
              </a:rPr>
              <a:t>OK</a:t>
            </a:r>
            <a:endParaRPr lang="fr-FR" sz="2400" i="1" kern="0" dirty="0">
              <a:latin typeface="+mn-lt"/>
            </a:endParaRPr>
          </a:p>
          <a:p>
            <a:pPr marL="800100" lvl="1" indent="-342900" eaLnBrk="0" hangingPunct="0">
              <a:spcBef>
                <a:spcPct val="20000"/>
              </a:spcBef>
              <a:buClr>
                <a:srgbClr val="800000"/>
              </a:buClr>
              <a:buSzPct val="50000"/>
              <a:defRPr/>
            </a:pPr>
            <a:r>
              <a:rPr lang="fr-FR" sz="2400" i="1" kern="0" dirty="0" smtClean="0">
                <a:latin typeface="+mn-lt"/>
              </a:rPr>
              <a:t>		MAIS </a:t>
            </a:r>
            <a:r>
              <a:rPr lang="fr-FR" sz="2400" i="1" kern="0" dirty="0">
                <a:latin typeface="+mn-lt"/>
              </a:rPr>
              <a:t>: - Emissions surestimées (x4)</a:t>
            </a:r>
          </a:p>
          <a:p>
            <a:pPr marL="1714500" lvl="3" indent="-342900" eaLnBrk="0" hangingPunct="0">
              <a:spcBef>
                <a:spcPct val="20000"/>
              </a:spcBef>
              <a:buClr>
                <a:srgbClr val="800000"/>
              </a:buClr>
              <a:buSzPct val="50000"/>
              <a:defRPr/>
            </a:pPr>
            <a:r>
              <a:rPr lang="fr-FR" sz="2400" i="1" kern="0" dirty="0" smtClean="0">
                <a:latin typeface="+mn-lt"/>
              </a:rPr>
              <a:t>       - </a:t>
            </a:r>
            <a:r>
              <a:rPr lang="fr-FR" sz="2400" i="1" kern="0" dirty="0">
                <a:latin typeface="+mn-lt"/>
              </a:rPr>
              <a:t>Granulométrie trop grossière</a:t>
            </a:r>
          </a:p>
          <a:p>
            <a:pPr marL="342900" indent="-342900" eaLnBrk="0" hangingPunct="0">
              <a:spcBef>
                <a:spcPct val="20000"/>
              </a:spcBef>
              <a:buClr>
                <a:srgbClr val="800000"/>
              </a:buClr>
              <a:buSzPct val="50000"/>
              <a:buFont typeface="Wingdings" pitchFamily="2" charset="2"/>
              <a:buChar char="Ø"/>
              <a:defRPr/>
            </a:pPr>
            <a:endParaRPr lang="fr-FR" sz="2400" i="1" kern="0" dirty="0">
              <a:latin typeface="+mn-lt"/>
            </a:endParaRPr>
          </a:p>
          <a:p>
            <a:pPr marL="342900" indent="-342900" eaLnBrk="0" hangingPunct="0">
              <a:spcBef>
                <a:spcPct val="20000"/>
              </a:spcBef>
              <a:buClr>
                <a:srgbClr val="800000"/>
              </a:buClr>
              <a:buSzPct val="50000"/>
              <a:buFont typeface="Wingdings" pitchFamily="2" charset="2"/>
              <a:buChar char="Ø"/>
              <a:defRPr/>
            </a:pPr>
            <a:r>
              <a:rPr lang="fr-FR" sz="2400" i="1" kern="0" dirty="0">
                <a:latin typeface="+mn-lt"/>
              </a:rPr>
              <a:t>Dépôt total </a:t>
            </a:r>
            <a:r>
              <a:rPr lang="fr-FR" sz="2400" i="1" kern="0" dirty="0" smtClean="0">
                <a:latin typeface="+mn-lt"/>
              </a:rPr>
              <a:t>~ OK</a:t>
            </a:r>
          </a:p>
          <a:p>
            <a:pPr marL="800100" lvl="1" indent="-342900" eaLnBrk="0" hangingPunct="0">
              <a:spcBef>
                <a:spcPct val="20000"/>
              </a:spcBef>
              <a:buClr>
                <a:srgbClr val="800000"/>
              </a:buClr>
              <a:buSzPct val="50000"/>
              <a:defRPr/>
            </a:pPr>
            <a:r>
              <a:rPr lang="fr-FR" sz="2400" i="1" kern="0" dirty="0" smtClean="0">
                <a:latin typeface="+mn-lt"/>
              </a:rPr>
              <a:t>     MAIS :  - Pas pour les bonnes raisons !!</a:t>
            </a:r>
            <a:endParaRPr lang="fr-FR" sz="2400" i="1" kern="0" dirty="0">
              <a:latin typeface="+mn-lt"/>
            </a:endParaRPr>
          </a:p>
          <a:p>
            <a:pPr marL="1257300" lvl="2" indent="-342900" eaLnBrk="0" hangingPunct="0">
              <a:spcBef>
                <a:spcPct val="20000"/>
              </a:spcBef>
              <a:buClr>
                <a:srgbClr val="800000"/>
              </a:buClr>
              <a:buSzPct val="50000"/>
              <a:defRPr/>
            </a:pPr>
            <a:endParaRPr lang="fr-FR" sz="2400" i="1" kern="0" dirty="0">
              <a:latin typeface="+mn-lt"/>
            </a:endParaRPr>
          </a:p>
          <a:p>
            <a:pPr marL="342900" indent="-342900" eaLnBrk="0" hangingPunct="0">
              <a:spcBef>
                <a:spcPct val="20000"/>
              </a:spcBef>
              <a:buClr>
                <a:srgbClr val="800000"/>
              </a:buClr>
              <a:buSzPct val="50000"/>
              <a:defRPr/>
            </a:pPr>
            <a:endParaRPr lang="fr-FR" sz="2400" i="1" kern="0" dirty="0">
              <a:latin typeface="+mn-lt"/>
            </a:endParaRPr>
          </a:p>
          <a:p>
            <a:pPr marL="342900" indent="-342900" eaLnBrk="0" hangingPunct="0">
              <a:spcBef>
                <a:spcPct val="20000"/>
              </a:spcBef>
              <a:buClr>
                <a:srgbClr val="800000"/>
              </a:buClr>
              <a:buSzPct val="50000"/>
              <a:buFont typeface="Wingdings" pitchFamily="2" charset="2"/>
              <a:buChar char="n"/>
              <a:defRPr/>
            </a:pPr>
            <a:endParaRPr lang="fr-FR" sz="2400" kern="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lnSpc>
                <a:spcPct val="90000"/>
              </a:lnSpc>
            </a:pPr>
            <a:r>
              <a:rPr lang="fr-FR" b="1" smtClean="0"/>
              <a:t>Etude de sensibilité et validation du modèle CHIMERE</a:t>
            </a:r>
            <a:br>
              <a:rPr lang="fr-FR" b="1" smtClean="0"/>
            </a:br>
            <a:r>
              <a:rPr lang="fr-FR" smtClean="0"/>
              <a:t/>
            </a:r>
            <a:br>
              <a:rPr lang="fr-FR" smtClean="0"/>
            </a:br>
            <a:r>
              <a:rPr lang="fr-FR" smtClean="0"/>
              <a:t/>
            </a:r>
            <a:br>
              <a:rPr lang="fr-FR" smtClean="0"/>
            </a:br>
            <a:r>
              <a:rPr lang="fr-FR" smtClean="0"/>
              <a:t/>
            </a:r>
            <a:br>
              <a:rPr lang="fr-FR" smtClean="0"/>
            </a:br>
            <a:endParaRPr lang="fr-FR" smtClean="0"/>
          </a:p>
        </p:txBody>
      </p:sp>
      <p:sp>
        <p:nvSpPr>
          <p:cNvPr id="4" name="Espace réservé du contenu 4"/>
          <p:cNvSpPr txBox="1">
            <a:spLocks/>
          </p:cNvSpPr>
          <p:nvPr/>
        </p:nvSpPr>
        <p:spPr bwMode="auto">
          <a:xfrm>
            <a:off x="144910" y="1632680"/>
            <a:ext cx="8804218" cy="4530725"/>
          </a:xfrm>
          <a:prstGeom prst="rect">
            <a:avLst/>
          </a:prstGeom>
          <a:noFill/>
          <a:ln w="9525">
            <a:noFill/>
            <a:miter lim="800000"/>
            <a:headEnd/>
            <a:tailEnd/>
          </a:ln>
        </p:spPr>
        <p:txBody>
          <a:bodyPr/>
          <a:lstStyle/>
          <a:p>
            <a:pPr marL="342900" indent="-342900" eaLnBrk="0" hangingPunct="0">
              <a:spcBef>
                <a:spcPct val="20000"/>
              </a:spcBef>
              <a:buClr>
                <a:srgbClr val="800000"/>
              </a:buClr>
              <a:buSzPct val="50000"/>
              <a:buFont typeface="Wingdings" pitchFamily="2" charset="2"/>
              <a:buNone/>
              <a:defRPr/>
            </a:pPr>
            <a:r>
              <a:rPr lang="fr-FR" sz="2400" i="1" u="sng" kern="0" dirty="0">
                <a:latin typeface="+mn-lt"/>
              </a:rPr>
              <a:t>STRATEGIE</a:t>
            </a:r>
          </a:p>
          <a:p>
            <a:pPr marL="342900" indent="-342900" eaLnBrk="0" hangingPunct="0">
              <a:spcBef>
                <a:spcPct val="20000"/>
              </a:spcBef>
              <a:buClr>
                <a:srgbClr val="800000"/>
              </a:buClr>
              <a:buSzPct val="50000"/>
              <a:buFont typeface="Wingdings" pitchFamily="2" charset="2"/>
              <a:buChar char="n"/>
              <a:defRPr/>
            </a:pPr>
            <a:r>
              <a:rPr lang="fr-FR" sz="2400" kern="0" dirty="0">
                <a:latin typeface="+mn-lt"/>
              </a:rPr>
              <a:t>Etude de sensibilité au forçage météorologique </a:t>
            </a:r>
            <a:r>
              <a:rPr lang="fr-FR" sz="2400" kern="0" dirty="0" smtClean="0">
                <a:latin typeface="+mn-lt"/>
              </a:rPr>
              <a:t>utilisé (vitesse de vent, précipitation)</a:t>
            </a:r>
            <a:endParaRPr lang="fr-FR" sz="2400" kern="0" dirty="0">
              <a:latin typeface="+mn-lt"/>
            </a:endParaRPr>
          </a:p>
          <a:p>
            <a:pPr marL="342900" indent="-342900" eaLnBrk="0" hangingPunct="0">
              <a:spcBef>
                <a:spcPct val="20000"/>
              </a:spcBef>
              <a:buClr>
                <a:srgbClr val="800000"/>
              </a:buClr>
              <a:buSzPct val="50000"/>
              <a:buFont typeface="Wingdings" pitchFamily="2" charset="2"/>
              <a:buNone/>
              <a:defRPr/>
            </a:pPr>
            <a:r>
              <a:rPr lang="fr-FR" sz="2400" i="1" u="sng" kern="0" dirty="0">
                <a:latin typeface="+mn-lt"/>
              </a:rPr>
              <a:t> </a:t>
            </a:r>
            <a:endParaRPr lang="fr-FR" sz="1000" kern="0" dirty="0">
              <a:latin typeface="+mn-lt"/>
            </a:endParaRPr>
          </a:p>
          <a:p>
            <a:pPr marL="342900" indent="-342900" eaLnBrk="0" hangingPunct="0">
              <a:spcBef>
                <a:spcPct val="20000"/>
              </a:spcBef>
              <a:buClr>
                <a:srgbClr val="800000"/>
              </a:buClr>
              <a:buSzPct val="50000"/>
              <a:buFont typeface="Wingdings" pitchFamily="2" charset="2"/>
              <a:buChar char="n"/>
              <a:defRPr/>
            </a:pPr>
            <a:r>
              <a:rPr lang="fr-FR" sz="2400" kern="0" dirty="0">
                <a:latin typeface="+mn-lt"/>
              </a:rPr>
              <a:t>Evaluation/validation par comparaison à des données existantes : </a:t>
            </a:r>
          </a:p>
          <a:p>
            <a:pPr marL="1257300" lvl="2" indent="-342900" eaLnBrk="0" hangingPunct="0">
              <a:spcBef>
                <a:spcPct val="20000"/>
              </a:spcBef>
              <a:buClr>
                <a:srgbClr val="800000"/>
              </a:buClr>
              <a:buSzPct val="50000"/>
              <a:buFont typeface="Wingdings" pitchFamily="2" charset="2"/>
              <a:buChar char="n"/>
              <a:defRPr/>
            </a:pPr>
            <a:r>
              <a:rPr lang="fr-FR" sz="2000" kern="0" dirty="0" smtClean="0">
                <a:latin typeface="+mn-lt"/>
              </a:rPr>
              <a:t>Granulométrie, dépôts, AOD : mesures in-situ des campagnes </a:t>
            </a:r>
            <a:r>
              <a:rPr lang="fr-FR" sz="2000" kern="0" dirty="0">
                <a:latin typeface="+mn-lt"/>
              </a:rPr>
              <a:t>intensives (</a:t>
            </a:r>
            <a:r>
              <a:rPr lang="fr-FR" sz="2000" b="1" kern="0" dirty="0">
                <a:latin typeface="+mn-lt"/>
              </a:rPr>
              <a:t>AMMA</a:t>
            </a:r>
            <a:r>
              <a:rPr lang="fr-FR" sz="2000" kern="0" dirty="0">
                <a:latin typeface="+mn-lt"/>
              </a:rPr>
              <a:t>; SAMUM; </a:t>
            </a:r>
            <a:r>
              <a:rPr lang="fr-FR" sz="2000" kern="0" dirty="0" err="1" smtClean="0">
                <a:latin typeface="+mn-lt"/>
              </a:rPr>
              <a:t>etc</a:t>
            </a:r>
            <a:r>
              <a:rPr lang="fr-FR" sz="2000" kern="0" dirty="0" smtClean="0">
                <a:latin typeface="+mn-lt"/>
              </a:rPr>
              <a:t> ...);  </a:t>
            </a:r>
            <a:r>
              <a:rPr lang="fr-FR" sz="2000" kern="0" dirty="0">
                <a:latin typeface="+mn-lt"/>
              </a:rPr>
              <a:t>mesures à long-terme (</a:t>
            </a:r>
            <a:r>
              <a:rPr lang="fr-FR" sz="2000" b="1" kern="0" dirty="0">
                <a:latin typeface="+mn-lt"/>
              </a:rPr>
              <a:t>SDT</a:t>
            </a:r>
            <a:r>
              <a:rPr lang="fr-FR" sz="2000" kern="0" dirty="0">
                <a:latin typeface="+mn-lt"/>
              </a:rPr>
              <a:t>, AERONET, IDAF)	</a:t>
            </a:r>
          </a:p>
          <a:p>
            <a:pPr marL="1257300" lvl="2" indent="-342900" eaLnBrk="0" hangingPunct="0">
              <a:spcBef>
                <a:spcPct val="20000"/>
              </a:spcBef>
              <a:buClr>
                <a:srgbClr val="800000"/>
              </a:buClr>
              <a:buSzPct val="50000"/>
              <a:buFont typeface="Wingdings" pitchFamily="2" charset="2"/>
              <a:buChar char="n"/>
              <a:defRPr/>
            </a:pPr>
            <a:r>
              <a:rPr lang="fr-FR" sz="2000" kern="0" dirty="0" smtClean="0">
                <a:latin typeface="+mn-lt"/>
              </a:rPr>
              <a:t>Sources, Distribution horizontale et verticale : Produits </a:t>
            </a:r>
            <a:r>
              <a:rPr lang="fr-FR" sz="2000" kern="0" dirty="0">
                <a:latin typeface="+mn-lt"/>
              </a:rPr>
              <a:t>satellites (MODIS </a:t>
            </a:r>
            <a:r>
              <a:rPr lang="fr-FR" sz="2000" kern="0" dirty="0" err="1">
                <a:latin typeface="+mn-lt"/>
              </a:rPr>
              <a:t>deep</a:t>
            </a:r>
            <a:r>
              <a:rPr lang="fr-FR" sz="2000" kern="0" dirty="0">
                <a:latin typeface="+mn-lt"/>
              </a:rPr>
              <a:t>-Blue; </a:t>
            </a:r>
            <a:r>
              <a:rPr lang="fr-FR" sz="2000" b="1" kern="0" dirty="0" smtClean="0">
                <a:latin typeface="+mn-lt"/>
              </a:rPr>
              <a:t>AOT IR et altitude de </a:t>
            </a:r>
            <a:r>
              <a:rPr lang="fr-FR" sz="2000" b="1" kern="0" dirty="0">
                <a:latin typeface="+mn-lt"/>
              </a:rPr>
              <a:t>IASI</a:t>
            </a:r>
            <a:r>
              <a:rPr lang="fr-FR" sz="2000" kern="0" dirty="0">
                <a:latin typeface="+mn-lt"/>
              </a:rPr>
              <a:t>, ..)</a:t>
            </a:r>
          </a:p>
          <a:p>
            <a:pPr marL="342900" indent="-342900" eaLnBrk="0" hangingPunct="0">
              <a:spcBef>
                <a:spcPct val="20000"/>
              </a:spcBef>
              <a:buClr>
                <a:srgbClr val="800000"/>
              </a:buClr>
              <a:buSzPct val="50000"/>
              <a:buFont typeface="Wingdings" pitchFamily="2" charset="2"/>
              <a:buChar char="n"/>
              <a:defRPr/>
            </a:pPr>
            <a:endParaRPr lang="fr-FR" sz="2400" kern="0" dirty="0">
              <a:latin typeface="+mn-lt"/>
            </a:endParaRPr>
          </a:p>
        </p:txBody>
      </p:sp>
      <p:pic>
        <p:nvPicPr>
          <p:cNvPr id="17412" name="Picture 2"/>
          <p:cNvPicPr>
            <a:picLocks noChangeAspect="1" noChangeArrowheads="1"/>
          </p:cNvPicPr>
          <p:nvPr/>
        </p:nvPicPr>
        <p:blipFill>
          <a:blip r:embed="rId3" cstate="print"/>
          <a:srcRect/>
          <a:stretch>
            <a:fillRect/>
          </a:stretch>
        </p:blipFill>
        <p:spPr bwMode="auto">
          <a:xfrm>
            <a:off x="5492750" y="960438"/>
            <a:ext cx="2705100" cy="1182687"/>
          </a:xfrm>
          <a:prstGeom prst="rect">
            <a:avLst/>
          </a:prstGeom>
          <a:noFill/>
          <a:ln w="9525">
            <a:noFill/>
            <a:miter lim="800000"/>
            <a:headEnd/>
            <a:tailEnd/>
          </a:ln>
        </p:spPr>
      </p:pic>
      <p:pic>
        <p:nvPicPr>
          <p:cNvPr id="17413" name="Image 6" descr="ANR07-396.gif"/>
          <p:cNvPicPr>
            <a:picLocks noChangeAspect="1"/>
          </p:cNvPicPr>
          <p:nvPr/>
        </p:nvPicPr>
        <p:blipFill>
          <a:blip r:embed="rId4" cstate="print"/>
          <a:srcRect/>
          <a:stretch>
            <a:fillRect/>
          </a:stretch>
        </p:blipFill>
        <p:spPr bwMode="auto">
          <a:xfrm>
            <a:off x="336550" y="6254750"/>
            <a:ext cx="993775" cy="431800"/>
          </a:xfrm>
          <a:prstGeom prst="rect">
            <a:avLst/>
          </a:prstGeom>
          <a:noFill/>
          <a:ln w="9525">
            <a:noFill/>
            <a:miter lim="800000"/>
            <a:headEnd/>
            <a:tailEnd/>
          </a:ln>
        </p:spPr>
      </p:pic>
      <p:sp>
        <p:nvSpPr>
          <p:cNvPr id="17414" name="ZoneTexte 7"/>
          <p:cNvSpPr txBox="1">
            <a:spLocks noChangeArrowheads="1"/>
          </p:cNvSpPr>
          <p:nvPr/>
        </p:nvSpPr>
        <p:spPr bwMode="auto">
          <a:xfrm>
            <a:off x="1428750" y="6386513"/>
            <a:ext cx="7094538" cy="369887"/>
          </a:xfrm>
          <a:prstGeom prst="rect">
            <a:avLst/>
          </a:prstGeom>
          <a:noFill/>
          <a:ln w="9525">
            <a:noFill/>
            <a:miter lim="800000"/>
            <a:headEnd/>
            <a:tailEnd/>
          </a:ln>
        </p:spPr>
        <p:txBody>
          <a:bodyPr>
            <a:spAutoFit/>
          </a:bodyPr>
          <a:lstStyle/>
          <a:p>
            <a:r>
              <a:rPr lang="fr-FR"/>
              <a:t>ASTRID. ;  2013-2015 ; coll. Numtech</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77813"/>
            <a:ext cx="8418513" cy="1139825"/>
          </a:xfrm>
        </p:spPr>
        <p:txBody>
          <a:bodyPr/>
          <a:lstStyle/>
          <a:p>
            <a:pPr eaLnBrk="1" hangingPunct="1"/>
            <a:r>
              <a:rPr lang="fr-FR" b="1" smtClean="0"/>
              <a:t>Erosion éolienne en zones semi-arides</a:t>
            </a:r>
            <a:br>
              <a:rPr lang="fr-FR" b="1" smtClean="0"/>
            </a:br>
            <a:r>
              <a:rPr lang="fr-FR" smtClean="0"/>
              <a:t/>
            </a:r>
            <a:br>
              <a:rPr lang="fr-FR" smtClean="0"/>
            </a:br>
            <a:r>
              <a:rPr lang="fr-FR" smtClean="0"/>
              <a:t/>
            </a:r>
            <a:br>
              <a:rPr lang="fr-FR" smtClean="0"/>
            </a:br>
            <a:endParaRPr lang="fr-FR" smtClean="0"/>
          </a:p>
        </p:txBody>
      </p:sp>
      <p:sp>
        <p:nvSpPr>
          <p:cNvPr id="6148" name="Espace réservé du contenu 4"/>
          <p:cNvSpPr>
            <a:spLocks noGrp="1"/>
          </p:cNvSpPr>
          <p:nvPr>
            <p:ph idx="1"/>
          </p:nvPr>
        </p:nvSpPr>
        <p:spPr>
          <a:xfrm>
            <a:off x="457200" y="1533525"/>
            <a:ext cx="8388350" cy="4530725"/>
          </a:xfrm>
        </p:spPr>
        <p:txBody>
          <a:bodyPr/>
          <a:lstStyle/>
          <a:p>
            <a:pPr>
              <a:buFont typeface="Wingdings" pitchFamily="2" charset="2"/>
              <a:buNone/>
            </a:pPr>
            <a:r>
              <a:rPr lang="fr-FR" i="1" u="sng" dirty="0" smtClean="0"/>
              <a:t>MOTIVATIONS </a:t>
            </a:r>
          </a:p>
          <a:p>
            <a:pPr>
              <a:buFont typeface="Wingdings" pitchFamily="2" charset="2"/>
              <a:buNone/>
            </a:pPr>
            <a:endParaRPr lang="fr-FR" i="1" u="sng" dirty="0" smtClean="0"/>
          </a:p>
          <a:p>
            <a:r>
              <a:rPr lang="fr-FR" i="1" dirty="0" smtClean="0"/>
              <a:t>Etape initiale du processus d’émission </a:t>
            </a:r>
          </a:p>
          <a:p>
            <a:endParaRPr lang="fr-FR" dirty="0" smtClean="0"/>
          </a:p>
          <a:p>
            <a:r>
              <a:rPr lang="fr-FR" dirty="0" smtClean="0"/>
              <a:t>Régions semi-arides : vulnérables face aux changements climatiques et à une pression anthropique croissante. </a:t>
            </a:r>
          </a:p>
          <a:p>
            <a:endParaRPr lang="fr-FR" dirty="0" smtClean="0"/>
          </a:p>
          <a:p>
            <a:r>
              <a:rPr lang="fr-FR" b="1" dirty="0" smtClean="0"/>
              <a:t>Conséquences sur la fertilité des sols en zones semi-arides</a:t>
            </a:r>
          </a:p>
          <a:p>
            <a:pPr>
              <a:buFont typeface="Wingdings" pitchFamily="2" charset="2"/>
              <a:buNone/>
            </a:pPr>
            <a:r>
              <a:rPr lang="fr-FR" dirty="0" smtClean="0"/>
              <a:t> </a:t>
            </a:r>
          </a:p>
          <a:p>
            <a:endParaRPr lang="fr-FR"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77813"/>
            <a:ext cx="8418513" cy="1139825"/>
          </a:xfrm>
        </p:spPr>
        <p:txBody>
          <a:bodyPr/>
          <a:lstStyle/>
          <a:p>
            <a:pPr eaLnBrk="1" hangingPunct="1"/>
            <a:r>
              <a:rPr lang="fr-FR" b="1" smtClean="0"/>
              <a:t>Erosion éolienne en zones semi-arides</a:t>
            </a:r>
            <a:br>
              <a:rPr lang="fr-FR" b="1" smtClean="0"/>
            </a:br>
            <a:r>
              <a:rPr lang="fr-FR" smtClean="0"/>
              <a:t/>
            </a:r>
            <a:br>
              <a:rPr lang="fr-FR" smtClean="0"/>
            </a:br>
            <a:r>
              <a:rPr lang="fr-FR" smtClean="0"/>
              <a:t/>
            </a:r>
            <a:br>
              <a:rPr lang="fr-FR" smtClean="0"/>
            </a:br>
            <a:endParaRPr lang="fr-FR" smtClean="0"/>
          </a:p>
        </p:txBody>
      </p:sp>
      <p:sp>
        <p:nvSpPr>
          <p:cNvPr id="10243" name="Espace réservé du contenu 4"/>
          <p:cNvSpPr>
            <a:spLocks noGrp="1"/>
          </p:cNvSpPr>
          <p:nvPr>
            <p:ph idx="1"/>
          </p:nvPr>
        </p:nvSpPr>
        <p:spPr>
          <a:xfrm>
            <a:off x="457200" y="968375"/>
            <a:ext cx="8388350" cy="555625"/>
          </a:xfrm>
        </p:spPr>
        <p:txBody>
          <a:bodyPr/>
          <a:lstStyle/>
          <a:p>
            <a:pPr>
              <a:buFont typeface="Wingdings" pitchFamily="2" charset="2"/>
              <a:buNone/>
            </a:pPr>
            <a:r>
              <a:rPr lang="fr-FR" i="1" u="sng" dirty="0" smtClean="0"/>
              <a:t>STRATEGIE</a:t>
            </a:r>
          </a:p>
          <a:p>
            <a:pPr>
              <a:buFont typeface="Wingdings" pitchFamily="2" charset="2"/>
              <a:buNone/>
            </a:pPr>
            <a:endParaRPr lang="fr-FR" i="1" u="sng" dirty="0" smtClean="0"/>
          </a:p>
          <a:p>
            <a:endParaRPr lang="fr-FR" dirty="0" smtClean="0"/>
          </a:p>
          <a:p>
            <a:endParaRPr lang="fr-FR" dirty="0" smtClean="0"/>
          </a:p>
          <a:p>
            <a:endParaRPr lang="fr-FR" dirty="0" smtClean="0"/>
          </a:p>
        </p:txBody>
      </p:sp>
      <p:sp>
        <p:nvSpPr>
          <p:cNvPr id="4" name="Rectangle à coins arrondis 3"/>
          <p:cNvSpPr/>
          <p:nvPr/>
        </p:nvSpPr>
        <p:spPr>
          <a:xfrm>
            <a:off x="317500" y="1562100"/>
            <a:ext cx="4446588" cy="885825"/>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i="1" dirty="0">
                <a:solidFill>
                  <a:schemeClr val="tx1"/>
                </a:solidFill>
              </a:rPr>
              <a:t>Etude des processus à l’échelle locale : </a:t>
            </a:r>
          </a:p>
          <a:p>
            <a:pPr algn="ctr">
              <a:defRPr/>
            </a:pPr>
            <a:r>
              <a:rPr lang="fr-FR" i="1" dirty="0">
                <a:solidFill>
                  <a:schemeClr val="tx1"/>
                </a:solidFill>
              </a:rPr>
              <a:t>liens érosion/végétation; érosion/cultures</a:t>
            </a:r>
          </a:p>
        </p:txBody>
      </p:sp>
      <p:sp>
        <p:nvSpPr>
          <p:cNvPr id="5" name="Rectangle à coins arrondis 4"/>
          <p:cNvSpPr/>
          <p:nvPr/>
        </p:nvSpPr>
        <p:spPr>
          <a:xfrm>
            <a:off x="866775" y="2578100"/>
            <a:ext cx="5351463" cy="904875"/>
          </a:xfrm>
          <a:prstGeom prst="roundRect">
            <a:avLst/>
          </a:prstGeom>
          <a:solidFill>
            <a:schemeClr val="accent2">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dirty="0">
                <a:solidFill>
                  <a:schemeClr val="tx1"/>
                </a:solidFill>
              </a:rPr>
              <a:t>Développement/optimisation de paramétrisations applicables à l’échelle régionale/continentale. </a:t>
            </a:r>
          </a:p>
        </p:txBody>
      </p:sp>
      <p:sp>
        <p:nvSpPr>
          <p:cNvPr id="6" name="Rectangle à coins arrondis 5"/>
          <p:cNvSpPr/>
          <p:nvPr/>
        </p:nvSpPr>
        <p:spPr>
          <a:xfrm>
            <a:off x="2252663" y="3594100"/>
            <a:ext cx="6689725" cy="98266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dirty="0">
                <a:solidFill>
                  <a:schemeClr val="tx1"/>
                </a:solidFill>
              </a:rPr>
              <a:t>Modélisation régionale/continentale : quantification de l’impact des conditions climatiques et des activités anthropiques</a:t>
            </a:r>
          </a:p>
        </p:txBody>
      </p:sp>
      <p:sp>
        <p:nvSpPr>
          <p:cNvPr id="7" name="Virage 6"/>
          <p:cNvSpPr/>
          <p:nvPr/>
        </p:nvSpPr>
        <p:spPr>
          <a:xfrm rot="5400000">
            <a:off x="4768850" y="1846263"/>
            <a:ext cx="727075" cy="708025"/>
          </a:xfrm>
          <a:prstGeom prst="ben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sp>
        <p:nvSpPr>
          <p:cNvPr id="8" name="Virage 7"/>
          <p:cNvSpPr/>
          <p:nvPr/>
        </p:nvSpPr>
        <p:spPr>
          <a:xfrm rot="5400000">
            <a:off x="6230938" y="2860675"/>
            <a:ext cx="727075" cy="708025"/>
          </a:xfrm>
          <a:prstGeom prst="bent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sp>
        <p:nvSpPr>
          <p:cNvPr id="9" name="Espace réservé du contenu 4"/>
          <p:cNvSpPr txBox="1">
            <a:spLocks/>
          </p:cNvSpPr>
          <p:nvPr/>
        </p:nvSpPr>
        <p:spPr bwMode="auto">
          <a:xfrm>
            <a:off x="388938" y="5578475"/>
            <a:ext cx="8388350" cy="555625"/>
          </a:xfrm>
          <a:prstGeom prst="rect">
            <a:avLst/>
          </a:prstGeom>
          <a:noFill/>
          <a:ln w="9525">
            <a:solidFill>
              <a:schemeClr val="bg2">
                <a:lumMod val="40000"/>
                <a:lumOff val="60000"/>
              </a:schemeClr>
            </a:solidFill>
            <a:miter lim="800000"/>
            <a:headEnd/>
            <a:tailEnd/>
          </a:ln>
        </p:spPr>
        <p:txBody>
          <a:bodyPr/>
          <a:lstStyle/>
          <a:p>
            <a:pPr marL="342900" indent="-342900" eaLnBrk="0" hangingPunct="0">
              <a:spcBef>
                <a:spcPct val="20000"/>
              </a:spcBef>
              <a:buClr>
                <a:srgbClr val="800000"/>
              </a:buClr>
              <a:buSzPct val="50000"/>
              <a:buFont typeface="Wingdings" pitchFamily="2" charset="2"/>
              <a:buNone/>
              <a:defRPr/>
            </a:pPr>
            <a:r>
              <a:rPr lang="fr-FR" sz="2400" i="1" u="sng" kern="0" dirty="0">
                <a:latin typeface="+mn-lt"/>
              </a:rPr>
              <a:t>Zones ciblées </a:t>
            </a:r>
            <a:r>
              <a:rPr lang="fr-FR" sz="2400" i="1" kern="0" dirty="0">
                <a:latin typeface="+mn-lt"/>
              </a:rPr>
              <a:t>: Sud Tunisien; Sahel; </a:t>
            </a:r>
            <a:r>
              <a:rPr lang="fr-FR" sz="2400" i="1" kern="0" dirty="0">
                <a:solidFill>
                  <a:schemeClr val="bg1">
                    <a:lumMod val="50000"/>
                  </a:schemeClr>
                </a:solidFill>
                <a:latin typeface="+mn-lt"/>
              </a:rPr>
              <a:t>Argentine</a:t>
            </a:r>
          </a:p>
          <a:p>
            <a:pPr marL="342900" indent="-342900" eaLnBrk="0" hangingPunct="0">
              <a:spcBef>
                <a:spcPct val="20000"/>
              </a:spcBef>
              <a:buClr>
                <a:srgbClr val="800000"/>
              </a:buClr>
              <a:buSzPct val="50000"/>
              <a:buFont typeface="Wingdings" pitchFamily="2" charset="2"/>
              <a:buNone/>
              <a:defRPr/>
            </a:pPr>
            <a:endParaRPr lang="fr-FR" sz="2400" i="1" u="sng" kern="0" dirty="0">
              <a:latin typeface="+mn-lt"/>
            </a:endParaRPr>
          </a:p>
          <a:p>
            <a:pPr marL="342900" indent="-342900" eaLnBrk="0" hangingPunct="0">
              <a:spcBef>
                <a:spcPct val="20000"/>
              </a:spcBef>
              <a:buClr>
                <a:srgbClr val="800000"/>
              </a:buClr>
              <a:buSzPct val="50000"/>
              <a:buFont typeface="Wingdings" pitchFamily="2" charset="2"/>
              <a:buChar char="n"/>
              <a:defRPr/>
            </a:pPr>
            <a:endParaRPr lang="fr-FR" sz="2400" kern="0" dirty="0">
              <a:latin typeface="+mn-lt"/>
            </a:endParaRPr>
          </a:p>
          <a:p>
            <a:pPr marL="342900" indent="-342900" eaLnBrk="0" hangingPunct="0">
              <a:spcBef>
                <a:spcPct val="20000"/>
              </a:spcBef>
              <a:buClr>
                <a:srgbClr val="800000"/>
              </a:buClr>
              <a:buSzPct val="50000"/>
              <a:buFont typeface="Wingdings" pitchFamily="2" charset="2"/>
              <a:buChar char="n"/>
              <a:defRPr/>
            </a:pPr>
            <a:endParaRPr lang="fr-FR" sz="2400" kern="0" dirty="0">
              <a:latin typeface="+mn-lt"/>
            </a:endParaRPr>
          </a:p>
          <a:p>
            <a:pPr marL="342900" indent="-342900" eaLnBrk="0" hangingPunct="0">
              <a:spcBef>
                <a:spcPct val="20000"/>
              </a:spcBef>
              <a:buClr>
                <a:srgbClr val="800000"/>
              </a:buClr>
              <a:buSzPct val="50000"/>
              <a:buFont typeface="Wingdings" pitchFamily="2" charset="2"/>
              <a:buChar char="n"/>
              <a:defRPr/>
            </a:pPr>
            <a:endParaRPr lang="fr-FR" sz="2400" kern="0" dirty="0">
              <a:latin typeface="+mn-lt"/>
            </a:endParaRPr>
          </a:p>
        </p:txBody>
      </p:sp>
      <p:sp>
        <p:nvSpPr>
          <p:cNvPr id="10250" name="ZoneTexte 9"/>
          <p:cNvSpPr txBox="1">
            <a:spLocks noChangeArrowheads="1"/>
          </p:cNvSpPr>
          <p:nvPr/>
        </p:nvSpPr>
        <p:spPr bwMode="auto">
          <a:xfrm>
            <a:off x="1035050" y="4737100"/>
            <a:ext cx="7059613" cy="646113"/>
          </a:xfrm>
          <a:prstGeom prst="rect">
            <a:avLst/>
          </a:prstGeom>
          <a:solidFill>
            <a:srgbClr val="FF0000">
              <a:alpha val="50195"/>
            </a:srgbClr>
          </a:solidFill>
          <a:ln w="28575">
            <a:solidFill>
              <a:srgbClr val="FF0000"/>
            </a:solidFill>
            <a:miter lim="800000"/>
            <a:headEnd/>
            <a:tailEnd/>
          </a:ln>
        </p:spPr>
        <p:txBody>
          <a:bodyPr wrap="none">
            <a:spAutoFit/>
          </a:bodyPr>
          <a:lstStyle/>
          <a:p>
            <a:pPr algn="ctr"/>
            <a:r>
              <a:rPr lang="fr-FR"/>
              <a:t>Validation des simulations aux échelles régionales + continentales :</a:t>
            </a:r>
          </a:p>
          <a:p>
            <a:pPr algn="ctr"/>
            <a:r>
              <a:rPr lang="fr-FR"/>
              <a:t>Combinaison d’observations directes et indirectes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77813"/>
            <a:ext cx="8418513" cy="1139825"/>
          </a:xfrm>
        </p:spPr>
        <p:txBody>
          <a:bodyPr/>
          <a:lstStyle/>
          <a:p>
            <a:pPr eaLnBrk="1" hangingPunct="1"/>
            <a:r>
              <a:rPr lang="fr-FR" b="1" dirty="0" smtClean="0"/>
              <a:t>Erosion éolienne en zones semi-arides : Etude locale dans le sud Tunisien</a:t>
            </a:r>
            <a:br>
              <a:rPr lang="fr-FR" b="1" dirty="0" smtClean="0"/>
            </a:br>
            <a:r>
              <a:rPr lang="fr-FR" dirty="0" smtClean="0"/>
              <a:t/>
            </a:r>
            <a:br>
              <a:rPr lang="fr-FR" dirty="0" smtClean="0"/>
            </a:br>
            <a:r>
              <a:rPr lang="fr-FR" dirty="0" smtClean="0"/>
              <a:t/>
            </a:r>
            <a:br>
              <a:rPr lang="fr-FR" dirty="0" smtClean="0"/>
            </a:br>
            <a:endParaRPr lang="fr-FR" dirty="0" smtClean="0"/>
          </a:p>
        </p:txBody>
      </p:sp>
      <p:sp>
        <p:nvSpPr>
          <p:cNvPr id="12291" name="ZoneTexte 13"/>
          <p:cNvSpPr txBox="1">
            <a:spLocks noChangeArrowheads="1"/>
          </p:cNvSpPr>
          <p:nvPr/>
        </p:nvSpPr>
        <p:spPr bwMode="auto">
          <a:xfrm>
            <a:off x="6356350" y="4549775"/>
            <a:ext cx="2487613" cy="646113"/>
          </a:xfrm>
          <a:prstGeom prst="rect">
            <a:avLst/>
          </a:prstGeom>
          <a:noFill/>
          <a:ln w="9525">
            <a:noFill/>
            <a:miter lim="800000"/>
            <a:headEnd/>
            <a:tailEnd/>
          </a:ln>
        </p:spPr>
        <p:txBody>
          <a:bodyPr>
            <a:spAutoFit/>
          </a:bodyPr>
          <a:lstStyle/>
          <a:p>
            <a:pPr algn="ctr"/>
            <a:r>
              <a:rPr lang="fr-FR"/>
              <a:t>coll. LISA; Bioemco, IRA Médenine</a:t>
            </a:r>
          </a:p>
        </p:txBody>
      </p:sp>
      <p:sp>
        <p:nvSpPr>
          <p:cNvPr id="12292" name="Rectangle 14"/>
          <p:cNvSpPr>
            <a:spLocks noChangeArrowheads="1"/>
          </p:cNvSpPr>
          <p:nvPr/>
        </p:nvSpPr>
        <p:spPr bwMode="auto">
          <a:xfrm>
            <a:off x="215900" y="1352550"/>
            <a:ext cx="8688388" cy="1231900"/>
          </a:xfrm>
          <a:prstGeom prst="rect">
            <a:avLst/>
          </a:prstGeom>
          <a:noFill/>
          <a:ln w="9525">
            <a:noFill/>
            <a:miter lim="800000"/>
            <a:headEnd/>
            <a:tailEnd/>
          </a:ln>
        </p:spPr>
        <p:txBody>
          <a:bodyPr>
            <a:spAutoFit/>
          </a:bodyPr>
          <a:lstStyle/>
          <a:p>
            <a:pPr indent="449263" algn="just"/>
            <a:r>
              <a:rPr lang="fr-FR" sz="2000" b="1" u="sng">
                <a:solidFill>
                  <a:srgbClr val="974D39"/>
                </a:solidFill>
                <a:ea typeface="Times New Roman" pitchFamily="18" charset="0"/>
                <a:cs typeface="Calibri" pitchFamily="34" charset="0"/>
              </a:rPr>
              <a:t>Objectif</a:t>
            </a:r>
            <a:r>
              <a:rPr lang="fr-FR">
                <a:solidFill>
                  <a:srgbClr val="974D39"/>
                </a:solidFill>
                <a:ea typeface="Times New Roman" pitchFamily="18" charset="0"/>
                <a:cs typeface="Calibri" pitchFamily="34" charset="0"/>
              </a:rPr>
              <a:t> </a:t>
            </a:r>
          </a:p>
          <a:p>
            <a:pPr indent="449263" algn="just"/>
            <a:r>
              <a:rPr lang="fr-FR">
                <a:solidFill>
                  <a:srgbClr val="974D39"/>
                </a:solidFill>
                <a:ea typeface="Times New Roman" pitchFamily="18" charset="0"/>
                <a:cs typeface="Calibri" pitchFamily="34" charset="0"/>
              </a:rPr>
              <a:t>Quantifier </a:t>
            </a:r>
            <a:r>
              <a:rPr lang="fr-FR" b="1">
                <a:solidFill>
                  <a:srgbClr val="974D39"/>
                </a:solidFill>
                <a:ea typeface="Times New Roman" pitchFamily="18" charset="0"/>
                <a:cs typeface="Calibri" pitchFamily="34" charset="0"/>
              </a:rPr>
              <a:t>l’érosion éolienne </a:t>
            </a:r>
            <a:r>
              <a:rPr lang="fr-FR">
                <a:solidFill>
                  <a:srgbClr val="974D39"/>
                </a:solidFill>
                <a:ea typeface="Times New Roman" pitchFamily="18" charset="0"/>
                <a:cs typeface="Calibri" pitchFamily="34" charset="0"/>
              </a:rPr>
              <a:t>à l’échelle du sud Tunisien en identifiant les régions les plus sensibles au phénomène et </a:t>
            </a:r>
            <a:r>
              <a:rPr lang="fr-FR" b="1">
                <a:solidFill>
                  <a:srgbClr val="974D39"/>
                </a:solidFill>
                <a:ea typeface="Times New Roman" pitchFamily="18" charset="0"/>
                <a:cs typeface="Calibri" pitchFamily="34" charset="0"/>
              </a:rPr>
              <a:t>les pratiques culturales</a:t>
            </a:r>
            <a:r>
              <a:rPr lang="fr-FR">
                <a:solidFill>
                  <a:srgbClr val="974D39"/>
                </a:solidFill>
                <a:ea typeface="Times New Roman" pitchFamily="18" charset="0"/>
                <a:cs typeface="Calibri" pitchFamily="34" charset="0"/>
              </a:rPr>
              <a:t> les plus agressives</a:t>
            </a:r>
          </a:p>
        </p:txBody>
      </p:sp>
      <p:sp>
        <p:nvSpPr>
          <p:cNvPr id="12293" name="Rectangle 25"/>
          <p:cNvSpPr>
            <a:spLocks noChangeArrowheads="1"/>
          </p:cNvSpPr>
          <p:nvPr/>
        </p:nvSpPr>
        <p:spPr bwMode="auto">
          <a:xfrm>
            <a:off x="215900" y="2705100"/>
            <a:ext cx="8702675" cy="1508125"/>
          </a:xfrm>
          <a:prstGeom prst="rect">
            <a:avLst/>
          </a:prstGeom>
          <a:noFill/>
          <a:ln w="9525">
            <a:noFill/>
            <a:miter lim="800000"/>
            <a:headEnd/>
            <a:tailEnd/>
          </a:ln>
        </p:spPr>
        <p:txBody>
          <a:bodyPr>
            <a:spAutoFit/>
          </a:bodyPr>
          <a:lstStyle/>
          <a:p>
            <a:pPr indent="449263" algn="just"/>
            <a:r>
              <a:rPr lang="fr-FR" sz="2000" b="1" u="sng" dirty="0">
                <a:solidFill>
                  <a:srgbClr val="974D39"/>
                </a:solidFill>
                <a:ea typeface="Times New Roman" pitchFamily="18" charset="0"/>
                <a:cs typeface="Calibri" pitchFamily="34" charset="0"/>
              </a:rPr>
              <a:t>Stratégie</a:t>
            </a:r>
            <a:endParaRPr lang="fr-FR" dirty="0">
              <a:solidFill>
                <a:srgbClr val="974D39"/>
              </a:solidFill>
              <a:ea typeface="Times New Roman" pitchFamily="18" charset="0"/>
              <a:cs typeface="Calibri" pitchFamily="34" charset="0"/>
            </a:endParaRPr>
          </a:p>
          <a:p>
            <a:pPr indent="449263" algn="just"/>
            <a:r>
              <a:rPr lang="fr-FR" dirty="0">
                <a:solidFill>
                  <a:srgbClr val="974D39"/>
                </a:solidFill>
                <a:ea typeface="Times New Roman" pitchFamily="18" charset="0"/>
                <a:cs typeface="Calibri" pitchFamily="34" charset="0"/>
              </a:rPr>
              <a:t>Modélisation des flux d’érosion éolienne en fonction de l’occupation du sol et des pratiques agricoles</a:t>
            </a:r>
          </a:p>
          <a:p>
            <a:pPr indent="449263" algn="just"/>
            <a:r>
              <a:rPr lang="fr-FR" dirty="0">
                <a:solidFill>
                  <a:srgbClr val="974D39"/>
                </a:solidFill>
                <a:ea typeface="Times New Roman" pitchFamily="18" charset="0"/>
                <a:cs typeface="Calibri" pitchFamily="34" charset="0"/>
              </a:rPr>
              <a:t>Validation à l’échelle régionale par la mise en place de mesures in-situ de l’érosion éolienne sur des états de surface représentatifs</a:t>
            </a:r>
          </a:p>
        </p:txBody>
      </p:sp>
      <p:sp>
        <p:nvSpPr>
          <p:cNvPr id="12294" name="ZoneTexte 21"/>
          <p:cNvSpPr txBox="1">
            <a:spLocks noChangeArrowheads="1"/>
          </p:cNvSpPr>
          <p:nvPr/>
        </p:nvSpPr>
        <p:spPr bwMode="auto">
          <a:xfrm>
            <a:off x="6127750" y="4227513"/>
            <a:ext cx="2765425" cy="338137"/>
          </a:xfrm>
          <a:prstGeom prst="rect">
            <a:avLst/>
          </a:prstGeom>
          <a:noFill/>
          <a:ln w="9525">
            <a:noFill/>
            <a:miter lim="800000"/>
            <a:headEnd/>
            <a:tailEnd/>
          </a:ln>
        </p:spPr>
        <p:txBody>
          <a:bodyPr wrap="none">
            <a:spAutoFit/>
          </a:bodyPr>
          <a:lstStyle/>
          <a:p>
            <a:r>
              <a:rPr lang="fr-FR" sz="1600" i="1"/>
              <a:t>Projet soumis à LEFE CHAT</a:t>
            </a:r>
          </a:p>
        </p:txBody>
      </p:sp>
      <p:pic>
        <p:nvPicPr>
          <p:cNvPr id="12295" name="Image 24" descr="DSC00112.JPG"/>
          <p:cNvPicPr>
            <a:picLocks noChangeAspect="1"/>
          </p:cNvPicPr>
          <p:nvPr/>
        </p:nvPicPr>
        <p:blipFill>
          <a:blip r:embed="rId3" cstate="print"/>
          <a:srcRect/>
          <a:stretch>
            <a:fillRect/>
          </a:stretch>
        </p:blipFill>
        <p:spPr bwMode="auto">
          <a:xfrm>
            <a:off x="250825" y="4392613"/>
            <a:ext cx="1620838" cy="2159000"/>
          </a:xfrm>
          <a:prstGeom prst="rect">
            <a:avLst/>
          </a:prstGeom>
          <a:noFill/>
          <a:ln w="9525">
            <a:noFill/>
            <a:miter lim="800000"/>
            <a:headEnd/>
            <a:tailEnd/>
          </a:ln>
        </p:spPr>
      </p:pic>
      <p:pic>
        <p:nvPicPr>
          <p:cNvPr id="12296" name="Image 25" descr="DSC00130.JPG"/>
          <p:cNvPicPr>
            <a:picLocks noChangeAspect="1"/>
          </p:cNvPicPr>
          <p:nvPr/>
        </p:nvPicPr>
        <p:blipFill>
          <a:blip r:embed="rId4" cstate="print"/>
          <a:srcRect l="6599" r="6601" b="11803"/>
          <a:stretch>
            <a:fillRect/>
          </a:stretch>
        </p:blipFill>
        <p:spPr bwMode="auto">
          <a:xfrm>
            <a:off x="2043113" y="4392613"/>
            <a:ext cx="1620837" cy="2159000"/>
          </a:xfrm>
          <a:prstGeom prst="rect">
            <a:avLst/>
          </a:prstGeom>
          <a:noFill/>
          <a:ln w="9525">
            <a:noFill/>
            <a:miter lim="800000"/>
            <a:headEnd/>
            <a:tailEnd/>
          </a:ln>
        </p:spPr>
      </p:pic>
      <p:pic>
        <p:nvPicPr>
          <p:cNvPr id="12297" name="Image 26" descr="DSC00252.JPG"/>
          <p:cNvPicPr>
            <a:picLocks noChangeAspect="1"/>
          </p:cNvPicPr>
          <p:nvPr/>
        </p:nvPicPr>
        <p:blipFill>
          <a:blip r:embed="rId5" cstate="print"/>
          <a:srcRect l="15614" r="10475"/>
          <a:stretch>
            <a:fillRect/>
          </a:stretch>
        </p:blipFill>
        <p:spPr bwMode="auto">
          <a:xfrm>
            <a:off x="3836988" y="4392613"/>
            <a:ext cx="2128837" cy="2159000"/>
          </a:xfrm>
          <a:prstGeom prst="rect">
            <a:avLst/>
          </a:prstGeom>
          <a:noFill/>
          <a:ln w="9525">
            <a:noFill/>
            <a:miter lim="800000"/>
            <a:headEnd/>
            <a:tailEnd/>
          </a:ln>
        </p:spPr>
      </p:pic>
      <p:pic>
        <p:nvPicPr>
          <p:cNvPr id="12298" name="Image 27" descr="logo-Bioemco.png"/>
          <p:cNvPicPr>
            <a:picLocks noChangeAspect="1"/>
          </p:cNvPicPr>
          <p:nvPr/>
        </p:nvPicPr>
        <p:blipFill>
          <a:blip r:embed="rId6" cstate="print"/>
          <a:srcRect/>
          <a:stretch>
            <a:fillRect/>
          </a:stretch>
        </p:blipFill>
        <p:spPr bwMode="auto">
          <a:xfrm>
            <a:off x="6161088" y="5386388"/>
            <a:ext cx="1800225" cy="563562"/>
          </a:xfrm>
          <a:prstGeom prst="rect">
            <a:avLst/>
          </a:prstGeom>
          <a:noFill/>
          <a:ln w="9525">
            <a:noFill/>
            <a:miter lim="800000"/>
            <a:headEnd/>
            <a:tailEnd/>
          </a:ln>
        </p:spPr>
      </p:pic>
      <p:pic>
        <p:nvPicPr>
          <p:cNvPr id="12299" name="Image 28" descr="logo-IRA.png"/>
          <p:cNvPicPr>
            <a:picLocks noChangeAspect="1"/>
          </p:cNvPicPr>
          <p:nvPr/>
        </p:nvPicPr>
        <p:blipFill>
          <a:blip r:embed="rId7" cstate="print"/>
          <a:srcRect/>
          <a:stretch>
            <a:fillRect/>
          </a:stretch>
        </p:blipFill>
        <p:spPr bwMode="auto">
          <a:xfrm>
            <a:off x="8175625" y="5180013"/>
            <a:ext cx="954088" cy="958850"/>
          </a:xfrm>
          <a:prstGeom prst="rect">
            <a:avLst/>
          </a:prstGeom>
          <a:noFill/>
          <a:ln w="9525">
            <a:noFill/>
            <a:miter lim="800000"/>
            <a:headEnd/>
            <a:tailEnd/>
          </a:ln>
        </p:spPr>
      </p:pic>
      <p:sp>
        <p:nvSpPr>
          <p:cNvPr id="12300" name="ZoneTexte 29"/>
          <p:cNvSpPr txBox="1">
            <a:spLocks noChangeArrowheads="1"/>
          </p:cNvSpPr>
          <p:nvPr/>
        </p:nvSpPr>
        <p:spPr bwMode="auto">
          <a:xfrm>
            <a:off x="704850" y="6550025"/>
            <a:ext cx="733425" cy="307975"/>
          </a:xfrm>
          <a:prstGeom prst="rect">
            <a:avLst/>
          </a:prstGeom>
          <a:noFill/>
          <a:ln w="9525">
            <a:noFill/>
            <a:miter lim="800000"/>
            <a:headEnd/>
            <a:tailEnd/>
          </a:ln>
        </p:spPr>
        <p:txBody>
          <a:bodyPr wrap="none">
            <a:spAutoFit/>
          </a:bodyPr>
          <a:lstStyle/>
          <a:p>
            <a:r>
              <a:rPr lang="fr-FR" sz="1400"/>
              <a:t>OASIS</a:t>
            </a:r>
          </a:p>
        </p:txBody>
      </p:sp>
      <p:sp>
        <p:nvSpPr>
          <p:cNvPr id="12301" name="ZoneTexte 30"/>
          <p:cNvSpPr txBox="1">
            <a:spLocks noChangeArrowheads="1"/>
          </p:cNvSpPr>
          <p:nvPr/>
        </p:nvSpPr>
        <p:spPr bwMode="auto">
          <a:xfrm>
            <a:off x="2265363" y="6550025"/>
            <a:ext cx="1192212" cy="307975"/>
          </a:xfrm>
          <a:prstGeom prst="rect">
            <a:avLst/>
          </a:prstGeom>
          <a:noFill/>
          <a:ln w="9525">
            <a:noFill/>
            <a:miter lim="800000"/>
            <a:headEnd/>
            <a:tailEnd/>
          </a:ln>
        </p:spPr>
        <p:txBody>
          <a:bodyPr wrap="none">
            <a:spAutoFit/>
          </a:bodyPr>
          <a:lstStyle/>
          <a:p>
            <a:r>
              <a:rPr lang="fr-FR" sz="1400"/>
              <a:t>PARCOURS</a:t>
            </a:r>
          </a:p>
        </p:txBody>
      </p:sp>
      <p:sp>
        <p:nvSpPr>
          <p:cNvPr id="12302" name="ZoneTexte 31"/>
          <p:cNvSpPr txBox="1">
            <a:spLocks noChangeArrowheads="1"/>
          </p:cNvSpPr>
          <p:nvPr/>
        </p:nvSpPr>
        <p:spPr bwMode="auto">
          <a:xfrm>
            <a:off x="4305300" y="6550025"/>
            <a:ext cx="1133475" cy="307975"/>
          </a:xfrm>
          <a:prstGeom prst="rect">
            <a:avLst/>
          </a:prstGeom>
          <a:noFill/>
          <a:ln w="9525">
            <a:noFill/>
            <a:miter lim="800000"/>
            <a:headEnd/>
            <a:tailEnd/>
          </a:ln>
        </p:spPr>
        <p:txBody>
          <a:bodyPr wrap="none">
            <a:spAutoFit/>
          </a:bodyPr>
          <a:lstStyle/>
          <a:p>
            <a:r>
              <a:rPr lang="fr-FR" sz="1400"/>
              <a:t>OLIVERAIE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5127625" y="2509838"/>
            <a:ext cx="2803525" cy="1444625"/>
          </a:xfrm>
          <a:prstGeom prst="rect">
            <a:avLst/>
          </a:prstGeom>
          <a:noFill/>
          <a:ln w="9525">
            <a:noFill/>
            <a:miter lim="800000"/>
            <a:headEnd/>
            <a:tailEnd/>
          </a:ln>
        </p:spPr>
      </p:pic>
      <p:sp>
        <p:nvSpPr>
          <p:cNvPr id="11267" name="Rectangle 2"/>
          <p:cNvSpPr>
            <a:spLocks noGrp="1" noChangeArrowheads="1"/>
          </p:cNvSpPr>
          <p:nvPr>
            <p:ph type="title"/>
          </p:nvPr>
        </p:nvSpPr>
        <p:spPr>
          <a:xfrm>
            <a:off x="457200" y="277813"/>
            <a:ext cx="8418513" cy="1139825"/>
          </a:xfrm>
        </p:spPr>
        <p:txBody>
          <a:bodyPr/>
          <a:lstStyle/>
          <a:p>
            <a:pPr eaLnBrk="1" hangingPunct="1"/>
            <a:r>
              <a:rPr lang="fr-FR" b="1" dirty="0" smtClean="0"/>
              <a:t>Erosion éolienne en zones semi-arides</a:t>
            </a:r>
            <a:br>
              <a:rPr lang="fr-FR" b="1" dirty="0" smtClean="0"/>
            </a:br>
            <a:r>
              <a:rPr lang="fr-FR" b="1" dirty="0" smtClean="0"/>
              <a:t>Etude régionale </a:t>
            </a:r>
            <a:br>
              <a:rPr lang="fr-FR" b="1" dirty="0" smtClean="0"/>
            </a:br>
            <a:r>
              <a:rPr lang="fr-FR" b="1" dirty="0" smtClean="0"/>
              <a:t>au Sahel</a:t>
            </a:r>
            <a:r>
              <a:rPr lang="fr-FR" dirty="0" smtClean="0"/>
              <a:t/>
            </a:r>
            <a:br>
              <a:rPr lang="fr-FR" dirty="0" smtClean="0"/>
            </a:br>
            <a:r>
              <a:rPr lang="fr-FR" dirty="0" smtClean="0"/>
              <a:t/>
            </a:r>
            <a:br>
              <a:rPr lang="fr-FR" dirty="0" smtClean="0"/>
            </a:br>
            <a:endParaRPr lang="fr-FR" dirty="0" smtClean="0"/>
          </a:p>
        </p:txBody>
      </p:sp>
      <p:sp>
        <p:nvSpPr>
          <p:cNvPr id="5" name="Rectangle 4"/>
          <p:cNvSpPr/>
          <p:nvPr/>
        </p:nvSpPr>
        <p:spPr>
          <a:xfrm>
            <a:off x="723900" y="2381117"/>
            <a:ext cx="2779713" cy="3108325"/>
          </a:xfrm>
          <a:prstGeom prst="rect">
            <a:avLst/>
          </a:prstGeom>
        </p:spPr>
        <p:txBody>
          <a:bodyPr>
            <a:spAutoFit/>
          </a:bodyPr>
          <a:lstStyle/>
          <a:p>
            <a:pPr>
              <a:defRPr/>
            </a:pPr>
            <a:r>
              <a:rPr lang="en-US" sz="2800" b="1" dirty="0">
                <a:solidFill>
                  <a:srgbClr val="408390"/>
                </a:solidFill>
              </a:rPr>
              <a:t>C</a:t>
            </a:r>
            <a:r>
              <a:rPr lang="en-US" sz="2800" dirty="0">
                <a:solidFill>
                  <a:srgbClr val="408390"/>
                </a:solidFill>
              </a:rPr>
              <a:t>limate</a:t>
            </a:r>
          </a:p>
          <a:p>
            <a:pPr>
              <a:defRPr/>
            </a:pPr>
            <a:r>
              <a:rPr lang="en-US" sz="2800" b="1" dirty="0">
                <a:solidFill>
                  <a:schemeClr val="accent3">
                    <a:lumMod val="75000"/>
                  </a:schemeClr>
                </a:solidFill>
              </a:rPr>
              <a:t>A</a:t>
            </a:r>
            <a:r>
              <a:rPr lang="en-US" sz="2800" dirty="0">
                <a:solidFill>
                  <a:schemeClr val="accent3">
                    <a:lumMod val="75000"/>
                  </a:schemeClr>
                </a:solidFill>
              </a:rPr>
              <a:t>griculture </a:t>
            </a:r>
            <a:r>
              <a:rPr lang="en-US" sz="2800" i="1" dirty="0">
                <a:solidFill>
                  <a:schemeClr val="accent3">
                    <a:lumMod val="75000"/>
                  </a:schemeClr>
                </a:solidFill>
              </a:rPr>
              <a:t>and</a:t>
            </a:r>
          </a:p>
          <a:p>
            <a:pPr>
              <a:defRPr/>
            </a:pPr>
            <a:r>
              <a:rPr lang="en-US" sz="2800" b="1" dirty="0">
                <a:solidFill>
                  <a:srgbClr val="4FA22E"/>
                </a:solidFill>
              </a:rPr>
              <a:t>V</a:t>
            </a:r>
            <a:r>
              <a:rPr lang="en-US" sz="2800" dirty="0">
                <a:solidFill>
                  <a:srgbClr val="4FA22E"/>
                </a:solidFill>
              </a:rPr>
              <a:t>egetation </a:t>
            </a:r>
          </a:p>
          <a:p>
            <a:pPr>
              <a:defRPr/>
            </a:pPr>
            <a:r>
              <a:rPr lang="en-US" sz="2800" b="1" dirty="0">
                <a:solidFill>
                  <a:schemeClr val="accent3">
                    <a:lumMod val="75000"/>
                  </a:schemeClr>
                </a:solidFill>
              </a:rPr>
              <a:t>I</a:t>
            </a:r>
            <a:r>
              <a:rPr lang="en-US" sz="2800" dirty="0">
                <a:solidFill>
                  <a:schemeClr val="accent3">
                    <a:lumMod val="75000"/>
                  </a:schemeClr>
                </a:solidFill>
              </a:rPr>
              <a:t>mpacts on</a:t>
            </a:r>
          </a:p>
          <a:p>
            <a:pPr>
              <a:defRPr/>
            </a:pPr>
            <a:r>
              <a:rPr lang="en-US" sz="2800" b="1" dirty="0">
                <a:solidFill>
                  <a:srgbClr val="974D39"/>
                </a:solidFill>
              </a:rPr>
              <a:t>A</a:t>
            </a:r>
            <a:r>
              <a:rPr lang="en-US" sz="2800" dirty="0">
                <a:solidFill>
                  <a:srgbClr val="974D39"/>
                </a:solidFill>
              </a:rPr>
              <a:t>eolian </a:t>
            </a:r>
          </a:p>
          <a:p>
            <a:pPr>
              <a:defRPr/>
            </a:pPr>
            <a:r>
              <a:rPr lang="en-US" sz="2800" dirty="0" err="1">
                <a:solidFill>
                  <a:srgbClr val="95843B"/>
                </a:solidFill>
              </a:rPr>
              <a:t>e</a:t>
            </a:r>
            <a:r>
              <a:rPr lang="en-US" sz="2800" b="1" dirty="0" err="1">
                <a:solidFill>
                  <a:srgbClr val="95843B"/>
                </a:solidFill>
              </a:rPr>
              <a:t>R</a:t>
            </a:r>
            <a:r>
              <a:rPr lang="en-US" sz="2800" dirty="0" err="1">
                <a:solidFill>
                  <a:srgbClr val="95843B"/>
                </a:solidFill>
              </a:rPr>
              <a:t>osion</a:t>
            </a:r>
            <a:r>
              <a:rPr lang="en-US" sz="2800" dirty="0">
                <a:solidFill>
                  <a:srgbClr val="95843B"/>
                </a:solidFill>
              </a:rPr>
              <a:t> </a:t>
            </a:r>
            <a:r>
              <a:rPr lang="en-US" sz="2800" i="1" dirty="0">
                <a:solidFill>
                  <a:srgbClr val="95843B"/>
                </a:solidFill>
              </a:rPr>
              <a:t>in the </a:t>
            </a:r>
          </a:p>
          <a:p>
            <a:pPr>
              <a:defRPr/>
            </a:pPr>
            <a:r>
              <a:rPr lang="en-US" sz="2800" b="1" dirty="0">
                <a:solidFill>
                  <a:srgbClr val="946E3C"/>
                </a:solidFill>
              </a:rPr>
              <a:t>S</a:t>
            </a:r>
            <a:r>
              <a:rPr lang="en-US" sz="2800" dirty="0">
                <a:solidFill>
                  <a:srgbClr val="946E3C"/>
                </a:solidFill>
              </a:rPr>
              <a:t>ahel</a:t>
            </a:r>
            <a:endParaRPr lang="fr-FR" sz="2800" dirty="0">
              <a:solidFill>
                <a:srgbClr val="946E3C"/>
              </a:solidFill>
            </a:endParaRPr>
          </a:p>
        </p:txBody>
      </p:sp>
      <p:grpSp>
        <p:nvGrpSpPr>
          <p:cNvPr id="11269" name="Groupe 11"/>
          <p:cNvGrpSpPr>
            <a:grpSpLocks/>
          </p:cNvGrpSpPr>
          <p:nvPr/>
        </p:nvGrpSpPr>
        <p:grpSpPr bwMode="auto">
          <a:xfrm>
            <a:off x="149225" y="2358892"/>
            <a:ext cx="506413" cy="3148012"/>
            <a:chOff x="206462" y="1216003"/>
            <a:chExt cx="1080120" cy="4752528"/>
          </a:xfrm>
        </p:grpSpPr>
        <p:pic>
          <p:nvPicPr>
            <p:cNvPr id="11280" name="Picture 6" descr="C:\Users\MARTICORENA\Documents\BEA\document\textes\program\CAVIARS\Presentation\2006_0629Image0106.JPG"/>
            <p:cNvPicPr>
              <a:picLocks noChangeAspect="1" noChangeArrowheads="1"/>
            </p:cNvPicPr>
            <p:nvPr/>
          </p:nvPicPr>
          <p:blipFill>
            <a:blip r:embed="rId4" cstate="print"/>
            <a:srcRect/>
            <a:stretch>
              <a:fillRect/>
            </a:stretch>
          </p:blipFill>
          <p:spPr bwMode="auto">
            <a:xfrm>
              <a:off x="206462" y="2800267"/>
              <a:ext cx="1079828" cy="792000"/>
            </a:xfrm>
            <a:prstGeom prst="rect">
              <a:avLst/>
            </a:prstGeom>
            <a:noFill/>
            <a:ln w="9525">
              <a:noFill/>
              <a:miter lim="800000"/>
              <a:headEnd/>
              <a:tailEnd/>
            </a:ln>
          </p:spPr>
        </p:pic>
        <p:pic>
          <p:nvPicPr>
            <p:cNvPr id="11281" name="Picture 7" descr="C:\Users\MARTICORENA\Documents\BEA\document\textes\program\CAVIARS\Presentation\2006_0629Image0136.JPG"/>
            <p:cNvPicPr>
              <a:picLocks noChangeAspect="1" noChangeArrowheads="1"/>
            </p:cNvPicPr>
            <p:nvPr/>
          </p:nvPicPr>
          <p:blipFill>
            <a:blip r:embed="rId5" cstate="print"/>
            <a:srcRect/>
            <a:stretch>
              <a:fillRect/>
            </a:stretch>
          </p:blipFill>
          <p:spPr bwMode="auto">
            <a:xfrm>
              <a:off x="206582" y="2008267"/>
              <a:ext cx="1079828" cy="792000"/>
            </a:xfrm>
            <a:prstGeom prst="rect">
              <a:avLst/>
            </a:prstGeom>
            <a:noFill/>
            <a:ln w="9525">
              <a:noFill/>
              <a:miter lim="800000"/>
              <a:headEnd/>
              <a:tailEnd/>
            </a:ln>
          </p:spPr>
        </p:pic>
        <p:pic>
          <p:nvPicPr>
            <p:cNvPr id="11282" name="Picture 8" descr="C:\Users\MARTICORENA\Documents\BEA\document\textes\program\CAVIARS\Presentation\2006_0629Image0158.JPG"/>
            <p:cNvPicPr>
              <a:picLocks noChangeAspect="1" noChangeArrowheads="1"/>
            </p:cNvPicPr>
            <p:nvPr/>
          </p:nvPicPr>
          <p:blipFill>
            <a:blip r:embed="rId6" cstate="print"/>
            <a:srcRect/>
            <a:stretch>
              <a:fillRect/>
            </a:stretch>
          </p:blipFill>
          <p:spPr bwMode="auto">
            <a:xfrm>
              <a:off x="206462" y="5176531"/>
              <a:ext cx="1079828" cy="792000"/>
            </a:xfrm>
            <a:prstGeom prst="rect">
              <a:avLst/>
            </a:prstGeom>
            <a:noFill/>
            <a:ln w="9525">
              <a:noFill/>
              <a:miter lim="800000"/>
              <a:headEnd/>
              <a:tailEnd/>
            </a:ln>
          </p:spPr>
        </p:pic>
        <p:pic>
          <p:nvPicPr>
            <p:cNvPr id="11283" name="Picture 3" descr="C:\D\PHO\Niger\fakara\Mars2004\TroupKodey.jpg"/>
            <p:cNvPicPr preferRelativeResize="0">
              <a:picLocks noChangeArrowheads="1"/>
            </p:cNvPicPr>
            <p:nvPr/>
          </p:nvPicPr>
          <p:blipFill>
            <a:blip r:embed="rId7" cstate="print"/>
            <a:srcRect/>
            <a:stretch>
              <a:fillRect/>
            </a:stretch>
          </p:blipFill>
          <p:spPr bwMode="auto">
            <a:xfrm>
              <a:off x="206462" y="3592267"/>
              <a:ext cx="1080000" cy="792000"/>
            </a:xfrm>
            <a:prstGeom prst="rect">
              <a:avLst/>
            </a:prstGeom>
            <a:noFill/>
            <a:ln w="9525">
              <a:noFill/>
              <a:miter lim="800000"/>
              <a:headEnd/>
              <a:tailEnd/>
            </a:ln>
          </p:spPr>
        </p:pic>
        <p:pic>
          <p:nvPicPr>
            <p:cNvPr id="11284" name="Picture 2" descr="C:\D\PHO\Gourma\Divers-Gourma\site16orage.jpg"/>
            <p:cNvPicPr preferRelativeResize="0">
              <a:picLocks noChangeArrowheads="1"/>
            </p:cNvPicPr>
            <p:nvPr/>
          </p:nvPicPr>
          <p:blipFill>
            <a:blip r:embed="rId8" cstate="print"/>
            <a:srcRect/>
            <a:stretch>
              <a:fillRect/>
            </a:stretch>
          </p:blipFill>
          <p:spPr bwMode="auto">
            <a:xfrm>
              <a:off x="206582" y="1216003"/>
              <a:ext cx="1080000" cy="792000"/>
            </a:xfrm>
            <a:prstGeom prst="rect">
              <a:avLst/>
            </a:prstGeom>
            <a:noFill/>
            <a:ln w="9525">
              <a:noFill/>
              <a:miter lim="800000"/>
              <a:headEnd/>
              <a:tailEnd/>
            </a:ln>
          </p:spPr>
        </p:pic>
        <p:pic>
          <p:nvPicPr>
            <p:cNvPr id="11285" name="Picture 1361"/>
            <p:cNvPicPr preferRelativeResize="0">
              <a:picLocks noChangeArrowheads="1"/>
            </p:cNvPicPr>
            <p:nvPr/>
          </p:nvPicPr>
          <p:blipFill>
            <a:blip r:embed="rId9" cstate="print"/>
            <a:srcRect/>
            <a:stretch>
              <a:fillRect/>
            </a:stretch>
          </p:blipFill>
          <p:spPr bwMode="auto">
            <a:xfrm>
              <a:off x="206462" y="4384355"/>
              <a:ext cx="1080000" cy="792000"/>
            </a:xfrm>
            <a:prstGeom prst="rect">
              <a:avLst/>
            </a:prstGeom>
            <a:noFill/>
            <a:ln w="9525">
              <a:noFill/>
              <a:miter lim="800000"/>
              <a:headEnd/>
              <a:tailEnd/>
            </a:ln>
          </p:spPr>
        </p:pic>
      </p:grpSp>
      <p:pic>
        <p:nvPicPr>
          <p:cNvPr id="11270" name="Image 12" descr="ANR07-396.gif"/>
          <p:cNvPicPr>
            <a:picLocks noChangeAspect="1"/>
          </p:cNvPicPr>
          <p:nvPr/>
        </p:nvPicPr>
        <p:blipFill>
          <a:blip r:embed="rId10" cstate="print"/>
          <a:srcRect/>
          <a:stretch>
            <a:fillRect/>
          </a:stretch>
        </p:blipFill>
        <p:spPr bwMode="auto">
          <a:xfrm>
            <a:off x="464695" y="6276300"/>
            <a:ext cx="993775" cy="431800"/>
          </a:xfrm>
          <a:prstGeom prst="rect">
            <a:avLst/>
          </a:prstGeom>
          <a:noFill/>
          <a:ln w="9525">
            <a:noFill/>
            <a:miter lim="800000"/>
            <a:headEnd/>
            <a:tailEnd/>
          </a:ln>
        </p:spPr>
      </p:pic>
      <p:sp>
        <p:nvSpPr>
          <p:cNvPr id="11271" name="ZoneTexte 13"/>
          <p:cNvSpPr txBox="1">
            <a:spLocks noChangeArrowheads="1"/>
          </p:cNvSpPr>
          <p:nvPr/>
        </p:nvSpPr>
        <p:spPr bwMode="auto">
          <a:xfrm>
            <a:off x="1811727" y="6288052"/>
            <a:ext cx="7332273" cy="369332"/>
          </a:xfrm>
          <a:prstGeom prst="rect">
            <a:avLst/>
          </a:prstGeom>
          <a:noFill/>
          <a:ln w="9525">
            <a:noFill/>
            <a:miter lim="800000"/>
            <a:headEnd/>
            <a:tailEnd/>
          </a:ln>
        </p:spPr>
        <p:txBody>
          <a:bodyPr wrap="square">
            <a:spAutoFit/>
          </a:bodyPr>
          <a:lstStyle/>
          <a:p>
            <a:r>
              <a:rPr lang="fr-FR" dirty="0"/>
              <a:t>Soc. &amp; Env. ;  </a:t>
            </a:r>
            <a:r>
              <a:rPr lang="fr-FR" dirty="0" smtClean="0"/>
              <a:t>2013-2016; </a:t>
            </a:r>
            <a:r>
              <a:rPr lang="fr-FR" dirty="0" err="1" smtClean="0"/>
              <a:t>coll</a:t>
            </a:r>
            <a:r>
              <a:rPr lang="fr-FR" dirty="0"/>
              <a:t>/. GET; CNRM; </a:t>
            </a:r>
            <a:r>
              <a:rPr lang="fr-FR" dirty="0" smtClean="0"/>
              <a:t>CIRAD; </a:t>
            </a:r>
            <a:r>
              <a:rPr lang="fr-FR" dirty="0" err="1" smtClean="0"/>
              <a:t>Bioemco</a:t>
            </a:r>
            <a:r>
              <a:rPr lang="fr-FR" dirty="0"/>
              <a:t>; JEAI </a:t>
            </a:r>
          </a:p>
        </p:txBody>
      </p:sp>
      <p:sp>
        <p:nvSpPr>
          <p:cNvPr id="11272" name="Rectangle 14"/>
          <p:cNvSpPr>
            <a:spLocks noChangeArrowheads="1"/>
          </p:cNvSpPr>
          <p:nvPr/>
        </p:nvSpPr>
        <p:spPr bwMode="auto">
          <a:xfrm>
            <a:off x="4081463" y="977900"/>
            <a:ext cx="4740275" cy="1508125"/>
          </a:xfrm>
          <a:prstGeom prst="rect">
            <a:avLst/>
          </a:prstGeom>
          <a:noFill/>
          <a:ln w="9525">
            <a:noFill/>
            <a:miter lim="800000"/>
            <a:headEnd/>
            <a:tailEnd/>
          </a:ln>
        </p:spPr>
        <p:txBody>
          <a:bodyPr>
            <a:spAutoFit/>
          </a:bodyPr>
          <a:lstStyle/>
          <a:p>
            <a:pPr indent="449263" algn="just"/>
            <a:r>
              <a:rPr lang="fr-FR" sz="2000" b="1" u="sng">
                <a:solidFill>
                  <a:srgbClr val="974D39"/>
                </a:solidFill>
                <a:ea typeface="Times New Roman" pitchFamily="18" charset="0"/>
                <a:cs typeface="Calibri" pitchFamily="34" charset="0"/>
              </a:rPr>
              <a:t>Objectif</a:t>
            </a:r>
            <a:r>
              <a:rPr lang="fr-FR">
                <a:solidFill>
                  <a:srgbClr val="974D39"/>
                </a:solidFill>
                <a:ea typeface="Times New Roman" pitchFamily="18" charset="0"/>
                <a:cs typeface="Calibri" pitchFamily="34" charset="0"/>
              </a:rPr>
              <a:t> </a:t>
            </a:r>
          </a:p>
          <a:p>
            <a:pPr indent="449263" algn="just"/>
            <a:r>
              <a:rPr lang="fr-FR">
                <a:solidFill>
                  <a:srgbClr val="974D39"/>
                </a:solidFill>
                <a:ea typeface="Times New Roman" pitchFamily="18" charset="0"/>
                <a:cs typeface="Calibri" pitchFamily="34" charset="0"/>
              </a:rPr>
              <a:t>Décrire </a:t>
            </a:r>
            <a:r>
              <a:rPr lang="fr-FR" b="1">
                <a:solidFill>
                  <a:srgbClr val="974D39"/>
                </a:solidFill>
                <a:ea typeface="Times New Roman" pitchFamily="18" charset="0"/>
                <a:cs typeface="Calibri" pitchFamily="34" charset="0"/>
              </a:rPr>
              <a:t>l’évolution de l’érosion éolienne </a:t>
            </a:r>
            <a:r>
              <a:rPr lang="fr-FR">
                <a:solidFill>
                  <a:srgbClr val="974D39"/>
                </a:solidFill>
                <a:ea typeface="Times New Roman" pitchFamily="18" charset="0"/>
                <a:cs typeface="Calibri" pitchFamily="34" charset="0"/>
              </a:rPr>
              <a:t>au Sahel en liaison avec les </a:t>
            </a:r>
            <a:r>
              <a:rPr lang="fr-FR" b="1">
                <a:solidFill>
                  <a:srgbClr val="974D39"/>
                </a:solidFill>
                <a:ea typeface="Times New Roman" pitchFamily="18" charset="0"/>
                <a:cs typeface="Calibri" pitchFamily="34" charset="0"/>
              </a:rPr>
              <a:t>modifications climatiques </a:t>
            </a:r>
            <a:r>
              <a:rPr lang="fr-FR">
                <a:solidFill>
                  <a:srgbClr val="974D39"/>
                </a:solidFill>
                <a:ea typeface="Times New Roman" pitchFamily="18" charset="0"/>
                <a:cs typeface="Calibri" pitchFamily="34" charset="0"/>
              </a:rPr>
              <a:t>et </a:t>
            </a:r>
            <a:r>
              <a:rPr lang="fr-FR" b="1">
                <a:solidFill>
                  <a:srgbClr val="974D39"/>
                </a:solidFill>
                <a:ea typeface="Times New Roman" pitchFamily="18" charset="0"/>
                <a:cs typeface="Calibri" pitchFamily="34" charset="0"/>
              </a:rPr>
              <a:t>d’usage des sols </a:t>
            </a:r>
            <a:r>
              <a:rPr lang="fr-FR">
                <a:solidFill>
                  <a:srgbClr val="974D39"/>
                </a:solidFill>
                <a:ea typeface="Times New Roman" pitchFamily="18" charset="0"/>
                <a:cs typeface="Calibri" pitchFamily="34" charset="0"/>
              </a:rPr>
              <a:t>au cours </a:t>
            </a:r>
            <a:r>
              <a:rPr lang="fr-FR" b="1">
                <a:solidFill>
                  <a:srgbClr val="974D39"/>
                </a:solidFill>
                <a:ea typeface="Times New Roman" pitchFamily="18" charset="0"/>
                <a:cs typeface="Calibri" pitchFamily="34" charset="0"/>
              </a:rPr>
              <a:t>du passé récent </a:t>
            </a:r>
            <a:r>
              <a:rPr lang="fr-FR">
                <a:solidFill>
                  <a:srgbClr val="974D39"/>
                </a:solidFill>
                <a:ea typeface="Times New Roman" pitchFamily="18" charset="0"/>
                <a:cs typeface="Calibri" pitchFamily="34" charset="0"/>
              </a:rPr>
              <a:t>(50 ans)</a:t>
            </a:r>
          </a:p>
        </p:txBody>
      </p:sp>
      <p:sp>
        <p:nvSpPr>
          <p:cNvPr id="16" name="Rectangle à coins arrondis 15"/>
          <p:cNvSpPr/>
          <p:nvPr/>
        </p:nvSpPr>
        <p:spPr>
          <a:xfrm>
            <a:off x="0" y="2079492"/>
            <a:ext cx="3378200" cy="371633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7" name="Rectangle 16"/>
          <p:cNvSpPr/>
          <p:nvPr/>
        </p:nvSpPr>
        <p:spPr>
          <a:xfrm>
            <a:off x="4100513" y="971550"/>
            <a:ext cx="4899025" cy="28305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1275" name="Image 19" descr="photos_Agoufou_2007_1.jpg"/>
          <p:cNvPicPr>
            <a:picLocks noChangeAspect="1" noChangeArrowheads="1"/>
          </p:cNvPicPr>
          <p:nvPr/>
        </p:nvPicPr>
        <p:blipFill>
          <a:blip r:embed="rId11" cstate="print"/>
          <a:srcRect t="5011"/>
          <a:stretch>
            <a:fillRect/>
          </a:stretch>
        </p:blipFill>
        <p:spPr bwMode="auto">
          <a:xfrm>
            <a:off x="4375150" y="5197475"/>
            <a:ext cx="1438275" cy="881063"/>
          </a:xfrm>
          <a:prstGeom prst="rect">
            <a:avLst/>
          </a:prstGeom>
          <a:noFill/>
          <a:ln w="9525">
            <a:noFill/>
            <a:miter lim="800000"/>
            <a:headEnd/>
            <a:tailEnd/>
          </a:ln>
        </p:spPr>
      </p:pic>
      <p:pic>
        <p:nvPicPr>
          <p:cNvPr id="11276" name="Picture 1361"/>
          <p:cNvPicPr preferRelativeResize="0">
            <a:picLocks noChangeArrowheads="1"/>
          </p:cNvPicPr>
          <p:nvPr/>
        </p:nvPicPr>
        <p:blipFill>
          <a:blip r:embed="rId9" cstate="print"/>
          <a:srcRect/>
          <a:stretch>
            <a:fillRect/>
          </a:stretch>
        </p:blipFill>
        <p:spPr bwMode="auto">
          <a:xfrm>
            <a:off x="6173788" y="5375275"/>
            <a:ext cx="936625" cy="719138"/>
          </a:xfrm>
          <a:prstGeom prst="rect">
            <a:avLst/>
          </a:prstGeom>
          <a:noFill/>
          <a:ln w="9525">
            <a:noFill/>
            <a:miter lim="800000"/>
            <a:headEnd/>
            <a:tailEnd/>
          </a:ln>
        </p:spPr>
      </p:pic>
      <p:pic>
        <p:nvPicPr>
          <p:cNvPr id="11277" name="Picture 4" descr="DSCF0054"/>
          <p:cNvPicPr>
            <a:picLocks noChangeAspect="1" noChangeArrowheads="1"/>
          </p:cNvPicPr>
          <p:nvPr/>
        </p:nvPicPr>
        <p:blipFill>
          <a:blip r:embed="rId12" cstate="print"/>
          <a:srcRect/>
          <a:stretch>
            <a:fillRect/>
          </a:stretch>
        </p:blipFill>
        <p:spPr bwMode="auto">
          <a:xfrm>
            <a:off x="8139113" y="5240338"/>
            <a:ext cx="865187" cy="863600"/>
          </a:xfrm>
          <a:prstGeom prst="rect">
            <a:avLst/>
          </a:prstGeom>
          <a:noFill/>
          <a:ln w="9525">
            <a:noFill/>
            <a:miter lim="800000"/>
            <a:headEnd/>
            <a:tailEnd/>
          </a:ln>
        </p:spPr>
      </p:pic>
      <p:sp>
        <p:nvSpPr>
          <p:cNvPr id="23" name="Rectangle 22"/>
          <p:cNvSpPr/>
          <p:nvPr/>
        </p:nvSpPr>
        <p:spPr>
          <a:xfrm>
            <a:off x="4079875" y="3840163"/>
            <a:ext cx="4948238" cy="23082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1279" name="Rectangle 25"/>
          <p:cNvSpPr>
            <a:spLocks noChangeArrowheads="1"/>
          </p:cNvSpPr>
          <p:nvPr/>
        </p:nvSpPr>
        <p:spPr bwMode="auto">
          <a:xfrm>
            <a:off x="4157663" y="3814763"/>
            <a:ext cx="4845050" cy="1231900"/>
          </a:xfrm>
          <a:prstGeom prst="rect">
            <a:avLst/>
          </a:prstGeom>
          <a:noFill/>
          <a:ln w="9525">
            <a:noFill/>
            <a:miter lim="800000"/>
            <a:headEnd/>
            <a:tailEnd/>
          </a:ln>
        </p:spPr>
        <p:txBody>
          <a:bodyPr>
            <a:spAutoFit/>
          </a:bodyPr>
          <a:lstStyle/>
          <a:p>
            <a:pPr indent="449263" algn="just"/>
            <a:r>
              <a:rPr lang="fr-FR" sz="2000" b="1" u="sng">
                <a:solidFill>
                  <a:srgbClr val="974D39"/>
                </a:solidFill>
                <a:ea typeface="Times New Roman" pitchFamily="18" charset="0"/>
                <a:cs typeface="Calibri" pitchFamily="34" charset="0"/>
              </a:rPr>
              <a:t>Stratégie</a:t>
            </a:r>
            <a:endParaRPr lang="fr-FR">
              <a:solidFill>
                <a:srgbClr val="974D39"/>
              </a:solidFill>
              <a:ea typeface="Times New Roman" pitchFamily="18" charset="0"/>
              <a:cs typeface="Calibri" pitchFamily="34" charset="0"/>
            </a:endParaRPr>
          </a:p>
          <a:p>
            <a:pPr indent="449263" algn="just"/>
            <a:r>
              <a:rPr lang="fr-FR">
                <a:solidFill>
                  <a:srgbClr val="974D39"/>
                </a:solidFill>
                <a:ea typeface="Times New Roman" pitchFamily="18" charset="0"/>
                <a:cs typeface="Calibri" pitchFamily="34" charset="0"/>
              </a:rPr>
              <a:t>Modélisation de la végétation naturelle et cultivée et de son impact sur l’érosion</a:t>
            </a:r>
          </a:p>
          <a:p>
            <a:pPr indent="449263" algn="just"/>
            <a:r>
              <a:rPr lang="fr-FR">
                <a:solidFill>
                  <a:srgbClr val="974D39"/>
                </a:solidFill>
                <a:ea typeface="Times New Roman" pitchFamily="18" charset="0"/>
                <a:cs typeface="Calibri" pitchFamily="34" charset="0"/>
              </a:rPr>
              <a:t>Validation Actuel et passé</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77813"/>
            <a:ext cx="8686800" cy="1139825"/>
          </a:xfrm>
        </p:spPr>
        <p:txBody>
          <a:bodyPr/>
          <a:lstStyle/>
          <a:p>
            <a:pPr eaLnBrk="1" hangingPunct="1"/>
            <a:r>
              <a:rPr lang="fr-FR" b="1" dirty="0" smtClean="0"/>
              <a:t>Etude du fractionnement physico-chimique du sol vers l’aérosol</a:t>
            </a:r>
            <a:r>
              <a:rPr lang="fr-FR" dirty="0" smtClean="0"/>
              <a:t/>
            </a:r>
            <a:br>
              <a:rPr lang="fr-FR" dirty="0" smtClean="0"/>
            </a:br>
            <a:endParaRPr lang="fr-FR" dirty="0" smtClean="0"/>
          </a:p>
        </p:txBody>
      </p:sp>
      <p:sp>
        <p:nvSpPr>
          <p:cNvPr id="13315" name="Rectangle 3"/>
          <p:cNvSpPr>
            <a:spLocks noGrp="1" noChangeArrowheads="1"/>
          </p:cNvSpPr>
          <p:nvPr>
            <p:ph type="body" idx="1"/>
          </p:nvPr>
        </p:nvSpPr>
        <p:spPr>
          <a:xfrm>
            <a:off x="174625" y="1543989"/>
            <a:ext cx="8748713" cy="4542018"/>
          </a:xfrm>
        </p:spPr>
        <p:txBody>
          <a:bodyPr/>
          <a:lstStyle/>
          <a:p>
            <a:pPr eaLnBrk="1" hangingPunct="1">
              <a:lnSpc>
                <a:spcPct val="90000"/>
              </a:lnSpc>
              <a:buFontTx/>
              <a:buNone/>
            </a:pPr>
            <a:r>
              <a:rPr lang="fr-FR" i="1" u="sng" dirty="0" smtClean="0"/>
              <a:t>MOTIVATIONS</a:t>
            </a:r>
          </a:p>
          <a:p>
            <a:pPr eaLnBrk="1" hangingPunct="1">
              <a:lnSpc>
                <a:spcPct val="90000"/>
              </a:lnSpc>
              <a:buFontTx/>
              <a:buNone/>
            </a:pPr>
            <a:endParaRPr lang="fr-FR" b="1" dirty="0" smtClean="0"/>
          </a:p>
          <a:p>
            <a:pPr eaLnBrk="1" hangingPunct="1">
              <a:lnSpc>
                <a:spcPct val="90000"/>
              </a:lnSpc>
            </a:pPr>
            <a:r>
              <a:rPr lang="fr-FR" dirty="0" smtClean="0"/>
              <a:t>Les propriétés physico-chimiques des aérosols conditionnent leurs impacts radiatifs et biogéochimiques (pertes en nutriments des sols semi arides / dépôts de nutriments).</a:t>
            </a:r>
          </a:p>
          <a:p>
            <a:pPr eaLnBrk="1" hangingPunct="1">
              <a:lnSpc>
                <a:spcPct val="90000"/>
              </a:lnSpc>
              <a:buNone/>
            </a:pPr>
            <a:endParaRPr lang="fr-FR" dirty="0" smtClean="0"/>
          </a:p>
          <a:p>
            <a:pPr eaLnBrk="1" hangingPunct="1">
              <a:lnSpc>
                <a:spcPct val="90000"/>
              </a:lnSpc>
            </a:pPr>
            <a:r>
              <a:rPr lang="fr-FR" dirty="0" smtClean="0"/>
              <a:t>Ces propriétés dérivent d’un fractionnement granulométrique à l’émission entre les sols sources et les aérosols émis</a:t>
            </a:r>
          </a:p>
          <a:p>
            <a:pPr eaLnBrk="1" hangingPunct="1">
              <a:lnSpc>
                <a:spcPct val="90000"/>
              </a:lnSpc>
            </a:pPr>
            <a:endParaRPr lang="fr-FR" dirty="0" smtClean="0"/>
          </a:p>
          <a:p>
            <a:pPr eaLnBrk="1" hangingPunct="1">
              <a:lnSpc>
                <a:spcPct val="90000"/>
              </a:lnSpc>
              <a:buNone/>
            </a:pPr>
            <a:r>
              <a:rPr lang="fr-FR" dirty="0" smtClean="0"/>
              <a:t>	</a:t>
            </a:r>
            <a:r>
              <a:rPr lang="fr-FR" dirty="0" smtClean="0">
                <a:latin typeface="Wingdings" pitchFamily="2" charset="2"/>
              </a:rPr>
              <a:t>è </a:t>
            </a:r>
            <a:r>
              <a:rPr lang="fr-FR" b="1" dirty="0" smtClean="0"/>
              <a:t>Décrire et paramétrer les relations entre </a:t>
            </a:r>
          </a:p>
          <a:p>
            <a:pPr eaLnBrk="1" hangingPunct="1">
              <a:lnSpc>
                <a:spcPct val="90000"/>
              </a:lnSpc>
              <a:buNone/>
            </a:pPr>
            <a:r>
              <a:rPr lang="fr-FR" b="1" dirty="0" smtClean="0"/>
              <a:t>                composition du sol et de l’aérosol</a:t>
            </a:r>
          </a:p>
          <a:p>
            <a:pPr eaLnBrk="1" hangingPunct="1">
              <a:lnSpc>
                <a:spcPct val="90000"/>
              </a:lnSpc>
              <a:buFontTx/>
              <a:buNone/>
            </a:pPr>
            <a:endParaRPr lang="fr-FR"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fr-FR" b="1" dirty="0" smtClean="0"/>
              <a:t>Etude du fractionnement du sol vers l’aérosol</a:t>
            </a:r>
            <a:r>
              <a:rPr lang="fr-FR" dirty="0" smtClean="0"/>
              <a:t/>
            </a:r>
            <a:br>
              <a:rPr lang="fr-FR" dirty="0" smtClean="0"/>
            </a:br>
            <a:endParaRPr lang="fr-FR" dirty="0" smtClean="0"/>
          </a:p>
        </p:txBody>
      </p:sp>
      <p:sp>
        <p:nvSpPr>
          <p:cNvPr id="7171" name="Rectangle 3"/>
          <p:cNvSpPr>
            <a:spLocks noGrp="1" noChangeArrowheads="1"/>
          </p:cNvSpPr>
          <p:nvPr>
            <p:ph type="body" idx="1"/>
          </p:nvPr>
        </p:nvSpPr>
        <p:spPr>
          <a:xfrm>
            <a:off x="219595" y="1933732"/>
            <a:ext cx="8748713" cy="3958731"/>
          </a:xfrm>
        </p:spPr>
        <p:txBody>
          <a:bodyPr/>
          <a:lstStyle/>
          <a:p>
            <a:pPr eaLnBrk="1" hangingPunct="1">
              <a:lnSpc>
                <a:spcPct val="90000"/>
              </a:lnSpc>
              <a:buFont typeface="Wingdings" pitchFamily="2" charset="2"/>
              <a:buChar char="q"/>
            </a:pPr>
            <a:r>
              <a:rPr lang="fr-FR" b="1" dirty="0" smtClean="0"/>
              <a:t> Synthèse de données in-situ à l’échelle régionale sur la composition des aérosols</a:t>
            </a:r>
          </a:p>
          <a:p>
            <a:pPr eaLnBrk="1" hangingPunct="1">
              <a:lnSpc>
                <a:spcPct val="90000"/>
              </a:lnSpc>
              <a:buFont typeface="Wingdings" pitchFamily="2" charset="2"/>
              <a:buChar char="q"/>
            </a:pPr>
            <a:endParaRPr lang="fr-FR" b="1" dirty="0" smtClean="0"/>
          </a:p>
          <a:p>
            <a:pPr eaLnBrk="1" hangingPunct="1">
              <a:lnSpc>
                <a:spcPct val="90000"/>
              </a:lnSpc>
              <a:buFont typeface="Wingdings" pitchFamily="2" charset="2"/>
              <a:buChar char="q"/>
            </a:pPr>
            <a:r>
              <a:rPr lang="fr-FR" b="1" dirty="0" smtClean="0"/>
              <a:t>Génération au laboratoire d’aérosols représentatifs pour une large gamme de sols : analyse poussée du fractionnement </a:t>
            </a:r>
            <a:r>
              <a:rPr lang="fr-FR" b="1" dirty="0" smtClean="0"/>
              <a:t>par </a:t>
            </a:r>
            <a:r>
              <a:rPr lang="fr-FR" b="1" dirty="0" smtClean="0"/>
              <a:t>classes de taille</a:t>
            </a:r>
          </a:p>
          <a:p>
            <a:pPr eaLnBrk="1" hangingPunct="1">
              <a:lnSpc>
                <a:spcPct val="90000"/>
              </a:lnSpc>
              <a:buFont typeface="Wingdings" pitchFamily="2" charset="2"/>
              <a:buChar char="q"/>
            </a:pPr>
            <a:endParaRPr lang="fr-FR" b="1" dirty="0" smtClean="0"/>
          </a:p>
          <a:p>
            <a:pPr eaLnBrk="1" hangingPunct="1">
              <a:lnSpc>
                <a:spcPct val="90000"/>
              </a:lnSpc>
              <a:buFont typeface="Wingdings" pitchFamily="2" charset="2"/>
              <a:buChar char="q"/>
            </a:pPr>
            <a:r>
              <a:rPr lang="fr-FR" b="1" dirty="0" smtClean="0"/>
              <a:t>Etudes de processus de terrain (sol/flux de saltation)</a:t>
            </a:r>
          </a:p>
          <a:p>
            <a:pPr eaLnBrk="1" hangingPunct="1">
              <a:lnSpc>
                <a:spcPct val="90000"/>
              </a:lnSpc>
              <a:buFont typeface="Wingdings" pitchFamily="2" charset="2"/>
              <a:buChar char="q"/>
            </a:pPr>
            <a:endParaRPr lang="fr-FR" b="1" dirty="0" smtClean="0"/>
          </a:p>
          <a:p>
            <a:pPr eaLnBrk="1" hangingPunct="1">
              <a:lnSpc>
                <a:spcPct val="90000"/>
              </a:lnSpc>
              <a:buFont typeface="Wingdings" pitchFamily="2" charset="2"/>
              <a:buChar char="q"/>
            </a:pPr>
            <a:r>
              <a:rPr lang="fr-FR" b="1" dirty="0" err="1" smtClean="0"/>
              <a:t>Paramétrisation</a:t>
            </a:r>
            <a:r>
              <a:rPr lang="fr-FR" b="1" dirty="0" smtClean="0"/>
              <a:t> et couplage à des cartes de sols pour les applications 3-D</a:t>
            </a:r>
          </a:p>
        </p:txBody>
      </p:sp>
      <p:sp>
        <p:nvSpPr>
          <p:cNvPr id="4" name="Espace réservé du contenu 4"/>
          <p:cNvSpPr txBox="1">
            <a:spLocks/>
          </p:cNvSpPr>
          <p:nvPr/>
        </p:nvSpPr>
        <p:spPr bwMode="auto">
          <a:xfrm>
            <a:off x="352269" y="1328139"/>
            <a:ext cx="8388350" cy="555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800000"/>
              </a:buClr>
              <a:buSzPct val="50000"/>
              <a:buFont typeface="Wingdings" pitchFamily="2" charset="2"/>
              <a:buNone/>
              <a:tabLst/>
              <a:defRPr/>
            </a:pPr>
            <a:r>
              <a:rPr kumimoji="0" lang="fr-FR" sz="2400" b="0" i="1" u="sng" strike="noStrike" kern="0" cap="none" spc="0" normalizeH="0" baseline="0" noProof="0" dirty="0" smtClean="0">
                <a:ln>
                  <a:noFill/>
                </a:ln>
                <a:solidFill>
                  <a:schemeClr val="tx1"/>
                </a:solidFill>
                <a:effectLst/>
                <a:uLnTx/>
                <a:uFillTx/>
                <a:latin typeface="+mn-lt"/>
                <a:ea typeface="+mn-ea"/>
                <a:cs typeface="+mn-cs"/>
              </a:rPr>
              <a:t>STRATEGIE</a:t>
            </a:r>
          </a:p>
          <a:p>
            <a:pPr marL="342900" marR="0" lvl="0" indent="-342900" algn="l" defTabSz="914400" rtl="0" eaLnBrk="0" fontAlgn="base" latinLnBrk="0" hangingPunct="0">
              <a:lnSpc>
                <a:spcPct val="100000"/>
              </a:lnSpc>
              <a:spcBef>
                <a:spcPct val="20000"/>
              </a:spcBef>
              <a:spcAft>
                <a:spcPct val="0"/>
              </a:spcAft>
              <a:buClr>
                <a:srgbClr val="800000"/>
              </a:buClr>
              <a:buSzPct val="50000"/>
              <a:buFont typeface="Wingdings" pitchFamily="2" charset="2"/>
              <a:buNone/>
              <a:tabLst/>
              <a:defRPr/>
            </a:pPr>
            <a:endParaRPr kumimoji="0" lang="fr-FR" sz="2400" b="0" i="1" u="sng"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800000"/>
              </a:buClr>
              <a:buSzPct val="50000"/>
              <a:buFont typeface="Wingdings" pitchFamily="2" charset="2"/>
              <a:buChar char="n"/>
              <a:tabLst/>
              <a:defRPr/>
            </a:pPr>
            <a:endParaRPr kumimoji="0" lang="fr-FR" sz="2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800000"/>
              </a:buClr>
              <a:buSzPct val="50000"/>
              <a:buFont typeface="Wingdings" pitchFamily="2" charset="2"/>
              <a:buChar char="n"/>
              <a:tabLst/>
              <a:defRPr/>
            </a:pPr>
            <a:endParaRPr kumimoji="0" lang="fr-FR" sz="2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800000"/>
              </a:buClr>
              <a:buSzPct val="50000"/>
              <a:buFont typeface="Wingdings" pitchFamily="2" charset="2"/>
              <a:buChar char="n"/>
              <a:tabLst/>
              <a:defRPr/>
            </a:pPr>
            <a:endParaRPr kumimoji="0" lang="fr-FR" sz="24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ordure">
  <a:themeElements>
    <a:clrScheme name="Bordur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Bordur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ordur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ur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ur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ur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Bordur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Bordur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Bordur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Bordur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Bordur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Edge</Template>
  <TotalTime>6241</TotalTime>
  <Words>1657</Words>
  <Application>Microsoft Office PowerPoint</Application>
  <PresentationFormat>Affichage à l'écran (4:3)</PresentationFormat>
  <Paragraphs>369</Paragraphs>
  <Slides>31</Slides>
  <Notes>28</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31</vt:i4>
      </vt:variant>
    </vt:vector>
  </HeadingPairs>
  <TitlesOfParts>
    <vt:vector size="33" baseType="lpstr">
      <vt:lpstr>Bordure</vt:lpstr>
      <vt:lpstr>Graphique</vt:lpstr>
      <vt:lpstr>Diapositive 1</vt:lpstr>
      <vt:lpstr>Le cycle des aérosols désertiques</vt:lpstr>
      <vt:lpstr>PROSPECTIVE </vt:lpstr>
      <vt:lpstr>Erosion éolienne en zones semi-arides   </vt:lpstr>
      <vt:lpstr>Erosion éolienne en zones semi-arides   </vt:lpstr>
      <vt:lpstr>Erosion éolienne en zones semi-arides : Etude locale dans le sud Tunisien   </vt:lpstr>
      <vt:lpstr>Erosion éolienne en zones semi-arides Etude régionale  au Sahel  </vt:lpstr>
      <vt:lpstr>Etude du fractionnement physico-chimique du sol vers l’aérosol </vt:lpstr>
      <vt:lpstr>Etude du fractionnement du sol vers l’aérosol </vt:lpstr>
      <vt:lpstr>Etude du fractionnement du sol vers l’aérosol : génération au laboratoire  </vt:lpstr>
      <vt:lpstr>Fractionnement du sol vers l’aérosol :  Relation sol/flux de saltation  </vt:lpstr>
      <vt:lpstr>Effet radiatif direct  </vt:lpstr>
      <vt:lpstr>Effet radiatif direct   </vt:lpstr>
      <vt:lpstr>Effet radiatif direct   </vt:lpstr>
      <vt:lpstr>Effet radiatif direct   </vt:lpstr>
      <vt:lpstr>Diapositive 16</vt:lpstr>
      <vt:lpstr>Diapositive 17</vt:lpstr>
      <vt:lpstr>Diapositive 18</vt:lpstr>
      <vt:lpstr>Diapositive 19</vt:lpstr>
      <vt:lpstr>Apport en nutriments en zones océaniques   </vt:lpstr>
      <vt:lpstr>Apport en nutriments en zones océaniques     Stratégie</vt:lpstr>
      <vt:lpstr>Apport en nutriments en zones océaniques Dissolution  </vt:lpstr>
      <vt:lpstr>Apport en nutriments en zones océaniques Dissolution  </vt:lpstr>
      <vt:lpstr>Apport en nutriments en zones océaniques Dépôt  </vt:lpstr>
      <vt:lpstr>Apport en nutriments en zones océaniques  Modélisation 3D  </vt:lpstr>
      <vt:lpstr>Etude de sensibilité et validation du modèle CHIMERE    </vt:lpstr>
      <vt:lpstr>Etude de sensibilité et validation du modèle CHIMERE    </vt:lpstr>
      <vt:lpstr>Etude de sensibilité et validation du modèle CHIMERE    </vt:lpstr>
      <vt:lpstr>Etude de sensibilité et validation du modèle CHIMERE    </vt:lpstr>
      <vt:lpstr>Etude de sensibilité et validation du modèle CHIMERE    </vt:lpstr>
      <vt:lpstr>Etude de sensibilité et validation du modèle CHIMERE    </vt:lpstr>
    </vt:vector>
  </TitlesOfParts>
  <Company>LISA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PEGASUS</dc:title>
  <dc:creator>Paola Formenti</dc:creator>
  <cp:lastModifiedBy>RAJOT</cp:lastModifiedBy>
  <cp:revision>152</cp:revision>
  <dcterms:created xsi:type="dcterms:W3CDTF">2010-03-01T10:24:59Z</dcterms:created>
  <dcterms:modified xsi:type="dcterms:W3CDTF">2013-10-07T09:04:24Z</dcterms:modified>
</cp:coreProperties>
</file>