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4"/>
  </p:notesMasterIdLst>
  <p:sldIdLst>
    <p:sldId id="256" r:id="rId3"/>
    <p:sldId id="317" r:id="rId4"/>
    <p:sldId id="285" r:id="rId5"/>
    <p:sldId id="417" r:id="rId6"/>
    <p:sldId id="349" r:id="rId7"/>
    <p:sldId id="360" r:id="rId8"/>
    <p:sldId id="363" r:id="rId9"/>
    <p:sldId id="364" r:id="rId10"/>
    <p:sldId id="365" r:id="rId11"/>
    <p:sldId id="366" r:id="rId12"/>
    <p:sldId id="416" r:id="rId13"/>
    <p:sldId id="351" r:id="rId14"/>
    <p:sldId id="357" r:id="rId15"/>
    <p:sldId id="367" r:id="rId16"/>
    <p:sldId id="352" r:id="rId17"/>
    <p:sldId id="356" r:id="rId18"/>
    <p:sldId id="362" r:id="rId19"/>
    <p:sldId id="368" r:id="rId20"/>
    <p:sldId id="350" r:id="rId21"/>
    <p:sldId id="369" r:id="rId22"/>
    <p:sldId id="290" r:id="rId23"/>
    <p:sldId id="291" r:id="rId24"/>
    <p:sldId id="370" r:id="rId25"/>
    <p:sldId id="371" r:id="rId26"/>
    <p:sldId id="372" r:id="rId27"/>
    <p:sldId id="373" r:id="rId28"/>
    <p:sldId id="374" r:id="rId29"/>
    <p:sldId id="375" r:id="rId30"/>
    <p:sldId id="346" r:id="rId31"/>
    <p:sldId id="347" r:id="rId32"/>
    <p:sldId id="270" r:id="rId33"/>
    <p:sldId id="272" r:id="rId34"/>
    <p:sldId id="327" r:id="rId35"/>
    <p:sldId id="326" r:id="rId36"/>
    <p:sldId id="292" r:id="rId37"/>
    <p:sldId id="293" r:id="rId38"/>
    <p:sldId id="323"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3" r:id="rId53"/>
    <p:sldId id="314"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418" r:id="rId68"/>
    <p:sldId id="383" r:id="rId69"/>
    <p:sldId id="384" r:id="rId70"/>
    <p:sldId id="385" r:id="rId71"/>
    <p:sldId id="455" r:id="rId72"/>
    <p:sldId id="388" r:id="rId73"/>
    <p:sldId id="389" r:id="rId74"/>
    <p:sldId id="390" r:id="rId75"/>
    <p:sldId id="391" r:id="rId76"/>
    <p:sldId id="392" r:id="rId77"/>
    <p:sldId id="393" r:id="rId78"/>
    <p:sldId id="394" r:id="rId79"/>
    <p:sldId id="395" r:id="rId80"/>
    <p:sldId id="396" r:id="rId81"/>
    <p:sldId id="397" r:id="rId82"/>
    <p:sldId id="398" r:id="rId83"/>
    <p:sldId id="399" r:id="rId84"/>
    <p:sldId id="400" r:id="rId85"/>
    <p:sldId id="401" r:id="rId86"/>
    <p:sldId id="402" r:id="rId87"/>
    <p:sldId id="414" r:id="rId88"/>
    <p:sldId id="403" r:id="rId89"/>
    <p:sldId id="405" r:id="rId90"/>
    <p:sldId id="406" r:id="rId91"/>
    <p:sldId id="407" r:id="rId92"/>
    <p:sldId id="408" r:id="rId93"/>
    <p:sldId id="381" r:id="rId94"/>
    <p:sldId id="419" r:id="rId95"/>
    <p:sldId id="420" r:id="rId96"/>
    <p:sldId id="421" r:id="rId97"/>
    <p:sldId id="422" r:id="rId98"/>
    <p:sldId id="423" r:id="rId99"/>
    <p:sldId id="424" r:id="rId100"/>
    <p:sldId id="425" r:id="rId101"/>
    <p:sldId id="426" r:id="rId102"/>
    <p:sldId id="427" r:id="rId103"/>
    <p:sldId id="428" r:id="rId104"/>
    <p:sldId id="429" r:id="rId105"/>
    <p:sldId id="430" r:id="rId106"/>
    <p:sldId id="431" r:id="rId107"/>
    <p:sldId id="452" r:id="rId108"/>
    <p:sldId id="453" r:id="rId109"/>
    <p:sldId id="432" r:id="rId110"/>
    <p:sldId id="433" r:id="rId111"/>
    <p:sldId id="434" r:id="rId112"/>
    <p:sldId id="435" r:id="rId113"/>
    <p:sldId id="436" r:id="rId114"/>
    <p:sldId id="437" r:id="rId115"/>
    <p:sldId id="438" r:id="rId116"/>
    <p:sldId id="439" r:id="rId117"/>
    <p:sldId id="440" r:id="rId118"/>
    <p:sldId id="441" r:id="rId119"/>
    <p:sldId id="442" r:id="rId120"/>
    <p:sldId id="443" r:id="rId121"/>
    <p:sldId id="444" r:id="rId122"/>
    <p:sldId id="445" r:id="rId123"/>
    <p:sldId id="446" r:id="rId124"/>
    <p:sldId id="447" r:id="rId125"/>
    <p:sldId id="448" r:id="rId126"/>
    <p:sldId id="449" r:id="rId127"/>
    <p:sldId id="450" r:id="rId128"/>
    <p:sldId id="454" r:id="rId129"/>
    <p:sldId id="451" r:id="rId130"/>
    <p:sldId id="261" r:id="rId131"/>
    <p:sldId id="348" r:id="rId132"/>
    <p:sldId id="355" r:id="rId133"/>
    <p:sldId id="358" r:id="rId134"/>
    <p:sldId id="361" r:id="rId135"/>
    <p:sldId id="376" r:id="rId136"/>
    <p:sldId id="377" r:id="rId137"/>
    <p:sldId id="378" r:id="rId138"/>
    <p:sldId id="379" r:id="rId139"/>
    <p:sldId id="380" r:id="rId140"/>
    <p:sldId id="412" r:id="rId141"/>
    <p:sldId id="413" r:id="rId142"/>
    <p:sldId id="415" r:id="rId14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E2E9C9"/>
    <a:srgbClr val="FFFFFF"/>
    <a:srgbClr val="2C5D98"/>
    <a:srgbClr val="95843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2" autoAdjust="0"/>
    <p:restoredTop sz="79643" autoAdjust="0"/>
  </p:normalViewPr>
  <p:slideViewPr>
    <p:cSldViewPr>
      <p:cViewPr varScale="1">
        <p:scale>
          <a:sx n="68" d="100"/>
          <a:sy n="68" d="100"/>
        </p:scale>
        <p:origin x="-1968" y="-102"/>
      </p:cViewPr>
      <p:guideLst>
        <p:guide orient="horz" pos="2160"/>
        <p:guide pos="2880"/>
      </p:guideLst>
    </p:cSldViewPr>
  </p:slideViewPr>
  <p:outlineViewPr>
    <p:cViewPr>
      <p:scale>
        <a:sx n="33" d="100"/>
        <a:sy n="33" d="100"/>
      </p:scale>
      <p:origin x="0" y="474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view3D>
      <c:hPercent val="63"/>
      <c:depthPercent val="100"/>
      <c:rAngAx val="1"/>
    </c:view3D>
    <c:floor>
      <c:spPr>
        <a:solidFill>
          <a:srgbClr val="C0C0C0"/>
        </a:solidFill>
        <a:ln w="3175">
          <a:solidFill>
            <a:srgbClr val="000000"/>
          </a:solidFill>
          <a:prstDash val="solid"/>
        </a:ln>
      </c:spPr>
    </c:floor>
    <c:sideWall>
      <c:spPr>
        <a:noFill/>
        <a:ln w="12700">
          <a:solidFill>
            <a:srgbClr val="3366FF"/>
          </a:solidFill>
          <a:prstDash val="solid"/>
        </a:ln>
      </c:spPr>
    </c:sideWall>
    <c:backWall>
      <c:spPr>
        <a:noFill/>
        <a:ln w="12700">
          <a:solidFill>
            <a:srgbClr val="3366FF"/>
          </a:solidFill>
          <a:prstDash val="solid"/>
        </a:ln>
      </c:spPr>
    </c:backWall>
    <c:plotArea>
      <c:layout>
        <c:manualLayout>
          <c:layoutTarget val="inner"/>
          <c:xMode val="edge"/>
          <c:yMode val="edge"/>
          <c:x val="7.7733860342556027E-2"/>
          <c:y val="3.0487804878048808E-2"/>
          <c:w val="0.90909090909090906"/>
          <c:h val="0.89227642276422769"/>
        </c:manualLayout>
      </c:layout>
      <c:bar3DChart>
        <c:barDir val="col"/>
        <c:grouping val="stacked"/>
        <c:ser>
          <c:idx val="0"/>
          <c:order val="0"/>
          <c:spPr>
            <a:solidFill>
              <a:srgbClr val="3366FF"/>
            </a:solidFill>
            <a:ln w="6093">
              <a:solidFill>
                <a:srgbClr val="000000"/>
              </a:solidFill>
              <a:prstDash val="solid"/>
            </a:ln>
          </c:spPr>
          <c:cat>
            <c:strRef>
              <c:f>Feuil1!$J$94:$J$100</c:f>
              <c:strCache>
                <c:ptCount val="7"/>
                <c:pt idx="0">
                  <c:v>KYU</c:v>
                </c:pt>
                <c:pt idx="1">
                  <c:v>MozGN</c:v>
                </c:pt>
                <c:pt idx="2">
                  <c:v>PNNL</c:v>
                </c:pt>
                <c:pt idx="3">
                  <c:v>UMI</c:v>
                </c:pt>
                <c:pt idx="4">
                  <c:v>UIO-CTM</c:v>
                </c:pt>
                <c:pt idx="5">
                  <c:v>ULAQ</c:v>
                </c:pt>
                <c:pt idx="6">
                  <c:v>MATCH</c:v>
                </c:pt>
              </c:strCache>
            </c:strRef>
          </c:cat>
          <c:val>
            <c:numRef>
              <c:f>Feuil1!$M$94:$M$100</c:f>
              <c:numCache>
                <c:formatCode>General</c:formatCode>
                <c:ptCount val="7"/>
                <c:pt idx="0">
                  <c:v>17.399999999999999</c:v>
                </c:pt>
                <c:pt idx="1">
                  <c:v>21.3</c:v>
                </c:pt>
                <c:pt idx="2">
                  <c:v>22.14</c:v>
                </c:pt>
                <c:pt idx="3">
                  <c:v>19.5</c:v>
                </c:pt>
                <c:pt idx="4">
                  <c:v>21.2</c:v>
                </c:pt>
                <c:pt idx="5">
                  <c:v>29.6</c:v>
                </c:pt>
                <c:pt idx="6">
                  <c:v>17.5</c:v>
                </c:pt>
              </c:numCache>
            </c:numRef>
          </c:val>
        </c:ser>
        <c:shape val="box"/>
        <c:axId val="130185472"/>
        <c:axId val="130191360"/>
        <c:axId val="0"/>
      </c:bar3DChart>
      <c:catAx>
        <c:axId val="130185472"/>
        <c:scaling>
          <c:orientation val="minMax"/>
        </c:scaling>
        <c:axPos val="b"/>
        <c:numFmt formatCode="General" sourceLinked="1"/>
        <c:tickLblPos val="low"/>
        <c:spPr>
          <a:ln w="1523">
            <a:solidFill>
              <a:srgbClr val="000000"/>
            </a:solidFill>
            <a:prstDash val="solid"/>
          </a:ln>
        </c:spPr>
        <c:txPr>
          <a:bodyPr rot="0" vert="horz"/>
          <a:lstStyle/>
          <a:p>
            <a:pPr>
              <a:defRPr sz="420" b="1" i="0" u="none" strike="noStrike" baseline="0">
                <a:solidFill>
                  <a:srgbClr val="000000"/>
                </a:solidFill>
                <a:latin typeface="Arial"/>
                <a:ea typeface="Arial"/>
                <a:cs typeface="Arial"/>
              </a:defRPr>
            </a:pPr>
            <a:endParaRPr lang="fr-FR"/>
          </a:p>
        </c:txPr>
        <c:crossAx val="130191360"/>
        <c:crosses val="autoZero"/>
        <c:auto val="1"/>
        <c:lblAlgn val="ctr"/>
        <c:lblOffset val="100"/>
        <c:tickLblSkip val="1"/>
        <c:tickMarkSkip val="1"/>
      </c:catAx>
      <c:valAx>
        <c:axId val="130191360"/>
        <c:scaling>
          <c:orientation val="minMax"/>
        </c:scaling>
        <c:axPos val="l"/>
        <c:majorGridlines>
          <c:spPr>
            <a:ln w="1523">
              <a:solidFill>
                <a:srgbClr val="3366FF"/>
              </a:solidFill>
              <a:prstDash val="solid"/>
            </a:ln>
          </c:spPr>
        </c:majorGridlines>
        <c:title>
          <c:tx>
            <c:rich>
              <a:bodyPr/>
              <a:lstStyle/>
              <a:p>
                <a:pPr>
                  <a:defRPr sz="460" b="1" i="0" u="none" strike="noStrike" baseline="0">
                    <a:solidFill>
                      <a:srgbClr val="3366FF"/>
                    </a:solidFill>
                    <a:latin typeface="Arial"/>
                    <a:ea typeface="Arial"/>
                    <a:cs typeface="Arial"/>
                  </a:defRPr>
                </a:pPr>
                <a:r>
                  <a:rPr lang="fr-FR"/>
                  <a:t>load (Mt)</a:t>
                </a:r>
              </a:p>
            </c:rich>
          </c:tx>
          <c:layout>
            <c:manualLayout>
              <c:xMode val="edge"/>
              <c:yMode val="edge"/>
              <c:x val="1.712808398950132E-2"/>
              <c:y val="0.44308972785246092"/>
            </c:manualLayout>
          </c:layout>
          <c:spPr>
            <a:noFill/>
            <a:ln w="12185">
              <a:noFill/>
            </a:ln>
          </c:spPr>
        </c:title>
        <c:numFmt formatCode="General" sourceLinked="1"/>
        <c:tickLblPos val="nextTo"/>
        <c:spPr>
          <a:ln w="1523">
            <a:solidFill>
              <a:srgbClr val="3366FF"/>
            </a:solidFill>
            <a:prstDash val="solid"/>
          </a:ln>
        </c:spPr>
        <c:txPr>
          <a:bodyPr rot="0" vert="horz"/>
          <a:lstStyle/>
          <a:p>
            <a:pPr>
              <a:defRPr sz="470" b="1" i="0" u="none" strike="noStrike" baseline="0">
                <a:solidFill>
                  <a:srgbClr val="3366FF"/>
                </a:solidFill>
                <a:latin typeface="Arial"/>
                <a:ea typeface="Arial"/>
                <a:cs typeface="Arial"/>
              </a:defRPr>
            </a:pPr>
            <a:endParaRPr lang="fr-FR"/>
          </a:p>
        </c:txPr>
        <c:crossAx val="130185472"/>
        <c:crosses val="autoZero"/>
        <c:crossBetween val="between"/>
      </c:valAx>
      <c:spPr>
        <a:noFill/>
        <a:ln w="25403">
          <a:noFill/>
        </a:ln>
      </c:spPr>
    </c:plotArea>
    <c:plotVisOnly val="1"/>
    <c:dispBlanksAs val="gap"/>
  </c:chart>
  <c:spPr>
    <a:solidFill>
      <a:srgbClr val="FFFFFF"/>
    </a:solidFill>
    <a:ln>
      <a:noFill/>
    </a:ln>
  </c:spPr>
  <c:txPr>
    <a:bodyPr/>
    <a:lstStyle/>
    <a:p>
      <a:pPr>
        <a:defRPr sz="470" b="0" i="0" u="none" strike="noStrike" baseline="0">
          <a:solidFill>
            <a:srgbClr val="000000"/>
          </a:solidFill>
          <a:latin typeface="Arial"/>
          <a:ea typeface="Arial"/>
          <a:cs typeface="Arial"/>
        </a:defRPr>
      </a:pPr>
      <a:endParaRPr lang="fr-F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hart>
    <c:view3D>
      <c:hPercent val="63"/>
      <c:depthPercent val="100"/>
      <c:rAngAx val="1"/>
    </c:view3D>
    <c:floor>
      <c:spPr>
        <a:solidFill>
          <a:srgbClr val="C0C0C0"/>
        </a:solidFill>
        <a:ln w="3175">
          <a:solidFill>
            <a:srgbClr val="000000"/>
          </a:solidFill>
          <a:prstDash val="solid"/>
        </a:ln>
      </c:spPr>
    </c:floor>
    <c:sideWall>
      <c:spPr>
        <a:noFill/>
        <a:ln w="12700">
          <a:solidFill>
            <a:srgbClr val="C0C0C0"/>
          </a:solidFill>
          <a:prstDash val="solid"/>
        </a:ln>
      </c:spPr>
    </c:sideWall>
    <c:backWall>
      <c:spPr>
        <a:noFill/>
        <a:ln w="12700">
          <a:solidFill>
            <a:srgbClr val="C0C0C0"/>
          </a:solidFill>
          <a:prstDash val="solid"/>
        </a:ln>
      </c:spPr>
    </c:backWall>
    <c:plotArea>
      <c:layout>
        <c:manualLayout>
          <c:layoutTarget val="inner"/>
          <c:xMode val="edge"/>
          <c:yMode val="edge"/>
          <c:x val="8.7186261558784672E-2"/>
          <c:y val="3.0612244897959211E-2"/>
          <c:w val="0.8996036988110967"/>
          <c:h val="0.89183673469388136"/>
        </c:manualLayout>
      </c:layout>
      <c:bar3DChart>
        <c:barDir val="col"/>
        <c:grouping val="stacked"/>
        <c:ser>
          <c:idx val="0"/>
          <c:order val="0"/>
          <c:spPr>
            <a:solidFill>
              <a:srgbClr val="C0C0C0"/>
            </a:solidFill>
            <a:ln w="6777">
              <a:solidFill>
                <a:srgbClr val="000000"/>
              </a:solidFill>
              <a:prstDash val="solid"/>
            </a:ln>
          </c:spPr>
          <c:cat>
            <c:strRef>
              <c:f>Feuil1!$AA$58:$AA$63</c:f>
              <c:strCache>
                <c:ptCount val="6"/>
                <c:pt idx="0">
                  <c:v>ULAQ</c:v>
                </c:pt>
                <c:pt idx="1">
                  <c:v>MozGN</c:v>
                </c:pt>
                <c:pt idx="2">
                  <c:v>GISS</c:v>
                </c:pt>
                <c:pt idx="3">
                  <c:v>MATCH</c:v>
                </c:pt>
                <c:pt idx="4">
                  <c:v>LSCE</c:v>
                </c:pt>
                <c:pt idx="5">
                  <c:v>UIO_CTM</c:v>
                </c:pt>
              </c:strCache>
            </c:strRef>
          </c:cat>
          <c:val>
            <c:numRef>
              <c:f>Feuil1!$AB$58:$AB$63</c:f>
              <c:numCache>
                <c:formatCode>General</c:formatCode>
                <c:ptCount val="6"/>
                <c:pt idx="0">
                  <c:v>288</c:v>
                </c:pt>
                <c:pt idx="1">
                  <c:v>431</c:v>
                </c:pt>
                <c:pt idx="2">
                  <c:v>463</c:v>
                </c:pt>
                <c:pt idx="3">
                  <c:v>516</c:v>
                </c:pt>
                <c:pt idx="4">
                  <c:v>614</c:v>
                </c:pt>
                <c:pt idx="5">
                  <c:v>687</c:v>
                </c:pt>
              </c:numCache>
            </c:numRef>
          </c:val>
        </c:ser>
        <c:shape val="box"/>
        <c:axId val="130203008"/>
        <c:axId val="132437120"/>
        <c:axId val="0"/>
      </c:bar3DChart>
      <c:catAx>
        <c:axId val="130203008"/>
        <c:scaling>
          <c:orientation val="minMax"/>
        </c:scaling>
        <c:axPos val="b"/>
        <c:numFmt formatCode="General" sourceLinked="1"/>
        <c:tickLblPos val="low"/>
        <c:spPr>
          <a:ln w="1694">
            <a:solidFill>
              <a:srgbClr val="000000"/>
            </a:solidFill>
            <a:prstDash val="solid"/>
          </a:ln>
        </c:spPr>
        <c:txPr>
          <a:bodyPr rot="0" vert="horz"/>
          <a:lstStyle/>
          <a:p>
            <a:pPr>
              <a:defRPr sz="470" b="1" i="0" u="none" strike="noStrike" baseline="0">
                <a:solidFill>
                  <a:srgbClr val="000000"/>
                </a:solidFill>
                <a:latin typeface="Arial"/>
                <a:ea typeface="Arial"/>
                <a:cs typeface="Arial"/>
              </a:defRPr>
            </a:pPr>
            <a:endParaRPr lang="fr-FR"/>
          </a:p>
        </c:txPr>
        <c:crossAx val="132437120"/>
        <c:crosses val="autoZero"/>
        <c:auto val="1"/>
        <c:lblAlgn val="ctr"/>
        <c:lblOffset val="100"/>
        <c:tickLblSkip val="1"/>
        <c:tickMarkSkip val="1"/>
      </c:catAx>
      <c:valAx>
        <c:axId val="132437120"/>
        <c:scaling>
          <c:orientation val="minMax"/>
        </c:scaling>
        <c:axPos val="l"/>
        <c:majorGridlines>
          <c:spPr>
            <a:ln w="1694">
              <a:solidFill>
                <a:srgbClr val="C0C0C0"/>
              </a:solidFill>
              <a:prstDash val="solid"/>
            </a:ln>
          </c:spPr>
        </c:majorGridlines>
        <c:title>
          <c:tx>
            <c:rich>
              <a:bodyPr/>
              <a:lstStyle/>
              <a:p>
                <a:pPr>
                  <a:defRPr sz="515" b="1" i="0" u="none" strike="noStrike" baseline="0">
                    <a:solidFill>
                      <a:srgbClr val="969696"/>
                    </a:solidFill>
                    <a:latin typeface="Arial"/>
                    <a:ea typeface="Arial"/>
                    <a:cs typeface="Arial"/>
                  </a:defRPr>
                </a:pPr>
                <a:r>
                  <a:rPr lang="fr-FR"/>
                  <a:t>wet deposition (Mt/yr)</a:t>
                </a:r>
              </a:p>
            </c:rich>
          </c:tx>
          <c:layout>
            <c:manualLayout>
              <c:xMode val="edge"/>
              <c:yMode val="edge"/>
              <c:x val="1.5852066110783769E-2"/>
              <c:y val="0.36326509186351708"/>
            </c:manualLayout>
          </c:layout>
          <c:spPr>
            <a:noFill/>
            <a:ln w="13554">
              <a:noFill/>
            </a:ln>
          </c:spPr>
        </c:title>
        <c:numFmt formatCode="General" sourceLinked="1"/>
        <c:tickLblPos val="nextTo"/>
        <c:spPr>
          <a:ln w="1694">
            <a:solidFill>
              <a:srgbClr val="C0C0C0"/>
            </a:solidFill>
            <a:prstDash val="solid"/>
          </a:ln>
        </c:spPr>
        <c:txPr>
          <a:bodyPr rot="0" vert="horz"/>
          <a:lstStyle/>
          <a:p>
            <a:pPr>
              <a:defRPr sz="520" b="0" i="0" u="none" strike="noStrike" baseline="0">
                <a:solidFill>
                  <a:srgbClr val="969696"/>
                </a:solidFill>
                <a:latin typeface="Arial"/>
                <a:ea typeface="Arial"/>
                <a:cs typeface="Arial"/>
              </a:defRPr>
            </a:pPr>
            <a:endParaRPr lang="fr-FR"/>
          </a:p>
        </c:txPr>
        <c:crossAx val="130203008"/>
        <c:crosses val="autoZero"/>
        <c:crossBetween val="between"/>
      </c:valAx>
      <c:spPr>
        <a:noFill/>
        <a:ln w="25387">
          <a:noFill/>
        </a:ln>
      </c:spPr>
    </c:plotArea>
    <c:plotVisOnly val="1"/>
    <c:dispBlanksAs val="gap"/>
  </c:chart>
  <c:spPr>
    <a:solidFill>
      <a:srgbClr val="FFFFFF"/>
    </a:solidFill>
    <a:ln>
      <a:noFill/>
    </a:ln>
  </c:spPr>
  <c:txPr>
    <a:bodyPr/>
    <a:lstStyle/>
    <a:p>
      <a:pPr>
        <a:defRPr sz="520" b="0" i="0" u="none" strike="noStrike" baseline="0">
          <a:solidFill>
            <a:srgbClr val="000000"/>
          </a:solidFill>
          <a:latin typeface="Arial"/>
          <a:ea typeface="Arial"/>
          <a:cs typeface="Arial"/>
        </a:defRPr>
      </a:pPr>
      <a:endParaRPr lang="fr-F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chart>
    <c:view3D>
      <c:hPercent val="63"/>
      <c:depthPercent val="100"/>
      <c:rAngAx val="1"/>
    </c:view3D>
    <c:floor>
      <c:spPr>
        <a:solidFill>
          <a:srgbClr val="C0C0C0"/>
        </a:solidFill>
        <a:ln w="3175">
          <a:solidFill>
            <a:srgbClr val="000000"/>
          </a:solidFill>
          <a:prstDash val="solid"/>
        </a:ln>
      </c:spPr>
    </c:floor>
    <c:sideWall>
      <c:spPr>
        <a:noFill/>
        <a:ln w="12700">
          <a:solidFill>
            <a:srgbClr val="C0C0C0"/>
          </a:solidFill>
          <a:prstDash val="solid"/>
        </a:ln>
      </c:spPr>
    </c:sideWall>
    <c:backWall>
      <c:spPr>
        <a:noFill/>
        <a:ln w="12700">
          <a:solidFill>
            <a:srgbClr val="C0C0C0"/>
          </a:solidFill>
          <a:prstDash val="solid"/>
        </a:ln>
      </c:spPr>
    </c:backWall>
    <c:plotArea>
      <c:layout>
        <c:manualLayout>
          <c:layoutTarget val="inner"/>
          <c:xMode val="edge"/>
          <c:yMode val="edge"/>
          <c:x val="9.64332892998679E-2"/>
          <c:y val="3.0612244897959211E-2"/>
          <c:w val="0.89035667107001326"/>
          <c:h val="0.89183673469388136"/>
        </c:manualLayout>
      </c:layout>
      <c:bar3DChart>
        <c:barDir val="col"/>
        <c:grouping val="stacked"/>
        <c:ser>
          <c:idx val="0"/>
          <c:order val="0"/>
          <c:spPr>
            <a:solidFill>
              <a:srgbClr val="C0C0C0"/>
            </a:solidFill>
            <a:ln w="6779">
              <a:solidFill>
                <a:srgbClr val="000000"/>
              </a:solidFill>
              <a:prstDash val="solid"/>
            </a:ln>
          </c:spPr>
          <c:cat>
            <c:strRef>
              <c:f>Feuil1!$AA$58:$AA$63</c:f>
              <c:strCache>
                <c:ptCount val="6"/>
                <c:pt idx="0">
                  <c:v>LSCE</c:v>
                </c:pt>
                <c:pt idx="1">
                  <c:v>MATCH</c:v>
                </c:pt>
                <c:pt idx="2">
                  <c:v>UIO_CTM</c:v>
                </c:pt>
                <c:pt idx="3">
                  <c:v>GISS</c:v>
                </c:pt>
                <c:pt idx="4">
                  <c:v>ULAQ</c:v>
                </c:pt>
                <c:pt idx="5">
                  <c:v>MozGN</c:v>
                </c:pt>
              </c:strCache>
            </c:strRef>
          </c:cat>
          <c:val>
            <c:numRef>
              <c:f>Feuil1!$AC$58:$AC$63</c:f>
              <c:numCache>
                <c:formatCode>General</c:formatCode>
                <c:ptCount val="6"/>
                <c:pt idx="0">
                  <c:v>539</c:v>
                </c:pt>
                <c:pt idx="1">
                  <c:v>551</c:v>
                </c:pt>
                <c:pt idx="2">
                  <c:v>895</c:v>
                </c:pt>
                <c:pt idx="3">
                  <c:v>1044</c:v>
                </c:pt>
                <c:pt idx="4">
                  <c:v>1815</c:v>
                </c:pt>
                <c:pt idx="5">
                  <c:v>1969</c:v>
                </c:pt>
              </c:numCache>
            </c:numRef>
          </c:val>
        </c:ser>
        <c:shape val="box"/>
        <c:axId val="99386112"/>
        <c:axId val="99387648"/>
        <c:axId val="0"/>
      </c:bar3DChart>
      <c:catAx>
        <c:axId val="99386112"/>
        <c:scaling>
          <c:orientation val="minMax"/>
        </c:scaling>
        <c:axPos val="b"/>
        <c:numFmt formatCode="General" sourceLinked="1"/>
        <c:tickLblPos val="low"/>
        <c:spPr>
          <a:ln w="1694">
            <a:solidFill>
              <a:srgbClr val="000000"/>
            </a:solidFill>
            <a:prstDash val="solid"/>
          </a:ln>
        </c:spPr>
        <c:txPr>
          <a:bodyPr rot="0" vert="horz"/>
          <a:lstStyle/>
          <a:p>
            <a:pPr>
              <a:defRPr sz="470" b="1" i="0" u="none" strike="noStrike" baseline="0">
                <a:solidFill>
                  <a:srgbClr val="000000"/>
                </a:solidFill>
                <a:latin typeface="Arial"/>
                <a:ea typeface="Arial"/>
                <a:cs typeface="Arial"/>
              </a:defRPr>
            </a:pPr>
            <a:endParaRPr lang="fr-FR"/>
          </a:p>
        </c:txPr>
        <c:crossAx val="99387648"/>
        <c:crosses val="autoZero"/>
        <c:auto val="1"/>
        <c:lblAlgn val="ctr"/>
        <c:lblOffset val="100"/>
        <c:tickLblSkip val="1"/>
        <c:tickMarkSkip val="1"/>
      </c:catAx>
      <c:valAx>
        <c:axId val="99387648"/>
        <c:scaling>
          <c:orientation val="minMax"/>
        </c:scaling>
        <c:axPos val="l"/>
        <c:majorGridlines>
          <c:spPr>
            <a:ln w="1694">
              <a:solidFill>
                <a:srgbClr val="C0C0C0"/>
              </a:solidFill>
              <a:prstDash val="solid"/>
            </a:ln>
          </c:spPr>
        </c:majorGridlines>
        <c:title>
          <c:tx>
            <c:rich>
              <a:bodyPr/>
              <a:lstStyle/>
              <a:p>
                <a:pPr>
                  <a:defRPr sz="515" b="1" i="0" u="none" strike="noStrike" baseline="0">
                    <a:solidFill>
                      <a:srgbClr val="969696"/>
                    </a:solidFill>
                    <a:latin typeface="Arial"/>
                    <a:ea typeface="Arial"/>
                    <a:cs typeface="Arial"/>
                  </a:defRPr>
                </a:pPr>
                <a:r>
                  <a:rPr lang="fr-FR"/>
                  <a:t>dry deposition (Mt/yr)</a:t>
                </a:r>
              </a:p>
            </c:rich>
          </c:tx>
          <c:layout>
            <c:manualLayout>
              <c:xMode val="edge"/>
              <c:yMode val="edge"/>
              <c:x val="1.7172853393325842E-2"/>
              <c:y val="0.36734727124626815"/>
            </c:manualLayout>
          </c:layout>
          <c:spPr>
            <a:noFill/>
            <a:ln w="13559">
              <a:noFill/>
            </a:ln>
          </c:spPr>
        </c:title>
        <c:numFmt formatCode="General" sourceLinked="1"/>
        <c:tickLblPos val="nextTo"/>
        <c:spPr>
          <a:ln w="1694">
            <a:solidFill>
              <a:srgbClr val="C0C0C0"/>
            </a:solidFill>
            <a:prstDash val="solid"/>
          </a:ln>
        </c:spPr>
        <c:txPr>
          <a:bodyPr rot="0" vert="horz"/>
          <a:lstStyle/>
          <a:p>
            <a:pPr>
              <a:defRPr sz="520" b="0" i="0" u="none" strike="noStrike" baseline="0">
                <a:solidFill>
                  <a:srgbClr val="969696"/>
                </a:solidFill>
                <a:latin typeface="Arial"/>
                <a:ea typeface="Arial"/>
                <a:cs typeface="Arial"/>
              </a:defRPr>
            </a:pPr>
            <a:endParaRPr lang="fr-FR"/>
          </a:p>
        </c:txPr>
        <c:crossAx val="99386112"/>
        <c:crosses val="autoZero"/>
        <c:crossBetween val="between"/>
      </c:valAx>
      <c:spPr>
        <a:noFill/>
        <a:ln w="25387">
          <a:noFill/>
        </a:ln>
      </c:spPr>
    </c:plotArea>
    <c:plotVisOnly val="1"/>
    <c:dispBlanksAs val="gap"/>
  </c:chart>
  <c:spPr>
    <a:solidFill>
      <a:srgbClr val="FFFFFF"/>
    </a:solidFill>
    <a:ln>
      <a:noFill/>
    </a:ln>
  </c:spPr>
  <c:txPr>
    <a:bodyPr/>
    <a:lstStyle/>
    <a:p>
      <a:pPr>
        <a:defRPr sz="520" b="0" i="0" u="none" strike="noStrike" baseline="0">
          <a:solidFill>
            <a:srgbClr val="000000"/>
          </a:solidFill>
          <a:latin typeface="Arial"/>
          <a:ea typeface="Arial"/>
          <a:cs typeface="Arial"/>
        </a:defRPr>
      </a:pPr>
      <a:endParaRPr lang="fr-FR"/>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 Id="rId4" Type="http://schemas.openxmlformats.org/officeDocument/2006/relationships/image" Target="../media/image10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image" Target="../media/image1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39D96F-15E0-470A-A231-16F518FBF695}" type="datetimeFigureOut">
              <a:rPr lang="fr-FR" smtClean="0"/>
              <a:pPr/>
              <a:t>27/08/2013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ED66F9-FA4B-495F-8B66-DDA709211B78}"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Cependant,</a:t>
            </a:r>
            <a:r>
              <a:rPr lang="fr-FR" baseline="0" dirty="0" smtClean="0"/>
              <a:t> une partie de l’énergie fournie par le vent peut être dissipée par des éléments de rugosité qui vont également protéger la surface. Dans tous les cas, l’érosion éolienne ne pourra se produire que lorsque l’énergie effectivement transmise par le vent sera supérieure aux forces qui maintiennent les particules au sol.</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21</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Ce qui va changer dans les régions semi-arides, ce sont les précipitations. Celles-ci vont induire des modifications de part et d’autre de ce schéma. D’un côté, les précipitations vont augmenter l’humidité des sols conduisant à l’apparition de forces de capillarité, voire de croûtes, qui vont renforcer la cohésion du sol. De l’autre, la végétation annuelle qui va se développer va modifier la rugosité de surface et le pourcentage de surface nue. Enfin, les précipitations vont permettre le développement d’activités agricoles qu’il faudra également prendre en compte.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22</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dirty="0" smtClean="0"/>
              <a:t>Géographique = représentation des processus en zone semi</a:t>
            </a:r>
            <a:r>
              <a:rPr lang="fr-FR" baseline="0" dirty="0" smtClean="0"/>
              <a:t> aride</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23</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9074E2-D040-4130-9781-8181E2B8F2CB}" type="slidenum">
              <a:rPr lang="fr-FR"/>
              <a:pPr/>
              <a:t>24</a:t>
            </a:fld>
            <a:endParaRPr lang="fr-FR"/>
          </a:p>
        </p:txBody>
      </p:sp>
      <p:sp>
        <p:nvSpPr>
          <p:cNvPr id="1976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5D00CA95-3A55-49EE-846C-0236684DF702}" type="slidenum">
              <a:rPr lang="fr-FR" sz="1200"/>
              <a:pPr algn="r"/>
              <a:t>24</a:t>
            </a:fld>
            <a:endParaRPr lang="fr-FR"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p:txBody>
          <a:bodyPr lIns="91431" tIns="45716" rIns="91431" bIns="45716"/>
          <a:lstStyle/>
          <a:p>
            <a:r>
              <a:rPr lang="fr-FR"/>
              <a:t>En particulier, les données de la campagne AMMA me permettent d’accéder à un ensemble de données extrêmement complet, aussi bien les flux d’érosion que les mesures d’aérosols produits par l’érosion éolienne.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dirty="0" smtClean="0"/>
              <a:t>Géographique = représentation des processus en zone semi</a:t>
            </a:r>
            <a:r>
              <a:rPr lang="fr-FR" baseline="0" dirty="0" smtClean="0"/>
              <a:t> aride</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25</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AA95AD-A72D-4B50-AE7A-C76CE45B947E}" type="slidenum">
              <a:rPr lang="fr-FR"/>
              <a:pPr/>
              <a:t>27</a:t>
            </a:fld>
            <a:endParaRPr lang="fr-F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r>
              <a:rPr lang="fr-FR"/>
              <a:t>Diffusion Brownienne pour les fines particules</a:t>
            </a:r>
          </a:p>
          <a:p>
            <a:r>
              <a:rPr lang="fr-FR"/>
              <a:t>Impaction Inertielle pour les grosses.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dirty="0" smtClean="0"/>
              <a:t>Géographique = représentation des processus en zone semi</a:t>
            </a:r>
            <a:r>
              <a:rPr lang="fr-FR" baseline="0" dirty="0" smtClean="0"/>
              <a:t> aride</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28</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97886-83F9-4F0F-993C-2953300BDEDC}" type="slidenum">
              <a:rPr lang="fr-FR"/>
              <a:pPr/>
              <a:t>34</a:t>
            </a:fld>
            <a:endParaRPr lang="fr-F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 schéma présente le principe du modèle d’érosion : ce modèle décrit de façon physiquement explicite les processus d’érosion éolienne en fonction des propriétés de surface</a:t>
            </a:r>
            <a:r>
              <a:rPr lang="fr-FR" baseline="0" dirty="0" smtClean="0"/>
              <a:t> (la rugosité, la granulométrie et la texture) </a:t>
            </a:r>
            <a:r>
              <a:rPr lang="fr-FR" dirty="0" smtClean="0"/>
              <a:t>et de paramètres météorologiques (l’humidité du sol et le</a:t>
            </a:r>
            <a:r>
              <a:rPr lang="fr-FR" baseline="0" dirty="0" smtClean="0"/>
              <a:t> vent de surface)</a:t>
            </a:r>
            <a:r>
              <a:rPr lang="fr-FR" dirty="0" smtClean="0"/>
              <a:t>. Il permet d’accéder aux fréquences des flux d’érosion et à leur intensité.</a:t>
            </a:r>
          </a:p>
          <a:p>
            <a:r>
              <a:rPr lang="fr-FR" dirty="0" smtClean="0"/>
              <a:t>Ce</a:t>
            </a:r>
            <a:r>
              <a:rPr lang="fr-FR" baseline="0" dirty="0" smtClean="0"/>
              <a:t> modèle a été largement validé de l’échelle de la parcelle à l’échelle continentale dans les zones arides. Maintenant, comment adapter ce modèle aux régions semi-arides ?</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35</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prise en compte de ces nouveaux éléments dans le modèle</a:t>
            </a:r>
            <a:r>
              <a:rPr lang="fr-FR" baseline="0" dirty="0" smtClean="0"/>
              <a:t> nécessite donc de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1 – cartographier les propriétés de surface et l’usage des sols,</a:t>
            </a:r>
            <a:endParaRPr lang="fr-FR" dirty="0" smtClean="0"/>
          </a:p>
          <a:p>
            <a:r>
              <a:rPr lang="fr-FR" baseline="0" dirty="0" smtClean="0"/>
              <a:t>2 – développer et introduire de nouvelles paramétrisations permettant de prendre en compte les caractéristiques des régions semi-arides : humidité du sol plus élevée, présence d’une végétation annuelle (qu’elle soit naturelle ou agricole), présence de croûtes, développement d’activités agricoles (cultures et pastoralisme).</a:t>
            </a:r>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36</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L’érosion éolienne est la mise en mouvement des agrégats constitutifs du sol sous l’action du vent.</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3</a:t>
            </a:fld>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D94D08-FF5A-4434-980F-2E0E4B384D75}" type="slidenum">
              <a:rPr lang="fr-FR">
                <a:solidFill>
                  <a:prstClr val="black"/>
                </a:solidFill>
              </a:rPr>
              <a:pPr/>
              <a:t>37</a:t>
            </a:fld>
            <a:endParaRPr lang="fr-FR">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fr-FR"/>
              <a:t>Bonjour. Je vais donc vous présenter mon travail sur l’influence des propriétés de surface sur la modélisation du bilan de masse des poussières mobilisées par les systèmes convectifs de méso-échelle, ou MCS, au Sahel.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D1E8AE-AEEF-40D1-9B79-21637EA54C2F}" type="slidenum">
              <a:rPr lang="fr-FR"/>
              <a:pPr/>
              <a:t>38</a:t>
            </a:fld>
            <a:endParaRPr lang="fr-F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548B7FE-255B-4767-A6DD-C9C08888D20B}" type="slidenum">
              <a:rPr lang="fr-FR"/>
              <a:pPr/>
              <a:t>39</a:t>
            </a:fld>
            <a:endParaRPr 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GB" noProof="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87E79DBD-9042-437A-9A4F-95419F1C3425}" type="slidenum">
              <a:rPr lang="fr-FR"/>
              <a:pPr/>
              <a:t>40</a:t>
            </a:fld>
            <a:endParaRPr lang="fr-F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GB" baseline="0" noProof="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676463A-0DE1-48E4-AA6B-9BE3C29696E8}" type="slidenum">
              <a:rPr lang="fr-FR"/>
              <a:pPr/>
              <a:t>41</a:t>
            </a:fld>
            <a:endParaRPr lang="fr-F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GB" baseline="0" noProof="0"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A360DB63-13F3-4EAC-9BCC-6C84E532659D}" type="slidenum">
              <a:rPr lang="fr-FR"/>
              <a:pPr/>
              <a:t>42</a:t>
            </a:fld>
            <a:endParaRPr lang="fr-F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GB" noProof="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EEE6C0F-7F6F-46C4-BCAC-65D9E5B81854}" type="slidenum">
              <a:rPr lang="fr-FR"/>
              <a:pPr/>
              <a:t>43</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GB" noProof="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066426A-291B-4C6F-8171-EE30DEE594C9}" type="slidenum">
              <a:rPr lang="fr-FR"/>
              <a:pPr/>
              <a:t>44</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GB" noProof="0"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908A672-2E71-4530-A1E6-BF178D6F02E9}" type="slidenum">
              <a:rPr lang="fr-FR"/>
              <a:pPr/>
              <a:t>45</a:t>
            </a:fld>
            <a:endParaRPr lang="fr-F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fr-FR" noProof="0" dirty="0" smtClean="0"/>
              <a:t>J’ai un petit souci de fond</a:t>
            </a:r>
            <a:r>
              <a:rPr lang="fr-FR" baseline="0" noProof="0" dirty="0" smtClean="0"/>
              <a:t> avec cette présentation : en fait la zone concernée est très petite à l’échelle du Sahel. Il faut sans doute bien le préciser. Finalement le cas 1 correspond en gros à une carte de l’intensité du vent au-dessus du seuil?</a:t>
            </a:r>
            <a:endParaRPr lang="fr-FR" noProof="0"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908A672-2E71-4530-A1E6-BF178D6F02E9}" type="slidenum">
              <a:rPr lang="fr-FR"/>
              <a:pPr/>
              <a:t>46</a:t>
            </a:fld>
            <a:endParaRPr lang="fr-F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GB" noProof="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moteur de l’érosion c’est bien sûr le vent qui transmet une partie de son énergie à la surface du sol. Celle-ci est partiellement absorbée par les éléments non érodables et seulement une partie contribue à la mise en mouvement des particules. Plus il y a d’éléments non érodables, plus faible sera l’érosion. Un des paramètres qui permet d’estimer ces éléments non érodables est la hauteur de rugosité Aérodynamique (Z0) dont nous allons bientôt reparler.</a:t>
            </a:r>
          </a:p>
          <a:p>
            <a:r>
              <a:rPr lang="fr-FR" dirty="0" smtClean="0"/>
              <a:t>Les premières particules qui se mettent en mouvement sont les grains de sable d’une centaine de µm qui se déplacent par saut à la surface du sol et qui jouent un rôle majeur pour l’émission des poussières. En effet pas disponible = </a:t>
            </a:r>
            <a:r>
              <a:rPr lang="fr-FR" dirty="0" err="1" smtClean="0"/>
              <a:t>sandblasting</a:t>
            </a:r>
            <a:r>
              <a:rPr lang="fr-FR" dirty="0" smtClean="0"/>
              <a:t>. Une fois ces fines particules libérées dans l’atmosphère elle sont ensuite transporté, longues distance et se déposent tout au long du transport, soit par voie sèche soit par voie humide.</a:t>
            </a:r>
          </a:p>
          <a:p>
            <a:endParaRPr lang="fr-FR" dirty="0"/>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4</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7597418-1393-4FAA-A0E7-A3FF254D9581}" type="slidenum">
              <a:rPr lang="fr-FR"/>
              <a:pPr/>
              <a:t>47</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GB" baseline="0" noProof="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7597418-1393-4FAA-A0E7-A3FF254D9581}" type="slidenum">
              <a:rPr lang="fr-FR"/>
              <a:pPr/>
              <a:t>48</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GB" baseline="0" noProof="0"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7597418-1393-4FAA-A0E7-A3FF254D9581}" type="slidenum">
              <a:rPr lang="fr-FR"/>
              <a:pPr/>
              <a:t>49</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GB" baseline="0" noProof="0"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7597418-1393-4FAA-A0E7-A3FF254D9581}" type="slidenum">
              <a:rPr lang="fr-FR"/>
              <a:pPr/>
              <a:t>50</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GB" noProof="0" dirty="0" smtClean="0"/>
              <a:t>A </a:t>
            </a:r>
            <a:r>
              <a:rPr lang="en-GB" noProof="0" dirty="0" err="1" smtClean="0"/>
              <a:t>l’échelle</a:t>
            </a:r>
            <a:r>
              <a:rPr lang="en-GB" noProof="0" dirty="0" smtClean="0"/>
              <a:t> de la carte </a:t>
            </a:r>
            <a:r>
              <a:rPr lang="en-GB" noProof="0" dirty="0" err="1" smtClean="0"/>
              <a:t>diapo</a:t>
            </a:r>
            <a:r>
              <a:rPr lang="en-GB" noProof="0" dirty="0" smtClean="0"/>
              <a:t> 36 on ne</a:t>
            </a:r>
            <a:r>
              <a:rPr lang="en-GB" baseline="0" noProof="0" dirty="0" smtClean="0"/>
              <a:t> </a:t>
            </a:r>
            <a:r>
              <a:rPr lang="en-GB" baseline="0" noProof="0" dirty="0" err="1" smtClean="0"/>
              <a:t>comprend</a:t>
            </a:r>
            <a:r>
              <a:rPr lang="en-GB" baseline="0" noProof="0" dirty="0" smtClean="0"/>
              <a:t> pas </a:t>
            </a:r>
            <a:r>
              <a:rPr lang="en-GB" baseline="0" noProof="0" dirty="0" err="1" smtClean="0"/>
              <a:t>trop</a:t>
            </a:r>
            <a:r>
              <a:rPr lang="en-GB" baseline="0" noProof="0" dirty="0" smtClean="0"/>
              <a:t> comment les </a:t>
            </a:r>
            <a:r>
              <a:rPr lang="en-GB" baseline="0" noProof="0" dirty="0" err="1" smtClean="0"/>
              <a:t>dépôts</a:t>
            </a:r>
            <a:r>
              <a:rPr lang="en-GB" baseline="0" noProof="0" dirty="0" smtClean="0"/>
              <a:t> </a:t>
            </a:r>
            <a:r>
              <a:rPr lang="en-GB" baseline="0" noProof="0" dirty="0" err="1" smtClean="0"/>
              <a:t>peuvent</a:t>
            </a:r>
            <a:r>
              <a:rPr lang="en-GB" baseline="0" noProof="0" dirty="0" smtClean="0"/>
              <a:t> </a:t>
            </a:r>
            <a:r>
              <a:rPr lang="en-GB" baseline="0" noProof="0" dirty="0" err="1" smtClean="0"/>
              <a:t>être</a:t>
            </a:r>
            <a:r>
              <a:rPr lang="en-GB" baseline="0" noProof="0" dirty="0" smtClean="0"/>
              <a:t> &gt; aux </a:t>
            </a:r>
            <a:r>
              <a:rPr lang="en-GB" baseline="0" noProof="0" dirty="0" err="1" smtClean="0"/>
              <a:t>émissions</a:t>
            </a:r>
            <a:r>
              <a:rPr lang="en-GB" baseline="0" noProof="0" dirty="0" smtClean="0"/>
              <a:t>. Il </a:t>
            </a:r>
            <a:r>
              <a:rPr lang="en-GB" baseline="0" noProof="0" dirty="0" err="1" smtClean="0"/>
              <a:t>faudrait</a:t>
            </a:r>
            <a:r>
              <a:rPr lang="en-GB" baseline="0" noProof="0" dirty="0" smtClean="0"/>
              <a:t> </a:t>
            </a:r>
            <a:r>
              <a:rPr lang="en-GB" baseline="0" noProof="0" dirty="0" err="1" smtClean="0"/>
              <a:t>peut</a:t>
            </a:r>
            <a:r>
              <a:rPr lang="en-GB" baseline="0" noProof="0" dirty="0" smtClean="0"/>
              <a:t> </a:t>
            </a:r>
            <a:r>
              <a:rPr lang="en-GB" baseline="0" noProof="0" dirty="0" err="1" smtClean="0"/>
              <a:t>être</a:t>
            </a:r>
            <a:r>
              <a:rPr lang="en-GB" baseline="0" noProof="0" dirty="0" smtClean="0"/>
              <a:t> </a:t>
            </a:r>
            <a:r>
              <a:rPr lang="en-GB" baseline="0" noProof="0" dirty="0" err="1" smtClean="0"/>
              <a:t>rajouter</a:t>
            </a:r>
            <a:r>
              <a:rPr lang="en-GB" baseline="0" noProof="0" dirty="0" smtClean="0"/>
              <a:t> </a:t>
            </a:r>
            <a:r>
              <a:rPr lang="en-GB" baseline="0" noProof="0" dirty="0" err="1" smtClean="0"/>
              <a:t>une</a:t>
            </a:r>
            <a:r>
              <a:rPr lang="en-GB" baseline="0" noProof="0" dirty="0" smtClean="0"/>
              <a:t> carte à plus large </a:t>
            </a:r>
            <a:r>
              <a:rPr lang="en-GB" baseline="0" noProof="0" dirty="0" err="1" smtClean="0"/>
              <a:t>échelle</a:t>
            </a:r>
            <a:r>
              <a:rPr lang="en-GB" baseline="0" noProof="0" smtClean="0"/>
              <a:t>?</a:t>
            </a:r>
            <a:endParaRPr lang="en-GB" noProof="0"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CBF162E-581A-471E-B121-EFE1EFE378A8}" type="slidenum">
              <a:rPr lang="fr-FR"/>
              <a:pPr/>
              <a:t>51</a:t>
            </a:fld>
            <a:endParaRPr lang="fr-F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GB" baseline="0" noProof="0"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Concernant</a:t>
            </a:r>
            <a:r>
              <a:rPr lang="fr-FR" baseline="0" dirty="0" smtClean="0"/>
              <a:t> le </a:t>
            </a:r>
            <a:r>
              <a:rPr lang="fr-FR" baseline="0" smtClean="0"/>
              <a:t>premier point</a:t>
            </a:r>
            <a:r>
              <a:rPr lang="fr-FR" smtClean="0"/>
              <a:t>, </a:t>
            </a:r>
            <a:r>
              <a:rPr lang="fr-FR" dirty="0" smtClean="0"/>
              <a:t>une cartographie des propriétés des</a:t>
            </a:r>
            <a:r>
              <a:rPr lang="fr-FR" baseline="0" dirty="0" smtClean="0"/>
              <a:t> surface et des usages des sols a été réalisée dans le cadre de la thèse de Mohamed </a:t>
            </a:r>
            <a:r>
              <a:rPr lang="fr-FR" baseline="0" dirty="0" err="1" smtClean="0"/>
              <a:t>Labiadh</a:t>
            </a:r>
            <a:r>
              <a:rPr lang="fr-FR" baseline="0" dirty="0" smtClean="0"/>
              <a:t>. Cette carte a été établie à une résolution de 10kmx10km à partir de la base de données du projet LADA en Tunisie.</a:t>
            </a:r>
          </a:p>
          <a:p>
            <a:r>
              <a:rPr lang="fr-FR" baseline="0" dirty="0" smtClean="0"/>
              <a:t>Pour chaque maille, on dispose d’une information sur :</a:t>
            </a:r>
          </a:p>
          <a:p>
            <a:pPr>
              <a:buFontTx/>
              <a:buChar char="-"/>
            </a:pPr>
            <a:r>
              <a:rPr lang="fr-FR" baseline="0" dirty="0" smtClean="0"/>
              <a:t> le type d’usage du sol,</a:t>
            </a:r>
          </a:p>
          <a:p>
            <a:pPr>
              <a:buFontTx/>
              <a:buChar char="-"/>
            </a:pPr>
            <a:r>
              <a:rPr lang="fr-FR" baseline="0" dirty="0" smtClean="0"/>
              <a:t> l’outil de labour associé,</a:t>
            </a:r>
          </a:p>
          <a:p>
            <a:pPr>
              <a:buFontTx/>
              <a:buChar char="-"/>
            </a:pPr>
            <a:r>
              <a:rPr lang="fr-FR" baseline="0" dirty="0" smtClean="0"/>
              <a:t> la texture du sol,</a:t>
            </a:r>
          </a:p>
          <a:p>
            <a:pPr>
              <a:buFontTx/>
              <a:buChar char="-"/>
            </a:pPr>
            <a:r>
              <a:rPr lang="fr-FR" baseline="0" dirty="0" smtClean="0"/>
              <a:t> la distribution en taille du sol sec,</a:t>
            </a:r>
          </a:p>
          <a:p>
            <a:pPr>
              <a:buFontTx/>
              <a:buChar char="-"/>
            </a:pPr>
            <a:r>
              <a:rPr lang="fr-FR" baseline="0" dirty="0" smtClean="0"/>
              <a:t> la rugosité lisse,</a:t>
            </a:r>
          </a:p>
          <a:p>
            <a:pPr>
              <a:buFontTx/>
              <a:buChar char="-"/>
            </a:pPr>
            <a:r>
              <a:rPr lang="fr-FR" baseline="0" dirty="0" smtClean="0"/>
              <a:t> la hauteur de rugosité aérodynamique.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53</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Voici</a:t>
            </a:r>
            <a:r>
              <a:rPr lang="fr-FR" baseline="0" dirty="0" smtClean="0"/>
              <a:t> la carte d’usage des sols obtenus.</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54</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Si on reporte</a:t>
            </a:r>
            <a:r>
              <a:rPr lang="fr-FR" baseline="0" dirty="0" smtClean="0"/>
              <a:t> le pourcentage des surfaces occupées par chaque classe d’occupation du sol comme présenté sur ce graphique, on s’aperçoit qu’à peine 5% du sud de la Tunisie est constitué de surfaces cultivées.</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55</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Concernant le second point,</a:t>
            </a:r>
            <a:r>
              <a:rPr lang="fr-FR" baseline="0" dirty="0" smtClean="0"/>
              <a:t> d</a:t>
            </a:r>
            <a:r>
              <a:rPr lang="fr-FR" dirty="0" smtClean="0"/>
              <a:t>es développements</a:t>
            </a:r>
            <a:r>
              <a:rPr lang="fr-FR" baseline="0" dirty="0" smtClean="0"/>
              <a:t> du modèle ont d’ores et déjà été réalisés pour le sud de la Tunisie. Ainsi, des paramétrisations ont été incluses dans le modèle pour :</a:t>
            </a:r>
          </a:p>
          <a:p>
            <a:pPr>
              <a:buFontTx/>
              <a:buChar char="-"/>
            </a:pPr>
            <a:r>
              <a:rPr lang="fr-FR" baseline="0" dirty="0" smtClean="0"/>
              <a:t> prendre en compte l’impact de l’humidité du sol sur le seuil de l’érosion éolienne,</a:t>
            </a:r>
          </a:p>
          <a:p>
            <a:pPr>
              <a:buFontTx/>
              <a:buChar char="-"/>
            </a:pPr>
            <a:r>
              <a:rPr lang="fr-FR" baseline="0" dirty="0" smtClean="0"/>
              <a:t> prendre en compte les impacts du labour sur la rugosité du sol et l’érosion éolienne.</a:t>
            </a:r>
          </a:p>
          <a:p>
            <a:pPr>
              <a:buFontTx/>
              <a:buNone/>
            </a:pPr>
            <a:r>
              <a:rPr lang="fr-FR" baseline="0" dirty="0" smtClean="0"/>
              <a:t>A partir de ces premiers développements, nous avons réalisé une première simulation des flux d’érosion éolienne sur le sud Tunisien.</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56</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Pour cela, il nous a tout d’abord</a:t>
            </a:r>
            <a:r>
              <a:rPr lang="fr-FR" baseline="0" dirty="0" smtClean="0"/>
              <a:t> fallu calculer </a:t>
            </a:r>
            <a:r>
              <a:rPr lang="fr-FR" dirty="0" smtClean="0"/>
              <a:t>les paramètres</a:t>
            </a:r>
            <a:r>
              <a:rPr lang="fr-FR" baseline="0" dirty="0" smtClean="0"/>
              <a:t> météorologiques nécessaires au calcul des flux. </a:t>
            </a:r>
            <a:r>
              <a:rPr lang="fr-FR" dirty="0" smtClean="0"/>
              <a:t>Compte tenu de la résolution spatiale, le </a:t>
            </a:r>
            <a:r>
              <a:rPr lang="fr-FR" baseline="0" dirty="0" smtClean="0"/>
              <a:t>vent de surface et l’humidité du sol ont été obtenus en utilisant un modèle météorologique de méso-échelle, RAMS.</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57</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Géographique = représentation des processus en zone semi</a:t>
            </a:r>
            <a:r>
              <a:rPr lang="fr-FR" baseline="0" dirty="0" smtClean="0"/>
              <a:t> aride</a:t>
            </a:r>
          </a:p>
          <a:p>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5</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Je vais maintenant vous présenter quelques</a:t>
            </a:r>
            <a:r>
              <a:rPr lang="fr-FR" baseline="0" dirty="0" smtClean="0"/>
              <a:t> résultats préliminaires de la quantification des flux d’érosion éolienne sur l’année 2008 obtenus à partir des modifications du modèle d’érosion éolienne que je vous ai présentées.</a:t>
            </a:r>
          </a:p>
          <a:p>
            <a:r>
              <a:rPr lang="fr-FR" baseline="0" dirty="0" smtClean="0"/>
              <a:t>Ce graphique présente les flux d’érosion éolienne annuels en fonction de l’usage des sols : vert – </a:t>
            </a:r>
            <a:r>
              <a:rPr lang="fr-FR" baseline="0" dirty="0" err="1" smtClean="0"/>
              <a:t>sylvo-pastoral</a:t>
            </a:r>
            <a:r>
              <a:rPr lang="fr-FR" baseline="0" dirty="0" smtClean="0"/>
              <a:t>, marron – cultures et noir la somme des deux. Tout d’abord, on remarque qu’il existe un cycle annuel marqué du flux d’érosion éolienne avec un maximum au printemps et un minimum en été, en accord avec la littérature.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61</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Ensuite, on remarque</a:t>
            </a:r>
            <a:r>
              <a:rPr lang="fr-FR" baseline="0" dirty="0" smtClean="0"/>
              <a:t> que la majorité de l’érosion éolienne se produit sur les surfaces </a:t>
            </a:r>
            <a:r>
              <a:rPr lang="fr-FR" baseline="0" dirty="0" err="1" smtClean="0"/>
              <a:t>sylvo</a:t>
            </a:r>
            <a:r>
              <a:rPr lang="fr-FR" baseline="0" dirty="0" smtClean="0"/>
              <a:t>-pastorales, surfaces qui couvrent plus de 90% de la zone étudiée.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62</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Si on regarde maintenant les flux</a:t>
            </a:r>
            <a:r>
              <a:rPr lang="fr-FR" baseline="0" dirty="0" smtClean="0"/>
              <a:t> d’érosion éolienne par type de culture, on remarque que la majorité de l’érosion éolienne se produit dans les oliveraies, puis sur les grandes cultures. Là encore, ces résultats peuvent être directement reliés aux taux d’occupation de ces surfaces sur la zone étudiée.</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63</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F</a:t>
            </a:r>
            <a:r>
              <a:rPr lang="fr-FR" baseline="0" dirty="0" smtClean="0"/>
              <a:t>inalement, s</a:t>
            </a:r>
            <a:r>
              <a:rPr lang="fr-FR" dirty="0" smtClean="0"/>
              <a:t>i</a:t>
            </a:r>
            <a:r>
              <a:rPr lang="fr-FR" baseline="0" dirty="0" smtClean="0"/>
              <a:t> on intègre à l’échelle du sud Tunisien, on constate que la majorité de la zone étudiée est effectivement touchée par l’érosion éolienne. Seules quelques régions semblent épargnées.</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64</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D’après l’</a:t>
            </a:r>
            <a:r>
              <a:rPr lang="fr-FR" baseline="0" dirty="0" smtClean="0"/>
              <a:t>analyse que nous avons conduite, dans ces régions, ce sont soit les fortes rugosités qui expliquent l’absence d’érosion éolienne, soit des vents simulés trop faibles, soit une humidité du sol trop forte sur l’Erg.</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Comme je l’ai dit,</a:t>
            </a:r>
            <a:r>
              <a:rPr lang="fr-FR" baseline="0" dirty="0" smtClean="0"/>
              <a:t> il s’agit de résultats très préliminaires et il reste encore beaucoup de travail.</a:t>
            </a:r>
            <a:endParaRPr lang="fr-FR" dirty="0" smtClean="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65</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E22E9E2-B74B-41C4-A1A0-D9DC3DB42D5C}" type="slidenum">
              <a:rPr lang="fr-FR"/>
              <a:pPr/>
              <a:t>66</a:t>
            </a:fld>
            <a:endParaRPr lang="fr-FR"/>
          </a:p>
        </p:txBody>
      </p:sp>
      <p:sp>
        <p:nvSpPr>
          <p:cNvPr id="1996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97C0C1E1-8AB8-4290-B1C6-309BFF3C8586}" type="slidenum">
              <a:rPr lang="fr-FR" sz="1200"/>
              <a:pPr algn="r"/>
              <a:t>66</a:t>
            </a:fld>
            <a:endParaRPr lang="fr-FR"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p:txBody>
          <a:bodyPr lIns="91431" tIns="45716" rIns="91431" bIns="45716"/>
          <a:lstStyle/>
          <a:p>
            <a:r>
              <a:rPr lang="fr-FR"/>
              <a:t>Des données complémentaires, notamment de seuil et de flux d’érosion, sont disponibles sur plusieurs parcelles agricoles en Tunisie.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0F0D5-CACC-446A-861F-8F3DC1C80F33}" type="slidenum">
              <a:rPr lang="fr-FR"/>
              <a:pPr/>
              <a:t>67</a:t>
            </a:fld>
            <a:endParaRPr lang="fr-F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914400" y="4343400"/>
            <a:ext cx="5029200" cy="4114800"/>
          </a:xfrm>
        </p:spPr>
        <p:txBody>
          <a:bodyPr/>
          <a:lstStyle/>
          <a:p>
            <a:r>
              <a:rPr lang="fr-FR"/>
              <a:t>Notre stratégie consiste à effectuer dans l’actuel des mesures le plus précis possible des différents termes de l’érosion au sens large émission/transport/dépôts pour ensuite interpréter les dépôts de sédiments ancien, là encore à deux échelle de temps : récente = quand on dispose des enregistrements Météorologiques (Bouba) et de photos aériennes (50 ans)</a:t>
            </a:r>
          </a:p>
          <a:p>
            <a:r>
              <a:rPr lang="fr-FR"/>
              <a:t>Holocène = plus d’enregistrement climatique direct / activité anthropiques par l’archéologie (Poster de Rodrigue Guillon)</a:t>
            </a:r>
          </a:p>
          <a:p>
            <a:endParaRPr lang="fr-FR"/>
          </a:p>
          <a:p>
            <a:r>
              <a:rPr lang="fr-FR"/>
              <a:t>Dans cet exposé, je ne parlerai que des mesures effectuées dans l’actuel essentiellement dans le cadre de AMMA.</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A3DEA59-65DA-49B4-A667-BAA40DCEDFCA}" type="slidenum">
              <a:rPr lang="fr-FR"/>
              <a:pPr/>
              <a:t>69</a:t>
            </a:fld>
            <a:endParaRPr lang="fr-FR"/>
          </a:p>
        </p:txBody>
      </p:sp>
      <p:sp>
        <p:nvSpPr>
          <p:cNvPr id="195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ACAD152A-D768-4C53-A449-8F91AC781D21}" type="slidenum">
              <a:rPr lang="fr-FR" sz="1200"/>
              <a:pPr algn="r"/>
              <a:t>69</a:t>
            </a:fld>
            <a:endParaRPr lang="fr-FR"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p:txBody>
          <a:bodyPr lIns="91431" tIns="45716" rIns="91431" bIns="45716"/>
          <a:lstStyle/>
          <a:p>
            <a:r>
              <a:rPr lang="fr-FR"/>
              <a:t>Evidemment, le développement des paramétrisations nécessite de disposer de mesures qui, dans le domaine de l’érosion éolienne, sont </a:t>
            </a:r>
            <a:r>
              <a:rPr lang="fr-FR" b="1"/>
              <a:t>au minimum</a:t>
            </a:r>
            <a:r>
              <a:rPr lang="fr-FR"/>
              <a:t> des mesures de rugosité, de seuil et de flux d’érosion.</a:t>
            </a:r>
          </a:p>
          <a:p>
            <a:r>
              <a:rPr lang="fr-FR"/>
              <a:t>Il s’appuiera sur des mesures réalisées en soufflerie, ici par exemple pour des surfaces labourées,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00DAA-1486-4F67-B36E-AC0EAA7C323C}" type="slidenum">
              <a:rPr lang="fr-FR"/>
              <a:pPr/>
              <a:t>74</a:t>
            </a:fld>
            <a:endParaRPr lang="fr-F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9074E2-D040-4130-9781-8181E2B8F2CB}" type="slidenum">
              <a:rPr lang="fr-FR"/>
              <a:pPr/>
              <a:t>76</a:t>
            </a:fld>
            <a:endParaRPr lang="fr-FR"/>
          </a:p>
        </p:txBody>
      </p:sp>
      <p:sp>
        <p:nvSpPr>
          <p:cNvPr id="1976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5D00CA95-3A55-49EE-846C-0236684DF702}" type="slidenum">
              <a:rPr lang="fr-FR" sz="1200"/>
              <a:pPr algn="r"/>
              <a:t>76</a:t>
            </a:fld>
            <a:endParaRPr lang="fr-FR"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p:txBody>
          <a:bodyPr lIns="91431" tIns="45716" rIns="91431" bIns="45716"/>
          <a:lstStyle/>
          <a:p>
            <a:r>
              <a:rPr lang="fr-FR"/>
              <a:t>En particulier, les données de la campagne AMMA me permettent d’accéder à un ensemble de données extrêmement complet, aussi bien les flux d’érosion que les mesures d’aérosols produits par l’érosion éolienne.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Géographique = représentation des processus en zone semi</a:t>
            </a:r>
            <a:r>
              <a:rPr lang="fr-FR" baseline="0" dirty="0" smtClean="0"/>
              <a:t> aride</a:t>
            </a:r>
          </a:p>
          <a:p>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11</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4D2A4B-17AE-4242-8421-E182648AF33E}" type="slidenum">
              <a:rPr lang="fr-FR"/>
              <a:pPr/>
              <a:t>81</a:t>
            </a:fld>
            <a:endParaRPr lang="fr-F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fr-FR"/>
              <a:t>The first step was the burial of the container. All has been made with spades!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3CF2EA1-6D73-438F-BB95-B4C5BC1C5BC9}" type="slidenum">
              <a:rPr lang="fr-FR"/>
              <a:pPr/>
              <a:t>91</a:t>
            </a:fld>
            <a:endParaRPr lang="fr-FR"/>
          </a:p>
        </p:txBody>
      </p:sp>
      <p:sp>
        <p:nvSpPr>
          <p:cNvPr id="2058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80605FF6-4BD2-4A95-92B7-72A14667160C}" type="slidenum">
              <a:rPr lang="fr-FR" sz="1200"/>
              <a:pPr algn="r"/>
              <a:t>91</a:t>
            </a:fld>
            <a:endParaRPr lang="fr-FR" sz="120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p:txBody>
          <a:bodyPr lIns="91431" tIns="45716" rIns="91431" bIns="45716"/>
          <a:lstStyle/>
          <a:p>
            <a:r>
              <a:rPr lang="fr-FR"/>
              <a:t>Enfin, les produits satellitaires pourront être utilisés en complément pour valider, à plus grande échelle, la distribution spatiale des émissions, des panaches de poussières et leur fréquence.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99D9C-90E6-4AAD-BF7D-5606D64F3471}" type="slidenum">
              <a:rPr lang="fr-FR"/>
              <a:pPr/>
              <a:t>115</a:t>
            </a:fld>
            <a:endParaRPr lang="fr-F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 effet,</a:t>
            </a:r>
            <a:r>
              <a:rPr lang="fr-FR" baseline="0" dirty="0" smtClean="0"/>
              <a:t> d’un côté, les particules du sol sont soumises au minimum à leur poids et à des forces de cohésion inter-particulaires qui les maintiennent au sol et de l’autre côté, le vent fourni de l’énergie pour les mettre en mouvement.</a:t>
            </a:r>
            <a:endParaRPr lang="fr-FR" dirty="0"/>
          </a:p>
        </p:txBody>
      </p:sp>
      <p:sp>
        <p:nvSpPr>
          <p:cNvPr id="4" name="Espace réservé du numéro de diapositive 3"/>
          <p:cNvSpPr>
            <a:spLocks noGrp="1"/>
          </p:cNvSpPr>
          <p:nvPr>
            <p:ph type="sldNum" sz="quarter" idx="10"/>
          </p:nvPr>
        </p:nvSpPr>
        <p:spPr/>
        <p:txBody>
          <a:bodyPr/>
          <a:lstStyle/>
          <a:p>
            <a:fld id="{5ED1C287-6969-4E42-8256-A7EFC700D975}" type="slidenum">
              <a:rPr lang="fr-FR" smtClean="0"/>
              <a:pPr/>
              <a:t>133</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463" y="8685878"/>
            <a:ext cx="2972004" cy="456704"/>
          </a:xfrm>
          <a:prstGeom prst="rect">
            <a:avLst/>
          </a:prstGeom>
          <a:noFill/>
          <a:ln w="9525">
            <a:noFill/>
            <a:miter lim="800000"/>
            <a:headEnd/>
            <a:tailEnd/>
          </a:ln>
        </p:spPr>
        <p:txBody>
          <a:bodyPr lIns="91431" tIns="45716" rIns="91431" bIns="45716" anchor="b"/>
          <a:lstStyle/>
          <a:p>
            <a:pPr algn="r" defTabSz="914423"/>
            <a:fld id="{98D18BA2-8769-4E54-B9E5-561E07EE430D}" type="slidenum">
              <a:rPr lang="fr-FR" sz="1200"/>
              <a:pPr algn="r" defTabSz="914423"/>
              <a:t>135</a:t>
            </a:fld>
            <a:endParaRPr lang="fr-FR" sz="1200" dirty="0"/>
          </a:p>
        </p:txBody>
      </p:sp>
      <p:sp>
        <p:nvSpPr>
          <p:cNvPr id="106499" name="Rectangle 2"/>
          <p:cNvSpPr>
            <a:spLocks noGrp="1" noRot="1" noChangeAspect="1" noChangeArrowheads="1" noTextEdit="1"/>
          </p:cNvSpPr>
          <p:nvPr>
            <p:ph type="sldImg"/>
          </p:nvPr>
        </p:nvSpPr>
        <p:spPr>
          <a:xfrm>
            <a:off x="958465" y="686474"/>
            <a:ext cx="4941072" cy="3428114"/>
          </a:xfrm>
          <a:ln/>
        </p:spPr>
      </p:sp>
      <p:sp>
        <p:nvSpPr>
          <p:cNvPr id="106500"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E22E9E2-B74B-41C4-A1A0-D9DC3DB42D5C}" type="slidenum">
              <a:rPr lang="fr-FR"/>
              <a:pPr/>
              <a:t>140</a:t>
            </a:fld>
            <a:endParaRPr lang="fr-FR"/>
          </a:p>
        </p:txBody>
      </p:sp>
      <p:sp>
        <p:nvSpPr>
          <p:cNvPr id="1996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97C0C1E1-8AB8-4290-B1C6-309BFF3C8586}" type="slidenum">
              <a:rPr lang="fr-FR" sz="1200"/>
              <a:pPr algn="r"/>
              <a:t>140</a:t>
            </a:fld>
            <a:endParaRPr lang="fr-FR"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p:txBody>
          <a:bodyPr lIns="91431" tIns="45716" rIns="91431" bIns="45716"/>
          <a:lstStyle/>
          <a:p>
            <a:r>
              <a:rPr lang="fr-FR"/>
              <a:t>Des données complémentaires, notamment de seuil et de flux d’érosion, sont disponibles sur plusieurs parcelles agricoles en Tunisie.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dirty="0" smtClean="0"/>
              <a:t>Géographique = représentation des processus en zone semi</a:t>
            </a:r>
            <a:r>
              <a:rPr lang="fr-FR" baseline="0" dirty="0" smtClean="0"/>
              <a:t> aride</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16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Carte des </a:t>
            </a:r>
            <a:endParaRPr lang="fr-FR" dirty="0"/>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17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dirty="0" smtClean="0"/>
              <a:t>Géographique = représentation des processus en zone semi</a:t>
            </a:r>
            <a:r>
              <a:rPr lang="fr-FR" baseline="0" dirty="0" smtClean="0"/>
              <a:t> aride</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18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Modèle = </a:t>
            </a:r>
            <a:r>
              <a:rPr lang="fr-FR" b="1" baseline="0" dirty="0" smtClean="0"/>
              <a:t>Manque de mesure de contrainte / Représentation de la météo = vent + coups de vent </a:t>
            </a:r>
            <a:r>
              <a:rPr lang="fr-FR" baseline="0" dirty="0" smtClean="0"/>
              <a:t>/ Précipitation  + représentation du dépôt</a:t>
            </a:r>
          </a:p>
          <a:p>
            <a:r>
              <a:rPr lang="fr-FR" dirty="0" smtClean="0"/>
              <a:t>Géographique = représentation des processus en zone semi</a:t>
            </a:r>
            <a:r>
              <a:rPr lang="fr-FR" baseline="0" dirty="0" smtClean="0"/>
              <a:t> aride</a:t>
            </a:r>
          </a:p>
          <a:p>
            <a:r>
              <a:rPr lang="fr-FR" baseline="0" dirty="0" smtClean="0"/>
              <a:t>Mesures Instrumentation = seuil / résolution par classe de taille + rugosité aérodynamique</a:t>
            </a:r>
          </a:p>
        </p:txBody>
      </p:sp>
      <p:sp>
        <p:nvSpPr>
          <p:cNvPr id="4" name="Espace réservé du numéro de diapositive 3"/>
          <p:cNvSpPr>
            <a:spLocks noGrp="1"/>
          </p:cNvSpPr>
          <p:nvPr>
            <p:ph type="sldNum" sz="quarter" idx="10"/>
          </p:nvPr>
        </p:nvSpPr>
        <p:spPr/>
        <p:txBody>
          <a:bodyPr/>
          <a:lstStyle/>
          <a:p>
            <a:fld id="{7CED66F9-FA4B-495F-8B66-DDA709211B78}" type="slidenum">
              <a:rPr lang="fr-FR" smtClean="0"/>
              <a:pPr/>
              <a:t>20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a:xfrm>
            <a:off x="457200" y="6245225"/>
            <a:ext cx="2133600" cy="476250"/>
          </a:xfr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245225"/>
            <a:ext cx="2895600" cy="47625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5225"/>
            <a:ext cx="2133600" cy="476250"/>
          </a:xfrm>
        </p:spPr>
        <p:txBody>
          <a:bodyPr/>
          <a:lstStyle>
            <a:lvl1pPr>
              <a:defRPr/>
            </a:lvl1pPr>
          </a:lstStyle>
          <a:p>
            <a:fld id="{C0BC24D4-75A1-4F64-AB54-0BF623323DE9}" type="slidenum">
              <a:rPr lang="fr-F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9DC9CD4B-EAEF-4E9E-8B75-52EE379E9110}"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FDFDC39A-3754-42E1-A9E7-35841B699E63}"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26A9BB5C-E38C-411A-876A-47B1C7B946F7}"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44784D01-EC6B-4804-AD3A-1597D9EB69EC}"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endParaRPr lang="fr-FR">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4EC69DCF-D9B2-47A5-81D5-FE836DDECB66}"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endParaRPr lang="fr-FR">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4C994398-AE74-4389-834F-17469A7E3BC8}"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endParaRPr lang="fr-FR">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9ED484B7-0130-4717-9828-ACEAF31A11D0}"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14D98901-E257-40D2-ABC5-A86622A56A4C}"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504DBC88-5D43-4BEC-AE20-4ED893932D5D}"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4EC6EBD2-C9EE-401B-A68B-34C834514F93}"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EEA79917-F76C-4345-AEFC-A7935738A0EF}" type="slidenum">
              <a:rPr lang="fr-FR">
                <a:solidFill>
                  <a:srgbClr val="000000"/>
                </a:solidFill>
              </a:rPr>
              <a:pPr/>
              <a:t>‹N°›</a:t>
            </a:fld>
            <a:endParaRPr lang="fr-FR">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98B88B0-A457-43B9-9CAB-C8AFF15BB80F}" type="datetimeFigureOut">
              <a:rPr lang="fr-FR" smtClean="0"/>
              <a:pPr/>
              <a:t>27/08/2013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020367-2E0C-483F-A433-4AB1BBB9C56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B88B0-A457-43B9-9CAB-C8AFF15BB80F}" type="datetimeFigureOut">
              <a:rPr lang="fr-FR" smtClean="0"/>
              <a:pPr/>
              <a:t>27/08/2013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0367-2E0C-483F-A433-4AB1BBB9C56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BD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fr-FR"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fr-FR"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35D90E7-FC29-4514-A3E3-A96E3D53D41E}" type="slidenum">
              <a:rPr lang="fr-FR" smtClean="0">
                <a:solidFill>
                  <a:srgbClr val="000000"/>
                </a:solidFill>
              </a:rPr>
              <a:pPr fontAlgn="base">
                <a:spcBef>
                  <a:spcPct val="0"/>
                </a:spcBef>
                <a:spcAft>
                  <a:spcPct val="0"/>
                </a:spcAft>
              </a:pPr>
              <a:t>‹N°›</a:t>
            </a:fld>
            <a:endParaRPr lang="fr-FR"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oleObject" Target="../embeddings/Feuille_Microsoft_Office_Excel_97-20039.xls"/><Relationship Id="rId4" Type="http://schemas.openxmlformats.org/officeDocument/2006/relationships/image" Target="../media/image14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slideLayout" Target="../slideLayouts/slideLayout7.xml"/><Relationship Id="rId4" Type="http://schemas.openxmlformats.org/officeDocument/2006/relationships/image" Target="../media/image148.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Feuille_Microsoft_Office_Excel_97-200310.xls"/><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54.emf"/><Relationship Id="rId4" Type="http://schemas.openxmlformats.org/officeDocument/2006/relationships/oleObject" Target="../embeddings/Feuille_Microsoft_Office_Excel_97-200311.xls"/></Relationships>
</file>

<file path=ppt/slides/_rels/slide11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png"/><Relationship Id="rId7" Type="http://schemas.openxmlformats.org/officeDocument/2006/relationships/image" Target="../media/image15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oleObject" Target="../embeddings/Feuille_Microsoft_Office_Excel_97-200312.xls"/></Relationships>
</file>

<file path=ppt/slides/_rels/slide11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117.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5" Type="http://schemas.openxmlformats.org/officeDocument/2006/relationships/image" Target="../media/image174.jpeg"/><Relationship Id="rId4" Type="http://schemas.openxmlformats.org/officeDocument/2006/relationships/image" Target="../media/image173.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bin"/><Relationship Id="rId5" Type="http://schemas.openxmlformats.org/officeDocument/2006/relationships/image" Target="../media/image177.png"/><Relationship Id="rId4" Type="http://schemas.openxmlformats.org/officeDocument/2006/relationships/image" Target="../media/image176.png"/></Relationships>
</file>

<file path=ppt/slides/_rels/slide13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4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Feuille_Microsoft_Office_Excel_97-20031.xls"/><Relationship Id="rId7" Type="http://schemas.openxmlformats.org/officeDocument/2006/relationships/hyperlink" Target="http://dataipsl.ipsl.jussieu.fr/cgi-bin/AEROCOM/"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Feuille_Microsoft_Office_Excel_97-20032.xls"/></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8.wmf"/></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bin"/><Relationship Id="rId5" Type="http://schemas.openxmlformats.org/officeDocument/2006/relationships/image" Target="../media/image79.jpeg"/><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77.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8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oleObject" Target="../embeddings/Feuille_Microsoft_Office_Excel_97-20036.xls"/><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Feuille_Microsoft_Office_Excel_97-20035.xls"/><Relationship Id="rId5" Type="http://schemas.openxmlformats.org/officeDocument/2006/relationships/oleObject" Target="../embeddings/Feuille_Microsoft_Office_Excel_97-20034.xls"/><Relationship Id="rId4" Type="http://schemas.openxmlformats.org/officeDocument/2006/relationships/oleObject" Target="../embeddings/Feuille_Microsoft_Office_Excel_97-20033.xls"/></Relationships>
</file>

<file path=ppt/slides/_rels/slide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Feuille_Microsoft_Office_Excel_97-20037.xls"/></Relationships>
</file>

<file path=ppt/slides/_rels/slide94.xml.rels><?xml version="1.0" encoding="UTF-8" standalone="yes"?>
<Relationships xmlns="http://schemas.openxmlformats.org/package/2006/relationships"><Relationship Id="rId3" Type="http://schemas.openxmlformats.org/officeDocument/2006/relationships/oleObject" Target="../embeddings/Document_Microsoft_Office_Word_97_-_20038.doc"/><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9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20.jpeg"/><Relationship Id="rId4" Type="http://schemas.openxmlformats.org/officeDocument/2006/relationships/image" Target="../media/image72.jpeg"/></Relationships>
</file>

<file path=ppt/slides/_rels/slide99.x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Erosion éolienne dans les régions arides et semi-arides</a:t>
            </a:r>
            <a:endParaRPr lang="fr-FR" dirty="0"/>
          </a:p>
        </p:txBody>
      </p:sp>
      <p:sp>
        <p:nvSpPr>
          <p:cNvPr id="3" name="Sous-titre 2"/>
          <p:cNvSpPr>
            <a:spLocks noGrp="1"/>
          </p:cNvSpPr>
          <p:nvPr>
            <p:ph type="subTitle" idx="1"/>
          </p:nvPr>
        </p:nvSpPr>
        <p:spPr/>
        <p:txBody>
          <a:bodyPr/>
          <a:lstStyle/>
          <a:p>
            <a:r>
              <a:rPr lang="fr-FR" dirty="0" smtClean="0"/>
              <a:t>Jean Louis RAJOT</a:t>
            </a:r>
          </a:p>
          <a:p>
            <a:r>
              <a:rPr lang="fr-FR" dirty="0" smtClean="0"/>
              <a:t>Christel BOUET</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G_2627"/>
          <p:cNvPicPr>
            <a:picLocks noChangeAspect="1" noChangeArrowheads="1"/>
          </p:cNvPicPr>
          <p:nvPr/>
        </p:nvPicPr>
        <p:blipFill>
          <a:blip r:embed="rId2" cstate="print"/>
          <a:srcRect/>
          <a:stretch>
            <a:fillRect/>
          </a:stretch>
        </p:blipFill>
        <p:spPr bwMode="auto">
          <a:xfrm>
            <a:off x="0" y="3427413"/>
            <a:ext cx="4565650" cy="3430587"/>
          </a:xfrm>
          <a:prstGeom prst="rect">
            <a:avLst/>
          </a:prstGeom>
          <a:noFill/>
        </p:spPr>
      </p:pic>
      <p:pic>
        <p:nvPicPr>
          <p:cNvPr id="27651" name="Picture 3" descr="IMG_3645"/>
          <p:cNvPicPr>
            <a:picLocks noChangeAspect="1" noChangeArrowheads="1"/>
          </p:cNvPicPr>
          <p:nvPr/>
        </p:nvPicPr>
        <p:blipFill>
          <a:blip r:embed="rId3" cstate="print"/>
          <a:srcRect/>
          <a:stretch>
            <a:fillRect/>
          </a:stretch>
        </p:blipFill>
        <p:spPr bwMode="auto">
          <a:xfrm>
            <a:off x="0" y="0"/>
            <a:ext cx="4572000" cy="3419475"/>
          </a:xfrm>
          <a:prstGeom prst="rect">
            <a:avLst/>
          </a:prstGeom>
          <a:noFill/>
        </p:spPr>
      </p:pic>
      <p:pic>
        <p:nvPicPr>
          <p:cNvPr id="27652" name="Picture 4" descr="IMG_3756"/>
          <p:cNvPicPr>
            <a:picLocks noChangeAspect="1" noChangeArrowheads="1"/>
          </p:cNvPicPr>
          <p:nvPr/>
        </p:nvPicPr>
        <p:blipFill>
          <a:blip r:embed="rId4" cstate="print"/>
          <a:srcRect/>
          <a:stretch>
            <a:fillRect/>
          </a:stretch>
        </p:blipFill>
        <p:spPr bwMode="auto">
          <a:xfrm>
            <a:off x="4572000" y="0"/>
            <a:ext cx="4572000" cy="3429000"/>
          </a:xfrm>
          <a:prstGeom prst="rect">
            <a:avLst/>
          </a:prstGeom>
          <a:noFill/>
        </p:spPr>
      </p:pic>
      <p:sp>
        <p:nvSpPr>
          <p:cNvPr id="27653" name="Text Box 5"/>
          <p:cNvSpPr txBox="1">
            <a:spLocks noChangeArrowheads="1"/>
          </p:cNvSpPr>
          <p:nvPr/>
        </p:nvSpPr>
        <p:spPr bwMode="auto">
          <a:xfrm>
            <a:off x="2216150" y="0"/>
            <a:ext cx="2343150" cy="366713"/>
          </a:xfrm>
          <a:prstGeom prst="rect">
            <a:avLst/>
          </a:prstGeom>
          <a:noFill/>
          <a:ln w="9525">
            <a:noFill/>
            <a:miter lim="800000"/>
            <a:headEnd/>
            <a:tailEnd/>
          </a:ln>
          <a:effectLst/>
        </p:spPr>
        <p:txBody>
          <a:bodyPr wrap="none">
            <a:spAutoFit/>
          </a:bodyPr>
          <a:lstStyle/>
          <a:p>
            <a:pPr algn="l"/>
            <a:r>
              <a:rPr lang="fr-FR"/>
              <a:t>8 Mars 2006 – 15h00</a:t>
            </a:r>
          </a:p>
        </p:txBody>
      </p:sp>
      <p:sp>
        <p:nvSpPr>
          <p:cNvPr id="27654" name="Text Box 6"/>
          <p:cNvSpPr txBox="1">
            <a:spLocks noChangeArrowheads="1"/>
          </p:cNvSpPr>
          <p:nvPr/>
        </p:nvSpPr>
        <p:spPr bwMode="auto">
          <a:xfrm>
            <a:off x="6673850" y="0"/>
            <a:ext cx="2470150" cy="366713"/>
          </a:xfrm>
          <a:prstGeom prst="rect">
            <a:avLst/>
          </a:prstGeom>
          <a:noFill/>
          <a:ln w="9525">
            <a:noFill/>
            <a:miter lim="800000"/>
            <a:headEnd/>
            <a:tailEnd/>
          </a:ln>
          <a:effectLst/>
        </p:spPr>
        <p:txBody>
          <a:bodyPr wrap="none">
            <a:spAutoFit/>
          </a:bodyPr>
          <a:lstStyle/>
          <a:p>
            <a:pPr algn="l"/>
            <a:r>
              <a:rPr lang="fr-FR"/>
              <a:t>29 Mars 2006 – 15h20</a:t>
            </a:r>
          </a:p>
        </p:txBody>
      </p:sp>
      <p:sp>
        <p:nvSpPr>
          <p:cNvPr id="27655" name="Text Box 7"/>
          <p:cNvSpPr txBox="1">
            <a:spLocks noChangeArrowheads="1"/>
          </p:cNvSpPr>
          <p:nvPr/>
        </p:nvSpPr>
        <p:spPr bwMode="auto">
          <a:xfrm>
            <a:off x="4575175" y="3538538"/>
            <a:ext cx="4568825" cy="3195637"/>
          </a:xfrm>
          <a:prstGeom prst="rect">
            <a:avLst/>
          </a:prstGeom>
          <a:noFill/>
          <a:ln w="9525">
            <a:noFill/>
            <a:miter lim="800000"/>
            <a:headEnd/>
            <a:tailEnd/>
          </a:ln>
          <a:effectLst/>
        </p:spPr>
        <p:txBody>
          <a:bodyPr>
            <a:spAutoFit/>
          </a:bodyPr>
          <a:lstStyle/>
          <a:p>
            <a:pPr algn="l">
              <a:spcBef>
                <a:spcPct val="50000"/>
              </a:spcBef>
            </a:pPr>
            <a:r>
              <a:rPr lang="fr-FR" sz="2400" b="1"/>
              <a:t>Plateaux :  3.5 km </a:t>
            </a:r>
          </a:p>
          <a:p>
            <a:pPr algn="l">
              <a:spcBef>
                <a:spcPct val="50000"/>
              </a:spcBef>
            </a:pPr>
            <a:r>
              <a:rPr lang="fr-FR" sz="2400" b="1"/>
              <a:t>Fleuve : 500 m</a:t>
            </a:r>
          </a:p>
          <a:p>
            <a:pPr algn="l">
              <a:spcBef>
                <a:spcPct val="50000"/>
              </a:spcBef>
            </a:pPr>
            <a:endParaRPr lang="fr-FR" sz="2400" b="1"/>
          </a:p>
          <a:p>
            <a:pPr lvl="1" algn="l">
              <a:spcBef>
                <a:spcPct val="50000"/>
              </a:spcBef>
              <a:buFont typeface="Wingdings" pitchFamily="2" charset="2"/>
              <a:buChar char="Ø"/>
            </a:pPr>
            <a:r>
              <a:rPr lang="fr-FR" sz="2400" b="1"/>
              <a:t> 8 mars =  3600 µg m</a:t>
            </a:r>
            <a:r>
              <a:rPr lang="fr-FR" sz="2400" b="1" baseline="30000"/>
              <a:t>-3</a:t>
            </a:r>
          </a:p>
          <a:p>
            <a:pPr lvl="1" algn="l">
              <a:spcBef>
                <a:spcPct val="50000"/>
              </a:spcBef>
              <a:buFont typeface="Wingdings" pitchFamily="2" charset="2"/>
              <a:buChar char="Ø"/>
            </a:pPr>
            <a:r>
              <a:rPr lang="fr-FR" sz="2400" b="1" baseline="30000"/>
              <a:t> </a:t>
            </a:r>
            <a:r>
              <a:rPr lang="fr-FR" sz="2400" b="1"/>
              <a:t>29 mars = 200 µg m</a:t>
            </a:r>
            <a:r>
              <a:rPr lang="fr-FR" sz="2400" b="1" baseline="30000"/>
              <a:t>-3</a:t>
            </a:r>
            <a:endParaRPr lang="fr-FR" sz="2400" b="1"/>
          </a:p>
          <a:p>
            <a:pPr lvl="1" algn="l">
              <a:spcBef>
                <a:spcPct val="50000"/>
              </a:spcBef>
              <a:buFont typeface="Wingdings" pitchFamily="2" charset="2"/>
              <a:buChar char="Ø"/>
            </a:pPr>
            <a:r>
              <a:rPr lang="fr-FR" sz="2400" b="1"/>
              <a:t> 6 avril =  45 µg m</a:t>
            </a:r>
            <a:r>
              <a:rPr lang="fr-FR" sz="2400" b="1" baseline="30000"/>
              <a:t>-3</a:t>
            </a:r>
            <a:r>
              <a:rPr lang="fr-FR" sz="2400" b="1"/>
              <a:t> </a:t>
            </a:r>
          </a:p>
        </p:txBody>
      </p:sp>
      <p:sp>
        <p:nvSpPr>
          <p:cNvPr id="27656" name="Text Box 8"/>
          <p:cNvSpPr txBox="1">
            <a:spLocks noChangeArrowheads="1"/>
          </p:cNvSpPr>
          <p:nvPr/>
        </p:nvSpPr>
        <p:spPr bwMode="auto">
          <a:xfrm>
            <a:off x="2292350" y="3406775"/>
            <a:ext cx="2279650" cy="366713"/>
          </a:xfrm>
          <a:prstGeom prst="rect">
            <a:avLst/>
          </a:prstGeom>
          <a:noFill/>
          <a:ln w="9525">
            <a:noFill/>
            <a:miter lim="800000"/>
            <a:headEnd/>
            <a:tailEnd/>
          </a:ln>
          <a:effectLst/>
        </p:spPr>
        <p:txBody>
          <a:bodyPr wrap="none">
            <a:spAutoFit/>
          </a:bodyPr>
          <a:lstStyle/>
          <a:p>
            <a:pPr algn="l"/>
            <a:r>
              <a:rPr lang="fr-FR"/>
              <a:t>6 Avril 2006 – 15h00</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7" name="Picture 3"/>
          <p:cNvPicPr>
            <a:picLocks noChangeAspect="1" noChangeArrowheads="1"/>
          </p:cNvPicPr>
          <p:nvPr/>
        </p:nvPicPr>
        <p:blipFill>
          <a:blip r:embed="rId2" cstate="print"/>
          <a:srcRect/>
          <a:stretch>
            <a:fillRect/>
          </a:stretch>
        </p:blipFill>
        <p:spPr bwMode="auto">
          <a:xfrm>
            <a:off x="246737" y="1765314"/>
            <a:ext cx="8461829" cy="3362316"/>
          </a:xfrm>
          <a:prstGeom prst="rect">
            <a:avLst/>
          </a:prstGeom>
          <a:noFill/>
          <a:ln w="9525">
            <a:noFill/>
            <a:miter lim="800000"/>
            <a:headEnd/>
            <a:tailEnd/>
          </a:ln>
          <a:effectLst/>
        </p:spPr>
      </p:pic>
      <p:sp>
        <p:nvSpPr>
          <p:cNvPr id="5" name="ZoneTexte 4"/>
          <p:cNvSpPr txBox="1"/>
          <p:nvPr/>
        </p:nvSpPr>
        <p:spPr>
          <a:xfrm>
            <a:off x="2119085" y="203201"/>
            <a:ext cx="4967835" cy="584775"/>
          </a:xfrm>
          <a:prstGeom prst="rect">
            <a:avLst/>
          </a:prstGeom>
          <a:noFill/>
        </p:spPr>
        <p:txBody>
          <a:bodyPr wrap="none" rtlCol="0">
            <a:spAutoFit/>
          </a:bodyPr>
          <a:lstStyle/>
          <a:p>
            <a:r>
              <a:rPr lang="fr-FR" sz="3200" dirty="0" smtClean="0"/>
              <a:t>AMMA flux </a:t>
            </a:r>
            <a:r>
              <a:rPr lang="en-US" sz="3200" dirty="0" smtClean="0"/>
              <a:t>Measurements</a:t>
            </a:r>
            <a:endParaRPr lang="en-US" sz="3200" dirty="0"/>
          </a:p>
        </p:txBody>
      </p:sp>
      <p:sp>
        <p:nvSpPr>
          <p:cNvPr id="6" name="Text Box 111"/>
          <p:cNvSpPr txBox="1">
            <a:spLocks noChangeArrowheads="1"/>
          </p:cNvSpPr>
          <p:nvPr/>
        </p:nvSpPr>
        <p:spPr bwMode="auto">
          <a:xfrm>
            <a:off x="4097029" y="6550223"/>
            <a:ext cx="5141664" cy="338554"/>
          </a:xfrm>
          <a:prstGeom prst="rect">
            <a:avLst/>
          </a:prstGeom>
          <a:noFill/>
          <a:ln w="9525">
            <a:noFill/>
            <a:miter lim="800000"/>
            <a:headEnd/>
            <a:tailEnd/>
          </a:ln>
          <a:effectLst/>
        </p:spPr>
        <p:txBody>
          <a:bodyPr wrap="none">
            <a:spAutoFit/>
          </a:bodyPr>
          <a:lstStyle/>
          <a:p>
            <a:pPr algn="l" eaLnBrk="0" hangingPunct="0"/>
            <a:r>
              <a:rPr lang="fr-FR" sz="1600" dirty="0" err="1" smtClean="0"/>
              <a:t>Rajot</a:t>
            </a:r>
            <a:r>
              <a:rPr lang="fr-FR" sz="1600" dirty="0" smtClean="0"/>
              <a:t> et al. 4th AMMA </a:t>
            </a:r>
            <a:r>
              <a:rPr lang="fr-FR" sz="1600" dirty="0" err="1" smtClean="0"/>
              <a:t>Conference</a:t>
            </a:r>
            <a:r>
              <a:rPr lang="fr-FR" sz="1600" dirty="0" smtClean="0"/>
              <a:t>, Toulouse July 2012</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1" name="Picture 3"/>
          <p:cNvPicPr>
            <a:picLocks noChangeAspect="1" noChangeArrowheads="1"/>
          </p:cNvPicPr>
          <p:nvPr/>
        </p:nvPicPr>
        <p:blipFill>
          <a:blip r:embed="rId2" cstate="print"/>
          <a:srcRect/>
          <a:stretch>
            <a:fillRect/>
          </a:stretch>
        </p:blipFill>
        <p:spPr bwMode="auto">
          <a:xfrm>
            <a:off x="178031" y="1723621"/>
            <a:ext cx="8733745" cy="4544741"/>
          </a:xfrm>
          <a:prstGeom prst="rect">
            <a:avLst/>
          </a:prstGeom>
          <a:noFill/>
          <a:ln w="9525">
            <a:noFill/>
            <a:miter lim="800000"/>
            <a:headEnd/>
            <a:tailEnd/>
          </a:ln>
          <a:effectLst/>
        </p:spPr>
      </p:pic>
      <p:sp>
        <p:nvSpPr>
          <p:cNvPr id="5" name="Text Box 111"/>
          <p:cNvSpPr txBox="1">
            <a:spLocks noChangeArrowheads="1"/>
          </p:cNvSpPr>
          <p:nvPr/>
        </p:nvSpPr>
        <p:spPr bwMode="auto">
          <a:xfrm>
            <a:off x="4097029" y="6550223"/>
            <a:ext cx="5141664" cy="338554"/>
          </a:xfrm>
          <a:prstGeom prst="rect">
            <a:avLst/>
          </a:prstGeom>
          <a:noFill/>
          <a:ln w="9525">
            <a:noFill/>
            <a:miter lim="800000"/>
            <a:headEnd/>
            <a:tailEnd/>
          </a:ln>
          <a:effectLst/>
        </p:spPr>
        <p:txBody>
          <a:bodyPr wrap="none">
            <a:spAutoFit/>
          </a:bodyPr>
          <a:lstStyle/>
          <a:p>
            <a:pPr algn="l" eaLnBrk="0" hangingPunct="0"/>
            <a:r>
              <a:rPr lang="fr-FR" sz="1600" dirty="0" err="1" smtClean="0"/>
              <a:t>Rajot</a:t>
            </a:r>
            <a:r>
              <a:rPr lang="fr-FR" sz="1600" dirty="0" smtClean="0"/>
              <a:t> et al. 4th AMMA </a:t>
            </a:r>
            <a:r>
              <a:rPr lang="fr-FR" sz="1600" dirty="0" err="1" smtClean="0"/>
              <a:t>Conference</a:t>
            </a:r>
            <a:r>
              <a:rPr lang="fr-FR" sz="1600" dirty="0" smtClean="0"/>
              <a:t>, Toulouse July 2012</a:t>
            </a:r>
          </a:p>
        </p:txBody>
      </p:sp>
      <p:sp>
        <p:nvSpPr>
          <p:cNvPr id="6" name="ZoneTexte 5"/>
          <p:cNvSpPr txBox="1"/>
          <p:nvPr/>
        </p:nvSpPr>
        <p:spPr>
          <a:xfrm>
            <a:off x="1074057" y="406401"/>
            <a:ext cx="7164141" cy="584775"/>
          </a:xfrm>
          <a:prstGeom prst="rect">
            <a:avLst/>
          </a:prstGeom>
          <a:noFill/>
        </p:spPr>
        <p:txBody>
          <a:bodyPr wrap="none" rtlCol="0">
            <a:spAutoFit/>
          </a:bodyPr>
          <a:lstStyle/>
          <a:p>
            <a:r>
              <a:rPr lang="en-US" sz="3200" dirty="0" smtClean="0"/>
              <a:t>Influence of strong winds (&gt; 15 m s</a:t>
            </a:r>
            <a:r>
              <a:rPr lang="en-US" sz="3200" baseline="30000" dirty="0" smtClean="0"/>
              <a:t>-1</a:t>
            </a:r>
            <a:r>
              <a:rPr lang="en-US" sz="3200" dirty="0" smtClean="0"/>
              <a:t>) </a:t>
            </a:r>
            <a:endParaRPr lang="en-US" sz="32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450850" y="1477963"/>
            <a:ext cx="8308975" cy="5164137"/>
          </a:xfrm>
          <a:prstGeom prst="rect">
            <a:avLst/>
          </a:prstGeom>
          <a:noFill/>
          <a:ln w="9525">
            <a:noFill/>
            <a:miter lim="800000"/>
            <a:headEnd/>
            <a:tailEnd/>
          </a:ln>
          <a:effectLst/>
        </p:spPr>
      </p:pic>
      <p:sp>
        <p:nvSpPr>
          <p:cNvPr id="217091" name="Text Box 3"/>
          <p:cNvSpPr txBox="1">
            <a:spLocks noChangeArrowheads="1"/>
          </p:cNvSpPr>
          <p:nvPr/>
        </p:nvSpPr>
        <p:spPr bwMode="auto">
          <a:xfrm>
            <a:off x="7241721" y="6203953"/>
            <a:ext cx="1274708" cy="246221"/>
          </a:xfrm>
          <a:prstGeom prst="rect">
            <a:avLst/>
          </a:prstGeom>
          <a:noFill/>
          <a:ln w="9525">
            <a:noFill/>
            <a:miter lim="800000"/>
            <a:headEnd/>
            <a:tailEnd/>
          </a:ln>
          <a:effectLst/>
        </p:spPr>
        <p:txBody>
          <a:bodyPr wrap="none">
            <a:spAutoFit/>
          </a:bodyPr>
          <a:lstStyle/>
          <a:p>
            <a:pPr algn="l" eaLnBrk="0" hangingPunct="0"/>
            <a:r>
              <a:rPr lang="fr-FR" sz="1000" dirty="0" err="1" smtClean="0"/>
              <a:t>Bielders</a:t>
            </a:r>
            <a:r>
              <a:rPr lang="fr-FR" sz="1000" dirty="0" smtClean="0"/>
              <a:t> et al. 2004</a:t>
            </a:r>
            <a:endParaRPr lang="fr-FR" sz="1000" dirty="0"/>
          </a:p>
        </p:txBody>
      </p:sp>
      <p:sp>
        <p:nvSpPr>
          <p:cNvPr id="217093" name="Text Box 5"/>
          <p:cNvSpPr txBox="1">
            <a:spLocks noChangeArrowheads="1"/>
          </p:cNvSpPr>
          <p:nvPr/>
        </p:nvSpPr>
        <p:spPr bwMode="auto">
          <a:xfrm>
            <a:off x="3140755" y="473757"/>
            <a:ext cx="2486386" cy="584775"/>
          </a:xfrm>
          <a:prstGeom prst="rect">
            <a:avLst/>
          </a:prstGeom>
          <a:noFill/>
          <a:ln w="9525">
            <a:noFill/>
            <a:miter lim="800000"/>
            <a:headEnd/>
            <a:tailEnd/>
          </a:ln>
          <a:effectLst/>
        </p:spPr>
        <p:txBody>
          <a:bodyPr wrap="none">
            <a:spAutoFit/>
          </a:bodyPr>
          <a:lstStyle/>
          <a:p>
            <a:pPr algn="l" eaLnBrk="0" hangingPunct="0"/>
            <a:r>
              <a:rPr lang="fr-FR" sz="3200" dirty="0" err="1" smtClean="0"/>
              <a:t>Typical</a:t>
            </a:r>
            <a:r>
              <a:rPr lang="fr-FR" sz="3200" dirty="0" smtClean="0"/>
              <a:t> MCS</a:t>
            </a:r>
            <a:endParaRPr lang="fr-FR" sz="3200" dirty="0"/>
          </a:p>
        </p:txBody>
      </p:sp>
      <p:sp>
        <p:nvSpPr>
          <p:cNvPr id="5" name="Text Box 111"/>
          <p:cNvSpPr txBox="1">
            <a:spLocks noChangeArrowheads="1"/>
          </p:cNvSpPr>
          <p:nvPr/>
        </p:nvSpPr>
        <p:spPr bwMode="auto">
          <a:xfrm>
            <a:off x="4097029" y="6550223"/>
            <a:ext cx="5141664" cy="338554"/>
          </a:xfrm>
          <a:prstGeom prst="rect">
            <a:avLst/>
          </a:prstGeom>
          <a:noFill/>
          <a:ln w="9525">
            <a:noFill/>
            <a:miter lim="800000"/>
            <a:headEnd/>
            <a:tailEnd/>
          </a:ln>
          <a:effectLst/>
        </p:spPr>
        <p:txBody>
          <a:bodyPr wrap="none">
            <a:spAutoFit/>
          </a:bodyPr>
          <a:lstStyle/>
          <a:p>
            <a:pPr algn="l" eaLnBrk="0" hangingPunct="0"/>
            <a:r>
              <a:rPr lang="fr-FR" sz="1600" dirty="0" err="1" smtClean="0"/>
              <a:t>Rajot</a:t>
            </a:r>
            <a:r>
              <a:rPr lang="fr-FR" sz="1600" dirty="0" smtClean="0"/>
              <a:t> et al. 4th AMMA </a:t>
            </a:r>
            <a:r>
              <a:rPr lang="fr-FR" sz="1600" dirty="0" err="1" smtClean="0"/>
              <a:t>Conference</a:t>
            </a:r>
            <a:r>
              <a:rPr lang="fr-FR" sz="1600" dirty="0" smtClean="0"/>
              <a:t>, Toulouse July 2012</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2" cstate="print"/>
          <a:srcRect/>
          <a:stretch>
            <a:fillRect/>
          </a:stretch>
        </p:blipFill>
        <p:spPr bwMode="auto">
          <a:xfrm>
            <a:off x="180900" y="1729111"/>
            <a:ext cx="8754574" cy="4555580"/>
          </a:xfrm>
          <a:prstGeom prst="rect">
            <a:avLst/>
          </a:prstGeom>
          <a:noFill/>
          <a:ln w="9525">
            <a:noFill/>
            <a:miter lim="800000"/>
            <a:headEnd/>
            <a:tailEnd/>
          </a:ln>
          <a:effectLst/>
        </p:spPr>
      </p:pic>
      <p:sp>
        <p:nvSpPr>
          <p:cNvPr id="3" name="Text Box 111"/>
          <p:cNvSpPr txBox="1">
            <a:spLocks noChangeArrowheads="1"/>
          </p:cNvSpPr>
          <p:nvPr/>
        </p:nvSpPr>
        <p:spPr bwMode="auto">
          <a:xfrm>
            <a:off x="4097029" y="6550223"/>
            <a:ext cx="5141664" cy="338554"/>
          </a:xfrm>
          <a:prstGeom prst="rect">
            <a:avLst/>
          </a:prstGeom>
          <a:noFill/>
          <a:ln w="9525">
            <a:noFill/>
            <a:miter lim="800000"/>
            <a:headEnd/>
            <a:tailEnd/>
          </a:ln>
          <a:effectLst/>
        </p:spPr>
        <p:txBody>
          <a:bodyPr wrap="none">
            <a:spAutoFit/>
          </a:bodyPr>
          <a:lstStyle/>
          <a:p>
            <a:pPr algn="l" eaLnBrk="0" hangingPunct="0"/>
            <a:r>
              <a:rPr lang="fr-FR" sz="1600" dirty="0" err="1" smtClean="0"/>
              <a:t>Rajot</a:t>
            </a:r>
            <a:r>
              <a:rPr lang="fr-FR" sz="1600" dirty="0" smtClean="0"/>
              <a:t> et al. 4th AMMA </a:t>
            </a:r>
            <a:r>
              <a:rPr lang="fr-FR" sz="1600" dirty="0" err="1" smtClean="0"/>
              <a:t>Conference</a:t>
            </a:r>
            <a:r>
              <a:rPr lang="fr-FR" sz="1600" dirty="0" smtClean="0"/>
              <a:t>, Toulouse July 2012</a:t>
            </a:r>
          </a:p>
        </p:txBody>
      </p:sp>
      <p:sp>
        <p:nvSpPr>
          <p:cNvPr id="4" name="ZoneTexte 3"/>
          <p:cNvSpPr txBox="1"/>
          <p:nvPr/>
        </p:nvSpPr>
        <p:spPr>
          <a:xfrm>
            <a:off x="1074057" y="406401"/>
            <a:ext cx="7164141" cy="584775"/>
          </a:xfrm>
          <a:prstGeom prst="rect">
            <a:avLst/>
          </a:prstGeom>
          <a:noFill/>
        </p:spPr>
        <p:txBody>
          <a:bodyPr wrap="none" rtlCol="0">
            <a:spAutoFit/>
          </a:bodyPr>
          <a:lstStyle/>
          <a:p>
            <a:r>
              <a:rPr lang="en-US" sz="3200" dirty="0" smtClean="0"/>
              <a:t>Influence of strong winds (&gt; 15 m s</a:t>
            </a:r>
            <a:r>
              <a:rPr lang="en-US" sz="3200" baseline="30000" dirty="0" smtClean="0"/>
              <a:t>-1</a:t>
            </a:r>
            <a:r>
              <a:rPr lang="en-US" sz="3200" dirty="0" smtClean="0"/>
              <a:t>) </a:t>
            </a:r>
            <a:endParaRPr lang="en-US" sz="32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p:cNvPicPr>
            <a:picLocks noChangeAspect="1" noChangeArrowheads="1"/>
          </p:cNvPicPr>
          <p:nvPr/>
        </p:nvPicPr>
        <p:blipFill>
          <a:blip r:embed="rId2" cstate="print"/>
          <a:srcRect/>
          <a:stretch>
            <a:fillRect/>
          </a:stretch>
        </p:blipFill>
        <p:spPr bwMode="auto">
          <a:xfrm>
            <a:off x="0" y="2052282"/>
            <a:ext cx="9151762" cy="2751947"/>
          </a:xfrm>
          <a:prstGeom prst="rect">
            <a:avLst/>
          </a:prstGeom>
          <a:noFill/>
          <a:ln w="9525">
            <a:noFill/>
            <a:miter lim="800000"/>
            <a:headEnd/>
            <a:tailEnd/>
          </a:ln>
          <a:effectLst/>
        </p:spPr>
      </p:pic>
      <p:sp>
        <p:nvSpPr>
          <p:cNvPr id="3" name="Text Box 111"/>
          <p:cNvSpPr txBox="1">
            <a:spLocks noChangeArrowheads="1"/>
          </p:cNvSpPr>
          <p:nvPr/>
        </p:nvSpPr>
        <p:spPr bwMode="auto">
          <a:xfrm>
            <a:off x="4097029" y="6550223"/>
            <a:ext cx="5141664" cy="338554"/>
          </a:xfrm>
          <a:prstGeom prst="rect">
            <a:avLst/>
          </a:prstGeom>
          <a:noFill/>
          <a:ln w="9525">
            <a:noFill/>
            <a:miter lim="800000"/>
            <a:headEnd/>
            <a:tailEnd/>
          </a:ln>
          <a:effectLst/>
        </p:spPr>
        <p:txBody>
          <a:bodyPr wrap="none">
            <a:spAutoFit/>
          </a:bodyPr>
          <a:lstStyle/>
          <a:p>
            <a:pPr algn="l" eaLnBrk="0" hangingPunct="0"/>
            <a:r>
              <a:rPr lang="fr-FR" sz="1600" dirty="0" err="1" smtClean="0"/>
              <a:t>Rajot</a:t>
            </a:r>
            <a:r>
              <a:rPr lang="fr-FR" sz="1600" dirty="0" smtClean="0"/>
              <a:t> et al. 4th AMMA </a:t>
            </a:r>
            <a:r>
              <a:rPr lang="fr-FR" sz="1600" dirty="0" err="1" smtClean="0"/>
              <a:t>Conference</a:t>
            </a:r>
            <a:r>
              <a:rPr lang="fr-FR" sz="1600" dirty="0" smtClean="0"/>
              <a:t>, Toulouse July 2012</a:t>
            </a:r>
          </a:p>
        </p:txBody>
      </p:sp>
      <p:sp>
        <p:nvSpPr>
          <p:cNvPr id="4" name="ZoneTexte 3"/>
          <p:cNvSpPr txBox="1"/>
          <p:nvPr/>
        </p:nvSpPr>
        <p:spPr>
          <a:xfrm>
            <a:off x="2452919" y="493487"/>
            <a:ext cx="4192173" cy="584775"/>
          </a:xfrm>
          <a:prstGeom prst="rect">
            <a:avLst/>
          </a:prstGeom>
          <a:noFill/>
        </p:spPr>
        <p:txBody>
          <a:bodyPr wrap="none" rtlCol="0">
            <a:spAutoFit/>
          </a:bodyPr>
          <a:lstStyle/>
          <a:p>
            <a:r>
              <a:rPr lang="en-US" sz="3200" dirty="0" smtClean="0"/>
              <a:t>Meteorological control</a:t>
            </a:r>
            <a:endParaRPr lang="en-US" sz="32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hoto-LL-Niamey-20120626-3s.JPG"/>
          <p:cNvPicPr>
            <a:picLocks noChangeAspect="1"/>
          </p:cNvPicPr>
          <p:nvPr/>
        </p:nvPicPr>
        <p:blipFill>
          <a:blip r:embed="rId2" cstate="print"/>
          <a:stretch>
            <a:fillRect/>
          </a:stretch>
        </p:blipFill>
        <p:spPr>
          <a:xfrm>
            <a:off x="0" y="0"/>
            <a:ext cx="9144000" cy="6858000"/>
          </a:xfrm>
          <a:prstGeom prst="rect">
            <a:avLst/>
          </a:prstGeom>
        </p:spPr>
      </p:pic>
      <p:sp>
        <p:nvSpPr>
          <p:cNvPr id="2" name="ZoneTexte 1"/>
          <p:cNvSpPr txBox="1"/>
          <p:nvPr/>
        </p:nvSpPr>
        <p:spPr>
          <a:xfrm>
            <a:off x="2915678" y="44624"/>
            <a:ext cx="3528530" cy="923330"/>
          </a:xfrm>
          <a:prstGeom prst="rect">
            <a:avLst/>
          </a:prstGeom>
          <a:noFill/>
        </p:spPr>
        <p:txBody>
          <a:bodyPr wrap="none" rtlCol="0">
            <a:spAutoFit/>
          </a:bodyPr>
          <a:lstStyle/>
          <a:p>
            <a:r>
              <a:rPr lang="fr-FR" sz="5400" dirty="0" smtClean="0"/>
              <a:t>Conclusions</a:t>
            </a:r>
            <a:endParaRPr lang="fr-FR" sz="5400" dirty="0"/>
          </a:p>
        </p:txBody>
      </p:sp>
      <p:sp>
        <p:nvSpPr>
          <p:cNvPr id="5" name="ZoneTexte 4"/>
          <p:cNvSpPr txBox="1"/>
          <p:nvPr/>
        </p:nvSpPr>
        <p:spPr>
          <a:xfrm>
            <a:off x="43432" y="1268760"/>
            <a:ext cx="9100568" cy="5170646"/>
          </a:xfrm>
          <a:prstGeom prst="rect">
            <a:avLst/>
          </a:prstGeom>
          <a:noFill/>
        </p:spPr>
        <p:txBody>
          <a:bodyPr wrap="square" rtlCol="0">
            <a:spAutoFit/>
          </a:bodyPr>
          <a:lstStyle/>
          <a:p>
            <a:pPr>
              <a:spcBef>
                <a:spcPts val="1800"/>
              </a:spcBef>
              <a:buFontTx/>
              <a:buChar char="-"/>
            </a:pPr>
            <a:r>
              <a:rPr lang="fr-FR" sz="2400" dirty="0" smtClean="0"/>
              <a:t> Cycle annuel typique de l’érosion éolienne au Sahel cultivé </a:t>
            </a:r>
          </a:p>
          <a:p>
            <a:pPr>
              <a:spcBef>
                <a:spcPts val="1800"/>
              </a:spcBef>
              <a:buFontTx/>
              <a:buChar char="-"/>
            </a:pPr>
            <a:r>
              <a:rPr lang="fr-FR" sz="2400" dirty="0" smtClean="0"/>
              <a:t> Erosion essentiellement liée aux “coups de vent” des lignes de grains du début de la saison des pluies</a:t>
            </a:r>
          </a:p>
          <a:p>
            <a:pPr>
              <a:spcBef>
                <a:spcPts val="1800"/>
              </a:spcBef>
              <a:buFontTx/>
              <a:buChar char="-"/>
            </a:pPr>
            <a:r>
              <a:rPr lang="fr-FR" sz="2400" dirty="0" smtClean="0"/>
              <a:t> Diminue fortement à partir de mi juillet = contrôle météorologique</a:t>
            </a:r>
          </a:p>
          <a:p>
            <a:pPr>
              <a:spcBef>
                <a:spcPts val="1800"/>
              </a:spcBef>
              <a:buFontTx/>
              <a:buChar char="-"/>
            </a:pPr>
            <a:r>
              <a:rPr lang="fr-FR" sz="2400" dirty="0" smtClean="0"/>
              <a:t> Le développement de la végétation n’empêche pas totalement l’érosion en août/septembre</a:t>
            </a:r>
          </a:p>
          <a:p>
            <a:pPr>
              <a:spcBef>
                <a:spcPts val="1800"/>
              </a:spcBef>
              <a:buFontTx/>
              <a:buChar char="-"/>
            </a:pPr>
            <a:endParaRPr lang="fr-FR" sz="2400" dirty="0" smtClean="0"/>
          </a:p>
          <a:p>
            <a:pPr>
              <a:spcBef>
                <a:spcPts val="1800"/>
              </a:spcBef>
              <a:buFontTx/>
              <a:buChar char="-"/>
            </a:pPr>
            <a:endParaRPr lang="fr-FR" sz="2400" dirty="0" smtClean="0">
              <a:solidFill>
                <a:schemeClr val="bg1"/>
              </a:solidFill>
            </a:endParaRPr>
          </a:p>
          <a:p>
            <a:pPr>
              <a:spcBef>
                <a:spcPts val="1800"/>
              </a:spcBef>
              <a:buFontTx/>
              <a:buChar char="-"/>
            </a:pPr>
            <a:r>
              <a:rPr lang="fr-FR" sz="2400" dirty="0" smtClean="0">
                <a:solidFill>
                  <a:schemeClr val="bg1"/>
                </a:solidFill>
              </a:rPr>
              <a:t> Mais rôle clef de la végétation comme litière pendant la saison sèche et le début de la saison des pluies de l’année n+1</a:t>
            </a:r>
            <a:endParaRPr lang="fr-FR" sz="2400" dirty="0">
              <a:solidFill>
                <a:schemeClr val="bg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cstate="print"/>
          <a:srcRect/>
          <a:stretch>
            <a:fillRect/>
          </a:stretch>
        </p:blipFill>
        <p:spPr bwMode="auto">
          <a:xfrm>
            <a:off x="4557713" y="3544888"/>
            <a:ext cx="4402137" cy="2852737"/>
          </a:xfrm>
          <a:prstGeom prst="rect">
            <a:avLst/>
          </a:prstGeom>
          <a:noFill/>
          <a:ln w="9525" algn="ctr">
            <a:noFill/>
            <a:miter lim="800000"/>
            <a:headEnd/>
            <a:tailEnd/>
          </a:ln>
          <a:effectLst/>
        </p:spPr>
      </p:pic>
      <p:pic>
        <p:nvPicPr>
          <p:cNvPr id="286723" name="Picture 3" descr="fig-2"/>
          <p:cNvPicPr>
            <a:picLocks noChangeAspect="1" noChangeArrowheads="1"/>
          </p:cNvPicPr>
          <p:nvPr/>
        </p:nvPicPr>
        <p:blipFill>
          <a:blip r:embed="rId4" cstate="print"/>
          <a:srcRect/>
          <a:stretch>
            <a:fillRect/>
          </a:stretch>
        </p:blipFill>
        <p:spPr bwMode="auto">
          <a:xfrm>
            <a:off x="131763" y="287338"/>
            <a:ext cx="4511675" cy="6381750"/>
          </a:xfrm>
          <a:prstGeom prst="rect">
            <a:avLst/>
          </a:prstGeom>
          <a:noFill/>
        </p:spPr>
      </p:pic>
      <p:sp>
        <p:nvSpPr>
          <p:cNvPr id="286724" name="Rectangle 4"/>
          <p:cNvSpPr>
            <a:spLocks noChangeArrowheads="1"/>
          </p:cNvSpPr>
          <p:nvPr/>
        </p:nvSpPr>
        <p:spPr bwMode="auto">
          <a:xfrm>
            <a:off x="2586038" y="3748088"/>
            <a:ext cx="304800" cy="152400"/>
          </a:xfrm>
          <a:prstGeom prst="rect">
            <a:avLst/>
          </a:prstGeom>
          <a:noFill/>
          <a:ln w="3175">
            <a:solidFill>
              <a:schemeClr val="tx1"/>
            </a:solidFill>
            <a:miter lim="800000"/>
            <a:headEnd/>
            <a:tailEnd/>
          </a:ln>
          <a:effectLst/>
        </p:spPr>
        <p:txBody>
          <a:bodyPr wrap="none" anchor="ctr"/>
          <a:lstStyle/>
          <a:p>
            <a:endParaRPr lang="fr-FR"/>
          </a:p>
        </p:txBody>
      </p:sp>
      <p:sp>
        <p:nvSpPr>
          <p:cNvPr id="286725" name="Rectangle 5"/>
          <p:cNvSpPr>
            <a:spLocks noChangeArrowheads="1"/>
          </p:cNvSpPr>
          <p:nvPr/>
        </p:nvSpPr>
        <p:spPr bwMode="auto">
          <a:xfrm>
            <a:off x="2587625" y="3540125"/>
            <a:ext cx="304800" cy="152400"/>
          </a:xfrm>
          <a:prstGeom prst="rect">
            <a:avLst/>
          </a:prstGeom>
          <a:noFill/>
          <a:ln w="3175">
            <a:solidFill>
              <a:schemeClr val="tx1"/>
            </a:solidFill>
            <a:miter lim="800000"/>
            <a:headEnd/>
            <a:tailEnd/>
          </a:ln>
          <a:effectLst/>
        </p:spPr>
        <p:txBody>
          <a:bodyPr wrap="none" anchor="ctr"/>
          <a:lstStyle/>
          <a:p>
            <a:endParaRPr lang="fr-FR"/>
          </a:p>
        </p:txBody>
      </p:sp>
      <p:sp>
        <p:nvSpPr>
          <p:cNvPr id="286726" name="Text Box 6"/>
          <p:cNvSpPr txBox="1">
            <a:spLocks noChangeArrowheads="1"/>
          </p:cNvSpPr>
          <p:nvPr/>
        </p:nvSpPr>
        <p:spPr bwMode="auto">
          <a:xfrm>
            <a:off x="5911850" y="3074988"/>
            <a:ext cx="2076450" cy="366712"/>
          </a:xfrm>
          <a:prstGeom prst="rect">
            <a:avLst/>
          </a:prstGeom>
          <a:noFill/>
          <a:ln w="9525">
            <a:noFill/>
            <a:miter lim="800000"/>
            <a:headEnd/>
            <a:tailEnd/>
          </a:ln>
          <a:effectLst/>
        </p:spPr>
        <p:txBody>
          <a:bodyPr wrap="none">
            <a:spAutoFit/>
          </a:bodyPr>
          <a:lstStyle/>
          <a:p>
            <a:pPr algn="l"/>
            <a:r>
              <a:rPr lang="fr-FR"/>
              <a:t>Rôle des Jachères</a:t>
            </a:r>
          </a:p>
        </p:txBody>
      </p:sp>
      <p:sp>
        <p:nvSpPr>
          <p:cNvPr id="286727" name="Text Box 7"/>
          <p:cNvSpPr txBox="1">
            <a:spLocks noChangeArrowheads="1"/>
          </p:cNvSpPr>
          <p:nvPr/>
        </p:nvSpPr>
        <p:spPr bwMode="auto">
          <a:xfrm>
            <a:off x="5360988" y="6346825"/>
            <a:ext cx="2952750" cy="366713"/>
          </a:xfrm>
          <a:prstGeom prst="rect">
            <a:avLst/>
          </a:prstGeom>
          <a:noFill/>
          <a:ln w="9525">
            <a:noFill/>
            <a:miter lim="800000"/>
            <a:headEnd/>
            <a:tailEnd/>
          </a:ln>
          <a:effectLst/>
        </p:spPr>
        <p:txBody>
          <a:bodyPr wrap="none">
            <a:spAutoFit/>
          </a:bodyPr>
          <a:lstStyle/>
          <a:p>
            <a:pPr algn="l"/>
            <a:r>
              <a:rPr lang="fr-FR"/>
              <a:t>Rôle des résidus de culture</a:t>
            </a:r>
          </a:p>
        </p:txBody>
      </p:sp>
      <p:sp>
        <p:nvSpPr>
          <p:cNvPr id="286728" name="Text Box 8"/>
          <p:cNvSpPr txBox="1">
            <a:spLocks noChangeArrowheads="1"/>
          </p:cNvSpPr>
          <p:nvPr/>
        </p:nvSpPr>
        <p:spPr bwMode="auto">
          <a:xfrm>
            <a:off x="1917700" y="6567488"/>
            <a:ext cx="3017838" cy="290512"/>
          </a:xfrm>
          <a:prstGeom prst="rect">
            <a:avLst/>
          </a:prstGeom>
          <a:noFill/>
          <a:ln w="9525">
            <a:noFill/>
            <a:miter lim="800000"/>
            <a:headEnd/>
            <a:tailEnd/>
          </a:ln>
        </p:spPr>
        <p:txBody>
          <a:bodyPr wrap="none">
            <a:spAutoFit/>
          </a:bodyPr>
          <a:lstStyle/>
          <a:p>
            <a:pPr algn="l"/>
            <a:r>
              <a:rPr lang="fr-FR" sz="1300" b="1">
                <a:ea typeface="ＭＳ Ｐゴシック" pitchFamily="-124" charset="-128"/>
              </a:rPr>
              <a:t>D’après Abdourhamane Touré, 2009</a:t>
            </a:r>
          </a:p>
        </p:txBody>
      </p:sp>
      <p:grpSp>
        <p:nvGrpSpPr>
          <p:cNvPr id="2" name="Group 9"/>
          <p:cNvGrpSpPr>
            <a:grpSpLocks noChangeAspect="1"/>
          </p:cNvGrpSpPr>
          <p:nvPr/>
        </p:nvGrpSpPr>
        <p:grpSpPr bwMode="auto">
          <a:xfrm>
            <a:off x="4545013" y="388938"/>
            <a:ext cx="4573587" cy="2705100"/>
            <a:chOff x="3104" y="2571"/>
            <a:chExt cx="935" cy="553"/>
          </a:xfrm>
        </p:grpSpPr>
        <p:graphicFrame>
          <p:nvGraphicFramePr>
            <p:cNvPr id="286730" name="Object 10"/>
            <p:cNvGraphicFramePr>
              <a:graphicFrameLocks noChangeAspect="1"/>
            </p:cNvGraphicFramePr>
            <p:nvPr/>
          </p:nvGraphicFramePr>
          <p:xfrm>
            <a:off x="3104" y="2571"/>
            <a:ext cx="935" cy="553"/>
          </p:xfrm>
          <a:graphic>
            <a:graphicData uri="http://schemas.openxmlformats.org/presentationml/2006/ole">
              <p:oleObj spid="_x0000_s236546" name="Feuille de calcul" r:id="rId5" imgW="8913240" imgH="5290560" progId="Excel.Sheet.8">
                <p:embed/>
              </p:oleObj>
            </a:graphicData>
          </a:graphic>
        </p:graphicFrame>
        <p:sp>
          <p:nvSpPr>
            <p:cNvPr id="286731" name="Oval 11"/>
            <p:cNvSpPr>
              <a:spLocks noChangeAspect="1" noChangeArrowheads="1"/>
            </p:cNvSpPr>
            <p:nvPr/>
          </p:nvSpPr>
          <p:spPr bwMode="auto">
            <a:xfrm>
              <a:off x="3480" y="2597"/>
              <a:ext cx="47" cy="47"/>
            </a:xfrm>
            <a:prstGeom prst="ellipse">
              <a:avLst/>
            </a:prstGeom>
            <a:noFill/>
            <a:ln w="9525">
              <a:noFill/>
              <a:round/>
              <a:headEnd/>
              <a:tailEnd/>
            </a:ln>
            <a:effectLst/>
          </p:spPr>
          <p:txBody>
            <a:bodyPr wrap="none" anchor="ctr"/>
            <a:lstStyle/>
            <a:p>
              <a:endParaRPr lang="fr-FR"/>
            </a:p>
          </p:txBody>
        </p:sp>
        <p:sp>
          <p:nvSpPr>
            <p:cNvPr id="286732" name="Oval 12"/>
            <p:cNvSpPr>
              <a:spLocks noChangeAspect="1" noChangeArrowheads="1"/>
            </p:cNvSpPr>
            <p:nvPr/>
          </p:nvSpPr>
          <p:spPr bwMode="auto">
            <a:xfrm>
              <a:off x="3456" y="2632"/>
              <a:ext cx="47" cy="47"/>
            </a:xfrm>
            <a:prstGeom prst="ellipse">
              <a:avLst/>
            </a:prstGeom>
            <a:noFill/>
            <a:ln w="9525">
              <a:noFill/>
              <a:round/>
              <a:headEnd/>
              <a:tailEnd/>
            </a:ln>
            <a:effectLst/>
          </p:spPr>
          <p:txBody>
            <a:bodyPr wrap="none" anchor="ctr"/>
            <a:lstStyle/>
            <a:p>
              <a:endParaRPr lang="fr-FR"/>
            </a:p>
          </p:txBody>
        </p:sp>
      </p:grpSp>
      <p:sp>
        <p:nvSpPr>
          <p:cNvPr id="286733" name="Rectangle 13"/>
          <p:cNvSpPr>
            <a:spLocks noChangeArrowheads="1"/>
          </p:cNvSpPr>
          <p:nvPr/>
        </p:nvSpPr>
        <p:spPr bwMode="auto">
          <a:xfrm>
            <a:off x="4570413" y="3530600"/>
            <a:ext cx="4510087" cy="2819400"/>
          </a:xfrm>
          <a:prstGeom prst="rect">
            <a:avLst/>
          </a:prstGeom>
          <a:noFill/>
          <a:ln w="9525">
            <a:solidFill>
              <a:schemeClr val="tx1"/>
            </a:solidFill>
            <a:miter lim="800000"/>
            <a:headEnd/>
            <a:tailEnd/>
          </a:ln>
          <a:effectLst/>
        </p:spPr>
        <p:txBody>
          <a:bodyPr wrap="none" anchor="ctr"/>
          <a:lstStyle/>
          <a:p>
            <a:endParaRPr lang="fr-FR"/>
          </a:p>
        </p:txBody>
      </p:sp>
      <p:sp>
        <p:nvSpPr>
          <p:cNvPr id="286734" name="Text Box 14"/>
          <p:cNvSpPr txBox="1">
            <a:spLocks noChangeArrowheads="1"/>
          </p:cNvSpPr>
          <p:nvPr/>
        </p:nvSpPr>
        <p:spPr bwMode="auto">
          <a:xfrm>
            <a:off x="355600" y="0"/>
            <a:ext cx="7862888" cy="396875"/>
          </a:xfrm>
          <a:prstGeom prst="rect">
            <a:avLst/>
          </a:prstGeom>
          <a:noFill/>
          <a:ln w="9525">
            <a:noFill/>
            <a:miter lim="800000"/>
            <a:headEnd/>
            <a:tailEnd/>
          </a:ln>
          <a:effectLst/>
        </p:spPr>
        <p:txBody>
          <a:bodyPr wrap="none">
            <a:spAutoFit/>
          </a:bodyPr>
          <a:lstStyle/>
          <a:p>
            <a:pPr algn="l"/>
            <a:r>
              <a:rPr lang="en-US" sz="2000" b="1"/>
              <a:t>Données iconographiques depuis 1950 / mesure des processus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IMG_5981"/>
          <p:cNvPicPr>
            <a:picLocks noChangeAspect="1" noChangeArrowheads="1"/>
          </p:cNvPicPr>
          <p:nvPr/>
        </p:nvPicPr>
        <p:blipFill>
          <a:blip r:embed="rId2" cstate="print"/>
          <a:srcRect/>
          <a:stretch>
            <a:fillRect/>
          </a:stretch>
        </p:blipFill>
        <p:spPr bwMode="auto">
          <a:xfrm>
            <a:off x="4570413" y="1804988"/>
            <a:ext cx="4570412" cy="3043237"/>
          </a:xfrm>
          <a:prstGeom prst="rect">
            <a:avLst/>
          </a:prstGeom>
          <a:noFill/>
        </p:spPr>
      </p:pic>
      <p:pic>
        <p:nvPicPr>
          <p:cNvPr id="287747" name="Picture 3" descr="IMG_6072"/>
          <p:cNvPicPr>
            <a:picLocks noChangeAspect="1" noChangeArrowheads="1"/>
          </p:cNvPicPr>
          <p:nvPr/>
        </p:nvPicPr>
        <p:blipFill>
          <a:blip r:embed="rId3" cstate="print"/>
          <a:srcRect/>
          <a:stretch>
            <a:fillRect/>
          </a:stretch>
        </p:blipFill>
        <p:spPr bwMode="auto">
          <a:xfrm>
            <a:off x="0" y="1220788"/>
            <a:ext cx="4570413" cy="3043237"/>
          </a:xfrm>
          <a:prstGeom prst="rect">
            <a:avLst/>
          </a:prstGeom>
          <a:noFill/>
        </p:spPr>
      </p:pic>
      <p:sp>
        <p:nvSpPr>
          <p:cNvPr id="287748" name="Text Box 4"/>
          <p:cNvSpPr txBox="1">
            <a:spLocks noChangeArrowheads="1"/>
          </p:cNvSpPr>
          <p:nvPr/>
        </p:nvSpPr>
        <p:spPr bwMode="auto">
          <a:xfrm>
            <a:off x="1266825" y="4318000"/>
            <a:ext cx="2019300" cy="396875"/>
          </a:xfrm>
          <a:prstGeom prst="rect">
            <a:avLst/>
          </a:prstGeom>
          <a:noFill/>
          <a:ln w="9525">
            <a:noFill/>
            <a:miter lim="800000"/>
            <a:headEnd/>
            <a:tailEnd/>
          </a:ln>
          <a:effectLst/>
        </p:spPr>
        <p:txBody>
          <a:bodyPr wrap="none">
            <a:spAutoFit/>
          </a:bodyPr>
          <a:lstStyle/>
          <a:p>
            <a:pPr algn="l" eaLnBrk="0" hangingPunct="0"/>
            <a:r>
              <a:rPr lang="en-US" sz="2000"/>
              <a:t>Expérimentation</a:t>
            </a:r>
          </a:p>
        </p:txBody>
      </p:sp>
      <p:sp>
        <p:nvSpPr>
          <p:cNvPr id="287749" name="Text Box 5"/>
          <p:cNvSpPr txBox="1">
            <a:spLocks noChangeArrowheads="1"/>
          </p:cNvSpPr>
          <p:nvPr/>
        </p:nvSpPr>
        <p:spPr bwMode="auto">
          <a:xfrm>
            <a:off x="6143625" y="1397000"/>
            <a:ext cx="1695450" cy="396875"/>
          </a:xfrm>
          <a:prstGeom prst="rect">
            <a:avLst/>
          </a:prstGeom>
          <a:noFill/>
          <a:ln w="9525">
            <a:noFill/>
            <a:miter lim="800000"/>
            <a:headEnd/>
            <a:tailEnd/>
          </a:ln>
          <a:effectLst/>
        </p:spPr>
        <p:txBody>
          <a:bodyPr wrap="none">
            <a:spAutoFit/>
          </a:bodyPr>
          <a:lstStyle/>
          <a:p>
            <a:pPr algn="l" eaLnBrk="0" hangingPunct="0"/>
            <a:r>
              <a:rPr lang="en-US" sz="2000"/>
              <a:t>Milieu naturel</a:t>
            </a:r>
          </a:p>
        </p:txBody>
      </p:sp>
      <p:sp>
        <p:nvSpPr>
          <p:cNvPr id="287750" name="Text Box 6"/>
          <p:cNvSpPr txBox="1">
            <a:spLocks noChangeArrowheads="1"/>
          </p:cNvSpPr>
          <p:nvPr/>
        </p:nvSpPr>
        <p:spPr bwMode="auto">
          <a:xfrm>
            <a:off x="1423988" y="233363"/>
            <a:ext cx="6280150" cy="822325"/>
          </a:xfrm>
          <a:prstGeom prst="rect">
            <a:avLst/>
          </a:prstGeom>
          <a:noFill/>
          <a:ln w="9525">
            <a:noFill/>
            <a:miter lim="800000"/>
            <a:headEnd/>
            <a:tailEnd/>
          </a:ln>
          <a:effectLst/>
        </p:spPr>
        <p:txBody>
          <a:bodyPr>
            <a:spAutoFit/>
          </a:bodyPr>
          <a:lstStyle/>
          <a:p>
            <a:pPr eaLnBrk="0" hangingPunct="0"/>
            <a:r>
              <a:rPr lang="fr-FR" sz="2400" b="1"/>
              <a:t>Rôle majeur de l’érosion éolienne dans l’encroûtement des sols</a:t>
            </a:r>
          </a:p>
        </p:txBody>
      </p:sp>
      <p:sp>
        <p:nvSpPr>
          <p:cNvPr id="287751" name="Text Box 7"/>
          <p:cNvSpPr txBox="1">
            <a:spLocks noChangeArrowheads="1"/>
          </p:cNvSpPr>
          <p:nvPr/>
        </p:nvSpPr>
        <p:spPr bwMode="auto">
          <a:xfrm>
            <a:off x="522288" y="5546725"/>
            <a:ext cx="2078037" cy="396875"/>
          </a:xfrm>
          <a:prstGeom prst="rect">
            <a:avLst/>
          </a:prstGeom>
          <a:noFill/>
          <a:ln w="9525">
            <a:noFill/>
            <a:miter lim="800000"/>
            <a:headEnd/>
            <a:tailEnd/>
          </a:ln>
          <a:effectLst/>
        </p:spPr>
        <p:txBody>
          <a:bodyPr wrap="none">
            <a:spAutoFit/>
          </a:bodyPr>
          <a:lstStyle/>
          <a:p>
            <a:pPr algn="l" eaLnBrk="0" hangingPunct="0"/>
            <a:r>
              <a:rPr lang="en-US" sz="2000"/>
              <a:t>Erosion éolienne</a:t>
            </a:r>
          </a:p>
        </p:txBody>
      </p:sp>
      <p:sp>
        <p:nvSpPr>
          <p:cNvPr id="287752" name="Text Box 8"/>
          <p:cNvSpPr txBox="1">
            <a:spLocks noChangeArrowheads="1"/>
          </p:cNvSpPr>
          <p:nvPr/>
        </p:nvSpPr>
        <p:spPr bwMode="auto">
          <a:xfrm>
            <a:off x="5803900" y="6461125"/>
            <a:ext cx="3411538" cy="396875"/>
          </a:xfrm>
          <a:prstGeom prst="rect">
            <a:avLst/>
          </a:prstGeom>
          <a:noFill/>
          <a:ln w="9525">
            <a:noFill/>
            <a:miter lim="800000"/>
            <a:headEnd/>
            <a:tailEnd/>
          </a:ln>
          <a:effectLst/>
        </p:spPr>
        <p:txBody>
          <a:bodyPr wrap="none">
            <a:spAutoFit/>
          </a:bodyPr>
          <a:lstStyle/>
          <a:p>
            <a:pPr algn="l" eaLnBrk="0" hangingPunct="0"/>
            <a:r>
              <a:rPr lang="en-US" sz="2000"/>
              <a:t>Erosion Hydrique + Eolienne</a:t>
            </a:r>
          </a:p>
        </p:txBody>
      </p:sp>
      <p:sp>
        <p:nvSpPr>
          <p:cNvPr id="287753" name="Text Box 9"/>
          <p:cNvSpPr txBox="1">
            <a:spLocks noChangeArrowheads="1"/>
          </p:cNvSpPr>
          <p:nvPr/>
        </p:nvSpPr>
        <p:spPr bwMode="auto">
          <a:xfrm>
            <a:off x="3354388" y="6092825"/>
            <a:ext cx="1763712" cy="396875"/>
          </a:xfrm>
          <a:prstGeom prst="rect">
            <a:avLst/>
          </a:prstGeom>
          <a:solidFill>
            <a:srgbClr val="FF0000">
              <a:alpha val="30000"/>
            </a:srgbClr>
          </a:solidFill>
          <a:ln w="9525">
            <a:noFill/>
            <a:miter lim="800000"/>
            <a:headEnd/>
            <a:tailEnd/>
          </a:ln>
          <a:effectLst/>
        </p:spPr>
        <p:txBody>
          <a:bodyPr wrap="none">
            <a:spAutoFit/>
          </a:bodyPr>
          <a:lstStyle/>
          <a:p>
            <a:pPr algn="l" eaLnBrk="0" hangingPunct="0"/>
            <a:r>
              <a:rPr lang="en-US" sz="2000"/>
              <a:t>Encroûtement</a:t>
            </a:r>
          </a:p>
        </p:txBody>
      </p:sp>
      <p:sp>
        <p:nvSpPr>
          <p:cNvPr id="287754" name="AutoShape 10"/>
          <p:cNvSpPr>
            <a:spLocks noChangeArrowheads="1"/>
          </p:cNvSpPr>
          <p:nvPr/>
        </p:nvSpPr>
        <p:spPr bwMode="auto">
          <a:xfrm>
            <a:off x="2781300" y="5461000"/>
            <a:ext cx="1409700" cy="419100"/>
          </a:xfrm>
          <a:prstGeom prst="curvedDownArrow">
            <a:avLst>
              <a:gd name="adj1" fmla="val 67273"/>
              <a:gd name="adj2" fmla="val 134545"/>
              <a:gd name="adj3" fmla="val 33333"/>
            </a:avLst>
          </a:prstGeom>
          <a:solidFill>
            <a:schemeClr val="accent1"/>
          </a:solidFill>
          <a:ln w="9525">
            <a:solidFill>
              <a:schemeClr val="tx1"/>
            </a:solidFill>
            <a:miter lim="800000"/>
            <a:headEnd/>
            <a:tailEnd/>
          </a:ln>
          <a:effectLst/>
        </p:spPr>
        <p:txBody>
          <a:bodyPr wrap="none" anchor="ctr"/>
          <a:lstStyle/>
          <a:p>
            <a:endParaRPr lang="fr-FR"/>
          </a:p>
        </p:txBody>
      </p:sp>
      <p:sp>
        <p:nvSpPr>
          <p:cNvPr id="287755" name="AutoShape 11"/>
          <p:cNvSpPr>
            <a:spLocks noChangeArrowheads="1"/>
          </p:cNvSpPr>
          <p:nvPr/>
        </p:nvSpPr>
        <p:spPr bwMode="auto">
          <a:xfrm>
            <a:off x="5180013" y="5834063"/>
            <a:ext cx="2298700" cy="495300"/>
          </a:xfrm>
          <a:prstGeom prst="curvedDownArrow">
            <a:avLst>
              <a:gd name="adj1" fmla="val 92821"/>
              <a:gd name="adj2" fmla="val 185641"/>
              <a:gd name="adj3" fmla="val 33333"/>
            </a:avLst>
          </a:prstGeom>
          <a:solidFill>
            <a:schemeClr val="accent1"/>
          </a:solidFill>
          <a:ln w="9525">
            <a:solidFill>
              <a:schemeClr val="tx1"/>
            </a:solidFill>
            <a:miter lim="800000"/>
            <a:headEnd/>
            <a:tailEnd/>
          </a:ln>
          <a:effectLst/>
        </p:spPr>
        <p:txBody>
          <a:bodyPr wrap="none" anchor="ctr"/>
          <a:lstStyle/>
          <a:p>
            <a:endParaRPr lang="fr-FR"/>
          </a:p>
        </p:txBody>
      </p:sp>
      <p:sp>
        <p:nvSpPr>
          <p:cNvPr id="287756" name="Text Box 12"/>
          <p:cNvSpPr txBox="1">
            <a:spLocks noChangeArrowheads="1"/>
          </p:cNvSpPr>
          <p:nvPr/>
        </p:nvSpPr>
        <p:spPr bwMode="auto">
          <a:xfrm>
            <a:off x="3438525" y="5027613"/>
            <a:ext cx="889000" cy="366712"/>
          </a:xfrm>
          <a:prstGeom prst="rect">
            <a:avLst/>
          </a:prstGeom>
          <a:noFill/>
          <a:ln w="9525">
            <a:noFill/>
            <a:miter lim="800000"/>
            <a:headEnd/>
            <a:tailEnd/>
          </a:ln>
          <a:effectLst/>
        </p:spPr>
        <p:txBody>
          <a:bodyPr wrap="none">
            <a:spAutoFit/>
          </a:bodyPr>
          <a:lstStyle/>
          <a:p>
            <a:pPr algn="l"/>
            <a:r>
              <a:rPr lang="en-US"/>
              <a:t>+ Pluie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884238" y="1655763"/>
            <a:ext cx="7373937" cy="4511675"/>
          </a:xfrm>
          <a:prstGeom prst="rect">
            <a:avLst/>
          </a:prstGeom>
          <a:noFill/>
          <a:ln w="9525">
            <a:noFill/>
            <a:miter lim="800000"/>
            <a:headEnd/>
            <a:tailEnd/>
          </a:ln>
          <a:effectLst/>
        </p:spPr>
      </p:pic>
      <p:sp>
        <p:nvSpPr>
          <p:cNvPr id="4101" name="Text Box 5"/>
          <p:cNvSpPr txBox="1">
            <a:spLocks noChangeArrowheads="1"/>
          </p:cNvSpPr>
          <p:nvPr/>
        </p:nvSpPr>
        <p:spPr bwMode="auto">
          <a:xfrm>
            <a:off x="5910263" y="6294438"/>
            <a:ext cx="2419350" cy="366712"/>
          </a:xfrm>
          <a:prstGeom prst="rect">
            <a:avLst/>
          </a:prstGeom>
          <a:noFill/>
          <a:ln w="9525">
            <a:noFill/>
            <a:miter lim="800000"/>
            <a:headEnd/>
            <a:tailEnd/>
          </a:ln>
          <a:effectLst/>
        </p:spPr>
        <p:txBody>
          <a:bodyPr wrap="none">
            <a:spAutoFit/>
          </a:bodyPr>
          <a:lstStyle/>
          <a:p>
            <a:r>
              <a:rPr lang="fr-FR"/>
              <a:t>D’après Peyrillé, 2005</a:t>
            </a:r>
          </a:p>
        </p:txBody>
      </p:sp>
      <p:sp>
        <p:nvSpPr>
          <p:cNvPr id="4102" name="Rectangle 6"/>
          <p:cNvSpPr>
            <a:spLocks noChangeArrowheads="1"/>
          </p:cNvSpPr>
          <p:nvPr/>
        </p:nvSpPr>
        <p:spPr bwMode="auto">
          <a:xfrm>
            <a:off x="0" y="441325"/>
            <a:ext cx="9144000" cy="701675"/>
          </a:xfrm>
          <a:prstGeom prst="rect">
            <a:avLst/>
          </a:prstGeom>
          <a:noFill/>
          <a:ln w="9525">
            <a:noFill/>
            <a:miter lim="800000"/>
            <a:headEnd/>
            <a:tailEnd/>
          </a:ln>
          <a:effectLst/>
        </p:spPr>
        <p:txBody>
          <a:bodyPr>
            <a:spAutoFit/>
          </a:bodyPr>
          <a:lstStyle/>
          <a:p>
            <a:r>
              <a:rPr lang="fr-FR" sz="2000" b="1" i="1" dirty="0"/>
              <a:t>Coupe nord </a:t>
            </a:r>
            <a:r>
              <a:rPr lang="fr-FR" sz="2000" b="1" i="1" dirty="0" smtClean="0"/>
              <a:t>/ sud </a:t>
            </a:r>
            <a:r>
              <a:rPr lang="fr-FR" sz="2000" b="1" i="1" dirty="0"/>
              <a:t>conceptuelle représentant une moyenne zonale des éléments clefs de la mousson africaine pendant l’été boréal</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471488" y="2208213"/>
            <a:ext cx="6156325" cy="2430462"/>
          </a:xfrm>
          <a:prstGeom prst="rect">
            <a:avLst/>
          </a:prstGeom>
          <a:noFill/>
          <a:ln w="9525">
            <a:noFill/>
            <a:miter lim="800000"/>
            <a:headEnd/>
            <a:tailEnd/>
          </a:ln>
          <a:effectLst/>
        </p:spPr>
      </p:pic>
      <p:pic>
        <p:nvPicPr>
          <p:cNvPr id="39939" name="Picture 3"/>
          <p:cNvPicPr>
            <a:picLocks noChangeAspect="1" noChangeArrowheads="1"/>
          </p:cNvPicPr>
          <p:nvPr/>
        </p:nvPicPr>
        <p:blipFill>
          <a:blip r:embed="rId3" cstate="print"/>
          <a:srcRect/>
          <a:stretch>
            <a:fillRect/>
          </a:stretch>
        </p:blipFill>
        <p:spPr bwMode="auto">
          <a:xfrm>
            <a:off x="457200" y="-66675"/>
            <a:ext cx="6173788" cy="2435225"/>
          </a:xfrm>
          <a:prstGeom prst="rect">
            <a:avLst/>
          </a:prstGeom>
          <a:noFill/>
          <a:ln w="9525">
            <a:noFill/>
            <a:miter lim="800000"/>
            <a:headEnd/>
            <a:tailEnd/>
          </a:ln>
          <a:effectLst/>
        </p:spPr>
      </p:pic>
      <p:pic>
        <p:nvPicPr>
          <p:cNvPr id="39940" name="Picture 4"/>
          <p:cNvPicPr>
            <a:picLocks noChangeAspect="1" noChangeArrowheads="1"/>
          </p:cNvPicPr>
          <p:nvPr/>
        </p:nvPicPr>
        <p:blipFill>
          <a:blip r:embed="rId4" cstate="print"/>
          <a:srcRect/>
          <a:stretch>
            <a:fillRect/>
          </a:stretch>
        </p:blipFill>
        <p:spPr bwMode="auto">
          <a:xfrm>
            <a:off x="446088" y="4476750"/>
            <a:ext cx="6197600" cy="2444750"/>
          </a:xfrm>
          <a:prstGeom prst="rect">
            <a:avLst/>
          </a:prstGeom>
          <a:noFill/>
          <a:ln w="9525">
            <a:noFill/>
            <a:miter lim="800000"/>
            <a:headEnd/>
            <a:tailEnd/>
          </a:ln>
          <a:effectLst/>
        </p:spPr>
      </p:pic>
      <p:sp>
        <p:nvSpPr>
          <p:cNvPr id="39941" name="Text Box 5"/>
          <p:cNvSpPr txBox="1">
            <a:spLocks noChangeArrowheads="1"/>
          </p:cNvSpPr>
          <p:nvPr/>
        </p:nvSpPr>
        <p:spPr bwMode="auto">
          <a:xfrm>
            <a:off x="3354388" y="19050"/>
            <a:ext cx="798512" cy="396875"/>
          </a:xfrm>
          <a:prstGeom prst="rect">
            <a:avLst/>
          </a:prstGeom>
          <a:noFill/>
          <a:ln w="9525">
            <a:noFill/>
            <a:miter lim="800000"/>
            <a:headEnd/>
            <a:tailEnd/>
          </a:ln>
          <a:effectLst/>
        </p:spPr>
        <p:txBody>
          <a:bodyPr wrap="none">
            <a:spAutoFit/>
          </a:bodyPr>
          <a:lstStyle/>
          <a:p>
            <a:r>
              <a:rPr lang="fr-FR" sz="2000" b="1">
                <a:solidFill>
                  <a:srgbClr val="FB051C"/>
                </a:solidFill>
                <a:latin typeface="Arial Narrow" pitchFamily="34" charset="0"/>
              </a:rPr>
              <a:t>SOP 0</a:t>
            </a:r>
          </a:p>
        </p:txBody>
      </p:sp>
      <p:sp>
        <p:nvSpPr>
          <p:cNvPr id="39942" name="Rectangle 6"/>
          <p:cNvSpPr>
            <a:spLocks noChangeArrowheads="1"/>
          </p:cNvSpPr>
          <p:nvPr/>
        </p:nvSpPr>
        <p:spPr bwMode="auto">
          <a:xfrm>
            <a:off x="989013" y="2130425"/>
            <a:ext cx="5672137" cy="161925"/>
          </a:xfrm>
          <a:prstGeom prst="rect">
            <a:avLst/>
          </a:prstGeom>
          <a:solidFill>
            <a:schemeClr val="bg1"/>
          </a:solidFill>
          <a:ln w="9525">
            <a:noFill/>
            <a:miter lim="800000"/>
            <a:headEnd/>
            <a:tailEnd/>
          </a:ln>
          <a:effectLst/>
        </p:spPr>
        <p:txBody>
          <a:bodyPr wrap="none" anchor="ctr"/>
          <a:lstStyle/>
          <a:p>
            <a:pPr algn="ctr"/>
            <a:endParaRPr lang="en-US"/>
          </a:p>
        </p:txBody>
      </p:sp>
      <p:sp>
        <p:nvSpPr>
          <p:cNvPr id="39943" name="Rectangle 7"/>
          <p:cNvSpPr>
            <a:spLocks noChangeArrowheads="1"/>
          </p:cNvSpPr>
          <p:nvPr/>
        </p:nvSpPr>
        <p:spPr bwMode="auto">
          <a:xfrm>
            <a:off x="973138" y="6684963"/>
            <a:ext cx="5672137" cy="161925"/>
          </a:xfrm>
          <a:prstGeom prst="rect">
            <a:avLst/>
          </a:prstGeom>
          <a:solidFill>
            <a:schemeClr val="bg1"/>
          </a:solidFill>
          <a:ln w="9525">
            <a:noFill/>
            <a:miter lim="800000"/>
            <a:headEnd/>
            <a:tailEnd/>
          </a:ln>
          <a:effectLst/>
        </p:spPr>
        <p:txBody>
          <a:bodyPr wrap="none" anchor="ctr"/>
          <a:lstStyle/>
          <a:p>
            <a:endParaRPr lang="fr-FR"/>
          </a:p>
        </p:txBody>
      </p:sp>
      <p:sp>
        <p:nvSpPr>
          <p:cNvPr id="39944" name="Rectangle 8"/>
          <p:cNvSpPr>
            <a:spLocks noChangeArrowheads="1"/>
          </p:cNvSpPr>
          <p:nvPr/>
        </p:nvSpPr>
        <p:spPr bwMode="auto">
          <a:xfrm>
            <a:off x="969963" y="4413250"/>
            <a:ext cx="5672137" cy="161925"/>
          </a:xfrm>
          <a:prstGeom prst="rect">
            <a:avLst/>
          </a:prstGeom>
          <a:solidFill>
            <a:schemeClr val="bg1"/>
          </a:solidFill>
          <a:ln w="9525">
            <a:noFill/>
            <a:miter lim="800000"/>
            <a:headEnd/>
            <a:tailEnd/>
          </a:ln>
          <a:effectLst/>
        </p:spPr>
        <p:txBody>
          <a:bodyPr wrap="none" anchor="ctr"/>
          <a:lstStyle/>
          <a:p>
            <a:endParaRPr lang="fr-FR"/>
          </a:p>
        </p:txBody>
      </p:sp>
      <p:sp>
        <p:nvSpPr>
          <p:cNvPr id="39945" name="Text Box 9"/>
          <p:cNvSpPr txBox="1">
            <a:spLocks noChangeArrowheads="1"/>
          </p:cNvSpPr>
          <p:nvPr/>
        </p:nvSpPr>
        <p:spPr bwMode="auto">
          <a:xfrm>
            <a:off x="1128713" y="6581775"/>
            <a:ext cx="5407025" cy="336550"/>
          </a:xfrm>
          <a:prstGeom prst="rect">
            <a:avLst/>
          </a:prstGeom>
          <a:noFill/>
          <a:ln w="9525">
            <a:noFill/>
            <a:miter lim="800000"/>
            <a:headEnd/>
            <a:tailEnd/>
          </a:ln>
          <a:effectLst/>
        </p:spPr>
        <p:txBody>
          <a:bodyPr wrap="none">
            <a:spAutoFit/>
          </a:bodyPr>
          <a:lstStyle/>
          <a:p>
            <a:r>
              <a:rPr lang="fr-FR" sz="1600" b="1"/>
              <a:t>A      S     O      N     D      J      F     M      A     M      J      J</a:t>
            </a:r>
          </a:p>
        </p:txBody>
      </p:sp>
      <p:sp>
        <p:nvSpPr>
          <p:cNvPr id="39946" name="Text Box 10"/>
          <p:cNvSpPr txBox="1">
            <a:spLocks noChangeArrowheads="1"/>
          </p:cNvSpPr>
          <p:nvPr/>
        </p:nvSpPr>
        <p:spPr bwMode="auto">
          <a:xfrm>
            <a:off x="6565900" y="23813"/>
            <a:ext cx="2692400" cy="5959475"/>
          </a:xfrm>
          <a:prstGeom prst="rect">
            <a:avLst/>
          </a:prstGeom>
          <a:noFill/>
          <a:ln w="9525">
            <a:noFill/>
            <a:miter lim="800000"/>
            <a:headEnd/>
            <a:tailEnd/>
          </a:ln>
          <a:effectLst/>
        </p:spPr>
        <p:txBody>
          <a:bodyPr wrap="none">
            <a:spAutoFit/>
          </a:bodyPr>
          <a:lstStyle/>
          <a:p>
            <a:pPr algn="ctr"/>
            <a:r>
              <a:rPr lang="fr-FR" sz="1600" b="1">
                <a:solidFill>
                  <a:srgbClr val="0000FF"/>
                </a:solidFill>
              </a:rPr>
              <a:t>Meteo characteristics :</a:t>
            </a:r>
          </a:p>
          <a:p>
            <a:pPr algn="ctr"/>
            <a:endParaRPr lang="fr-FR" sz="1600" b="1">
              <a:solidFill>
                <a:srgbClr val="0000FF"/>
              </a:solidFill>
            </a:endParaRPr>
          </a:p>
          <a:p>
            <a:pPr algn="ctr"/>
            <a:r>
              <a:rPr lang="fr-FR" sz="1600" b="1">
                <a:solidFill>
                  <a:srgbClr val="3B26DA"/>
                </a:solidFill>
              </a:rPr>
              <a:t>SOP 1-2</a:t>
            </a:r>
          </a:p>
          <a:p>
            <a:pPr algn="ctr"/>
            <a:r>
              <a:rPr lang="fr-FR" sz="1600" b="1">
                <a:solidFill>
                  <a:srgbClr val="3B26DA"/>
                </a:solidFill>
              </a:rPr>
              <a:t>Onset of the rainy Season</a:t>
            </a:r>
            <a:endParaRPr lang="fr-FR" sz="1600">
              <a:solidFill>
                <a:srgbClr val="3B26DA"/>
              </a:solidFill>
            </a:endParaRPr>
          </a:p>
          <a:p>
            <a:pPr algn="ctr"/>
            <a:endParaRPr lang="fr-FR" sz="1600"/>
          </a:p>
          <a:p>
            <a:pPr algn="ctr"/>
            <a:endParaRPr lang="fr-FR" sz="1600"/>
          </a:p>
          <a:p>
            <a:pPr algn="ctr"/>
            <a:r>
              <a:rPr lang="fr-FR" sz="1600" b="1"/>
              <a:t>Absolute humidity:</a:t>
            </a:r>
          </a:p>
          <a:p>
            <a:pPr algn="ctr"/>
            <a:r>
              <a:rPr lang="fr-FR" sz="1600" b="1"/>
              <a:t>16 g m</a:t>
            </a:r>
            <a:r>
              <a:rPr lang="fr-FR" sz="1600" b="1" baseline="30000"/>
              <a:t>-3</a:t>
            </a:r>
            <a:endParaRPr lang="fr-FR" sz="1600" b="1"/>
          </a:p>
          <a:p>
            <a:pPr algn="ctr"/>
            <a:endParaRPr lang="fr-FR" sz="1600" b="1"/>
          </a:p>
          <a:p>
            <a:pPr algn="ctr"/>
            <a:endParaRPr lang="fr-FR" sz="1600" b="1"/>
          </a:p>
          <a:p>
            <a:pPr algn="ctr"/>
            <a:endParaRPr lang="fr-FR" sz="1600" b="1"/>
          </a:p>
          <a:p>
            <a:pPr algn="ctr"/>
            <a:endParaRPr lang="fr-FR" sz="1600" b="1"/>
          </a:p>
          <a:p>
            <a:pPr algn="ctr"/>
            <a:endParaRPr lang="fr-FR" sz="1600" b="1"/>
          </a:p>
          <a:p>
            <a:pPr algn="ctr"/>
            <a:endParaRPr lang="fr-FR" sz="1600" b="1"/>
          </a:p>
          <a:p>
            <a:pPr algn="ctr"/>
            <a:r>
              <a:rPr lang="fr-FR" sz="1600" b="1"/>
              <a:t>Mean Wind direction:</a:t>
            </a:r>
          </a:p>
          <a:p>
            <a:pPr algn="ctr"/>
            <a:r>
              <a:rPr lang="fr-FR" sz="1600" b="1"/>
              <a:t>South West</a:t>
            </a:r>
          </a:p>
          <a:p>
            <a:pPr algn="ctr"/>
            <a:endParaRPr lang="fr-FR" sz="1600" b="1"/>
          </a:p>
          <a:p>
            <a:pPr algn="ctr"/>
            <a:endParaRPr lang="fr-FR" sz="1600" b="1"/>
          </a:p>
          <a:p>
            <a:pPr algn="ctr"/>
            <a:endParaRPr lang="fr-FR" sz="1600" b="1"/>
          </a:p>
          <a:p>
            <a:pPr algn="ctr"/>
            <a:endParaRPr lang="fr-FR" sz="1600" b="1"/>
          </a:p>
          <a:p>
            <a:pPr algn="ctr"/>
            <a:endParaRPr lang="fr-FR" sz="1600" b="1"/>
          </a:p>
          <a:p>
            <a:pPr algn="ctr"/>
            <a:endParaRPr lang="fr-FR" sz="1600" b="1"/>
          </a:p>
          <a:p>
            <a:pPr algn="ctr"/>
            <a:r>
              <a:rPr lang="fr-FR" sz="1600" b="1"/>
              <a:t>Daily max wind speed:</a:t>
            </a:r>
          </a:p>
          <a:p>
            <a:pPr algn="ctr"/>
            <a:r>
              <a:rPr lang="fr-FR" sz="1600" b="1"/>
              <a:t>5 to 19 m s</a:t>
            </a:r>
            <a:r>
              <a:rPr lang="fr-FR" sz="1600" b="1" baseline="30000"/>
              <a:t>-1</a:t>
            </a:r>
          </a:p>
        </p:txBody>
      </p:sp>
      <p:sp>
        <p:nvSpPr>
          <p:cNvPr id="39947" name="Text Box 11"/>
          <p:cNvSpPr txBox="1">
            <a:spLocks noChangeArrowheads="1"/>
          </p:cNvSpPr>
          <p:nvPr/>
        </p:nvSpPr>
        <p:spPr bwMode="auto">
          <a:xfrm>
            <a:off x="6780213" y="6275388"/>
            <a:ext cx="2363787" cy="274637"/>
          </a:xfrm>
          <a:prstGeom prst="rect">
            <a:avLst/>
          </a:prstGeom>
          <a:noFill/>
          <a:ln w="9525">
            <a:noFill/>
            <a:miter lim="800000"/>
            <a:headEnd/>
            <a:tailEnd/>
          </a:ln>
          <a:effectLst/>
        </p:spPr>
        <p:txBody>
          <a:bodyPr wrap="none">
            <a:spAutoFit/>
          </a:bodyPr>
          <a:lstStyle/>
          <a:p>
            <a:r>
              <a:rPr lang="fr-FR" sz="1200" b="1"/>
              <a:t>Dust transect data 2005 - 2006</a:t>
            </a:r>
          </a:p>
        </p:txBody>
      </p:sp>
      <p:sp>
        <p:nvSpPr>
          <p:cNvPr id="39948" name="Rectangle 12"/>
          <p:cNvSpPr>
            <a:spLocks noChangeArrowheads="1"/>
          </p:cNvSpPr>
          <p:nvPr/>
        </p:nvSpPr>
        <p:spPr bwMode="auto">
          <a:xfrm>
            <a:off x="3543300" y="100013"/>
            <a:ext cx="469900" cy="6553200"/>
          </a:xfrm>
          <a:prstGeom prst="rect">
            <a:avLst/>
          </a:prstGeom>
          <a:solidFill>
            <a:srgbClr val="FF0000">
              <a:alpha val="25000"/>
            </a:srgbClr>
          </a:solidFill>
          <a:ln w="12700">
            <a:noFill/>
            <a:miter lim="800000"/>
            <a:headEnd/>
            <a:tailEnd/>
          </a:ln>
          <a:effectLst/>
        </p:spPr>
        <p:txBody>
          <a:bodyPr wrap="none" anchor="ctr"/>
          <a:lstStyle/>
          <a:p>
            <a:pPr algn="ctr"/>
            <a:endParaRPr lang="en-US"/>
          </a:p>
        </p:txBody>
      </p:sp>
      <p:sp>
        <p:nvSpPr>
          <p:cNvPr id="39949" name="Rectangle 13"/>
          <p:cNvSpPr>
            <a:spLocks noChangeArrowheads="1"/>
          </p:cNvSpPr>
          <p:nvPr/>
        </p:nvSpPr>
        <p:spPr bwMode="auto">
          <a:xfrm>
            <a:off x="5718175" y="85725"/>
            <a:ext cx="673100" cy="6561138"/>
          </a:xfrm>
          <a:prstGeom prst="rect">
            <a:avLst/>
          </a:prstGeom>
          <a:solidFill>
            <a:srgbClr val="00FFFF">
              <a:alpha val="25000"/>
            </a:srgbClr>
          </a:solidFill>
          <a:ln w="12700">
            <a:noFill/>
            <a:miter lim="800000"/>
            <a:headEnd/>
            <a:tailEnd/>
          </a:ln>
          <a:effectLst/>
        </p:spPr>
        <p:txBody>
          <a:bodyPr wrap="none" anchor="ctr"/>
          <a:lstStyle/>
          <a:p>
            <a:pPr algn="ctr"/>
            <a:endParaRPr lang="en-US"/>
          </a:p>
        </p:txBody>
      </p:sp>
      <p:sp>
        <p:nvSpPr>
          <p:cNvPr id="39950" name="Text Box 14"/>
          <p:cNvSpPr txBox="1">
            <a:spLocks noChangeArrowheads="1"/>
          </p:cNvSpPr>
          <p:nvPr/>
        </p:nvSpPr>
        <p:spPr bwMode="auto">
          <a:xfrm>
            <a:off x="5561013" y="0"/>
            <a:ext cx="984250" cy="396875"/>
          </a:xfrm>
          <a:prstGeom prst="rect">
            <a:avLst/>
          </a:prstGeom>
          <a:noFill/>
          <a:ln w="9525">
            <a:noFill/>
            <a:miter lim="800000"/>
            <a:headEnd/>
            <a:tailEnd/>
          </a:ln>
          <a:effectLst/>
        </p:spPr>
        <p:txBody>
          <a:bodyPr wrap="none">
            <a:spAutoFit/>
          </a:bodyPr>
          <a:lstStyle/>
          <a:p>
            <a:r>
              <a:rPr lang="fr-FR" sz="2000" b="1">
                <a:solidFill>
                  <a:srgbClr val="FB051C"/>
                </a:solidFill>
                <a:latin typeface="Arial Narrow" pitchFamily="34" charset="0"/>
              </a:rPr>
              <a:t>SOP 1-2</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Impacts</a:t>
            </a:r>
          </a:p>
        </p:txBody>
      </p:sp>
      <p:sp>
        <p:nvSpPr>
          <p:cNvPr id="3" name="Espace réservé du contenu 2"/>
          <p:cNvSpPr>
            <a:spLocks noGrp="1"/>
          </p:cNvSpPr>
          <p:nvPr>
            <p:ph idx="1"/>
          </p:nvPr>
        </p:nvSpPr>
        <p:spPr/>
        <p:txBody>
          <a:bodyPr>
            <a:normAutofit/>
          </a:bodyPr>
          <a:lstStyle/>
          <a:p>
            <a:r>
              <a:rPr lang="fr-FR" dirty="0" smtClean="0">
                <a:solidFill>
                  <a:schemeClr val="bg1">
                    <a:lumMod val="75000"/>
                  </a:schemeClr>
                </a:solidFill>
              </a:rPr>
              <a:t>Climatiques = poussières dans l’atmosphère (rétroaction)</a:t>
            </a:r>
          </a:p>
          <a:p>
            <a:pPr lvl="1"/>
            <a:r>
              <a:rPr lang="fr-FR" dirty="0" smtClean="0">
                <a:solidFill>
                  <a:schemeClr val="bg1">
                    <a:lumMod val="75000"/>
                  </a:schemeClr>
                </a:solidFill>
              </a:rPr>
              <a:t>Enjeu = rôle dans les changements climatiques en cours</a:t>
            </a:r>
          </a:p>
          <a:p>
            <a:r>
              <a:rPr lang="fr-FR" b="1" dirty="0" smtClean="0">
                <a:solidFill>
                  <a:srgbClr val="FF0000"/>
                </a:solidFill>
              </a:rPr>
              <a:t>Cycle des nutriments</a:t>
            </a:r>
          </a:p>
          <a:p>
            <a:pPr lvl="1"/>
            <a:r>
              <a:rPr lang="fr-FR" dirty="0" smtClean="0"/>
              <a:t>Enjeu = dégradation des sols agricoles (cultivés, pâturés) en zones semi arides fortement peuplées</a:t>
            </a:r>
          </a:p>
          <a:p>
            <a:pPr lvl="1">
              <a:buNone/>
            </a:pPr>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90488" y="2149475"/>
            <a:ext cx="9310688" cy="4279900"/>
          </a:xfrm>
          <a:prstGeom prst="rect">
            <a:avLst/>
          </a:prstGeom>
          <a:noFill/>
          <a:ln w="9525">
            <a:noFill/>
            <a:miter lim="800000"/>
            <a:headEnd/>
            <a:tailEnd/>
          </a:ln>
          <a:effectLst/>
        </p:spPr>
      </p:pic>
      <p:sp>
        <p:nvSpPr>
          <p:cNvPr id="38915" name="Text Box 3"/>
          <p:cNvSpPr txBox="1">
            <a:spLocks noChangeArrowheads="1"/>
          </p:cNvSpPr>
          <p:nvPr/>
        </p:nvSpPr>
        <p:spPr bwMode="auto">
          <a:xfrm>
            <a:off x="93663" y="849313"/>
            <a:ext cx="9050337" cy="1006475"/>
          </a:xfrm>
          <a:prstGeom prst="rect">
            <a:avLst/>
          </a:prstGeom>
          <a:noFill/>
          <a:ln w="9525">
            <a:noFill/>
            <a:miter lim="800000"/>
            <a:headEnd/>
            <a:tailEnd/>
          </a:ln>
          <a:effectLst/>
        </p:spPr>
        <p:txBody>
          <a:bodyPr wrap="none">
            <a:spAutoFit/>
          </a:bodyPr>
          <a:lstStyle/>
          <a:p>
            <a:r>
              <a:rPr lang="en-US" sz="2000" b="1"/>
              <a:t>Epaisseur optique journalière et Coefficient d’Angstrom (Level 2.0. data) :</a:t>
            </a:r>
          </a:p>
          <a:p>
            <a:endParaRPr lang="en-US" sz="2000" b="1"/>
          </a:p>
          <a:p>
            <a:pPr lvl="1">
              <a:buFont typeface="Wingdings" pitchFamily="2" charset="2"/>
              <a:buNone/>
            </a:pPr>
            <a:r>
              <a:rPr lang="en-US" sz="2000" b="1"/>
              <a:t> Cycle saisonnier avec une très forte variabilité annuelle</a:t>
            </a:r>
          </a:p>
        </p:txBody>
      </p:sp>
      <p:sp>
        <p:nvSpPr>
          <p:cNvPr id="38916" name="Text Box 4"/>
          <p:cNvSpPr txBox="1">
            <a:spLocks noChangeArrowheads="1"/>
          </p:cNvSpPr>
          <p:nvPr/>
        </p:nvSpPr>
        <p:spPr bwMode="auto">
          <a:xfrm>
            <a:off x="5313363" y="382588"/>
            <a:ext cx="184150" cy="366712"/>
          </a:xfrm>
          <a:prstGeom prst="rect">
            <a:avLst/>
          </a:prstGeom>
          <a:noFill/>
          <a:ln w="9525">
            <a:noFill/>
            <a:miter lim="800000"/>
            <a:headEnd/>
            <a:tailEnd/>
          </a:ln>
          <a:effectLst/>
        </p:spPr>
        <p:txBody>
          <a:bodyPr wrap="none">
            <a:spAutoFit/>
          </a:bodyPr>
          <a:lstStyle/>
          <a:p>
            <a:endParaRPr lang="en-US"/>
          </a:p>
        </p:txBody>
      </p:sp>
      <p:sp>
        <p:nvSpPr>
          <p:cNvPr id="38917" name="Text Box 5"/>
          <p:cNvSpPr txBox="1">
            <a:spLocks noChangeArrowheads="1"/>
          </p:cNvSpPr>
          <p:nvPr/>
        </p:nvSpPr>
        <p:spPr bwMode="auto">
          <a:xfrm>
            <a:off x="0" y="6553200"/>
            <a:ext cx="2768600" cy="304800"/>
          </a:xfrm>
          <a:prstGeom prst="rect">
            <a:avLst/>
          </a:prstGeom>
          <a:noFill/>
          <a:ln w="9525">
            <a:noFill/>
            <a:miter lim="800000"/>
            <a:headEnd/>
            <a:tailEnd/>
          </a:ln>
          <a:effectLst/>
        </p:spPr>
        <p:txBody>
          <a:bodyPr wrap="none">
            <a:spAutoFit/>
          </a:bodyPr>
          <a:lstStyle/>
          <a:p>
            <a:r>
              <a:rPr lang="fr-FR" sz="1400" b="1">
                <a:solidFill>
                  <a:srgbClr val="0000FF"/>
                </a:solidFill>
              </a:rPr>
              <a:t>courtesy : AERONET-PHOTON</a:t>
            </a:r>
          </a:p>
        </p:txBody>
      </p:sp>
      <p:sp>
        <p:nvSpPr>
          <p:cNvPr id="38918" name="Rectangle 6"/>
          <p:cNvSpPr>
            <a:spLocks noChangeArrowheads="1"/>
          </p:cNvSpPr>
          <p:nvPr/>
        </p:nvSpPr>
        <p:spPr bwMode="auto">
          <a:xfrm>
            <a:off x="2143125" y="2533650"/>
            <a:ext cx="180975" cy="3190875"/>
          </a:xfrm>
          <a:prstGeom prst="rect">
            <a:avLst/>
          </a:prstGeom>
          <a:solidFill>
            <a:srgbClr val="00FFFF">
              <a:alpha val="39999"/>
            </a:srgbClr>
          </a:solidFill>
          <a:ln w="9525">
            <a:noFill/>
            <a:miter lim="800000"/>
            <a:headEnd/>
            <a:tailEnd/>
          </a:ln>
          <a:effectLst/>
        </p:spPr>
        <p:txBody>
          <a:bodyPr wrap="none" anchor="ctr"/>
          <a:lstStyle/>
          <a:p>
            <a:endParaRPr lang="fr-FR"/>
          </a:p>
        </p:txBody>
      </p:sp>
      <p:sp>
        <p:nvSpPr>
          <p:cNvPr id="38919" name="Rectangle 7"/>
          <p:cNvSpPr>
            <a:spLocks noChangeArrowheads="1"/>
          </p:cNvSpPr>
          <p:nvPr/>
        </p:nvSpPr>
        <p:spPr bwMode="auto">
          <a:xfrm>
            <a:off x="5035550" y="2520950"/>
            <a:ext cx="180975" cy="3190875"/>
          </a:xfrm>
          <a:prstGeom prst="rect">
            <a:avLst/>
          </a:prstGeom>
          <a:solidFill>
            <a:srgbClr val="00FFFF">
              <a:alpha val="39999"/>
            </a:srgbClr>
          </a:solidFill>
          <a:ln w="9525">
            <a:noFill/>
            <a:miter lim="800000"/>
            <a:headEnd/>
            <a:tailEnd/>
          </a:ln>
          <a:effectLst/>
        </p:spPr>
        <p:txBody>
          <a:bodyPr wrap="none" anchor="ctr"/>
          <a:lstStyle/>
          <a:p>
            <a:endParaRPr lang="fr-FR"/>
          </a:p>
        </p:txBody>
      </p:sp>
      <p:sp>
        <p:nvSpPr>
          <p:cNvPr id="38920" name="Rectangle 8"/>
          <p:cNvSpPr>
            <a:spLocks noChangeArrowheads="1"/>
          </p:cNvSpPr>
          <p:nvPr/>
        </p:nvSpPr>
        <p:spPr bwMode="auto">
          <a:xfrm>
            <a:off x="3594100" y="2546350"/>
            <a:ext cx="180975" cy="3190875"/>
          </a:xfrm>
          <a:prstGeom prst="rect">
            <a:avLst/>
          </a:prstGeom>
          <a:solidFill>
            <a:srgbClr val="00FFFF">
              <a:alpha val="39999"/>
            </a:srgbClr>
          </a:solidFill>
          <a:ln w="9525">
            <a:noFill/>
            <a:miter lim="800000"/>
            <a:headEnd/>
            <a:tailEnd/>
          </a:ln>
          <a:effectLst/>
        </p:spPr>
        <p:txBody>
          <a:bodyPr wrap="none" anchor="ctr"/>
          <a:lstStyle/>
          <a:p>
            <a:endParaRPr lang="fr-FR"/>
          </a:p>
        </p:txBody>
      </p:sp>
      <p:sp>
        <p:nvSpPr>
          <p:cNvPr id="38921" name="Rectangle 9"/>
          <p:cNvSpPr>
            <a:spLocks noChangeArrowheads="1"/>
          </p:cNvSpPr>
          <p:nvPr/>
        </p:nvSpPr>
        <p:spPr bwMode="auto">
          <a:xfrm>
            <a:off x="7924800" y="2533650"/>
            <a:ext cx="180975" cy="3190875"/>
          </a:xfrm>
          <a:prstGeom prst="rect">
            <a:avLst/>
          </a:prstGeom>
          <a:solidFill>
            <a:srgbClr val="00FFFF">
              <a:alpha val="39999"/>
            </a:srgbClr>
          </a:solidFill>
          <a:ln w="9525">
            <a:noFill/>
            <a:miter lim="800000"/>
            <a:headEnd/>
            <a:tailEnd/>
          </a:ln>
          <a:effectLst/>
        </p:spPr>
        <p:txBody>
          <a:bodyPr wrap="none" anchor="ctr"/>
          <a:lstStyle/>
          <a:p>
            <a:endParaRPr lang="fr-FR"/>
          </a:p>
        </p:txBody>
      </p:sp>
      <p:sp>
        <p:nvSpPr>
          <p:cNvPr id="38922" name="Rectangle 10"/>
          <p:cNvSpPr>
            <a:spLocks noChangeArrowheads="1"/>
          </p:cNvSpPr>
          <p:nvPr/>
        </p:nvSpPr>
        <p:spPr bwMode="auto">
          <a:xfrm>
            <a:off x="6483350" y="2530475"/>
            <a:ext cx="180975" cy="3190875"/>
          </a:xfrm>
          <a:prstGeom prst="rect">
            <a:avLst/>
          </a:prstGeom>
          <a:solidFill>
            <a:srgbClr val="00FFFF">
              <a:alpha val="39999"/>
            </a:srgbClr>
          </a:solidFill>
          <a:ln w="9525">
            <a:noFill/>
            <a:miter lim="800000"/>
            <a:headEnd/>
            <a:tailEnd/>
          </a:ln>
          <a:effectLst/>
        </p:spPr>
        <p:txBody>
          <a:bodyPr wrap="none" anchor="ctr"/>
          <a:lstStyle/>
          <a:p>
            <a:endParaRPr lang="fr-FR"/>
          </a:p>
        </p:txBody>
      </p:sp>
      <p:sp>
        <p:nvSpPr>
          <p:cNvPr id="38923" name="Rectangle 11"/>
          <p:cNvSpPr>
            <a:spLocks noChangeArrowheads="1"/>
          </p:cNvSpPr>
          <p:nvPr/>
        </p:nvSpPr>
        <p:spPr bwMode="auto">
          <a:xfrm>
            <a:off x="1651000" y="2514600"/>
            <a:ext cx="165100" cy="3225800"/>
          </a:xfrm>
          <a:prstGeom prst="rect">
            <a:avLst/>
          </a:prstGeom>
          <a:solidFill>
            <a:srgbClr val="FF0000">
              <a:alpha val="27000"/>
            </a:srgbClr>
          </a:solidFill>
          <a:ln w="9525">
            <a:noFill/>
            <a:miter lim="800000"/>
            <a:headEnd/>
            <a:tailEnd/>
          </a:ln>
          <a:effectLst/>
        </p:spPr>
        <p:txBody>
          <a:bodyPr wrap="none" anchor="ctr"/>
          <a:lstStyle/>
          <a:p>
            <a:endParaRPr lang="fr-FR"/>
          </a:p>
        </p:txBody>
      </p:sp>
      <p:sp>
        <p:nvSpPr>
          <p:cNvPr id="38924" name="Rectangle 12"/>
          <p:cNvSpPr>
            <a:spLocks noChangeArrowheads="1"/>
          </p:cNvSpPr>
          <p:nvPr/>
        </p:nvSpPr>
        <p:spPr bwMode="auto">
          <a:xfrm>
            <a:off x="3098800" y="2514600"/>
            <a:ext cx="165100" cy="3225800"/>
          </a:xfrm>
          <a:prstGeom prst="rect">
            <a:avLst/>
          </a:prstGeom>
          <a:solidFill>
            <a:srgbClr val="FF0000">
              <a:alpha val="27000"/>
            </a:srgbClr>
          </a:solidFill>
          <a:ln w="9525">
            <a:noFill/>
            <a:miter lim="800000"/>
            <a:headEnd/>
            <a:tailEnd/>
          </a:ln>
          <a:effectLst/>
        </p:spPr>
        <p:txBody>
          <a:bodyPr wrap="none" anchor="ctr"/>
          <a:lstStyle/>
          <a:p>
            <a:endParaRPr lang="fr-FR"/>
          </a:p>
        </p:txBody>
      </p:sp>
      <p:sp>
        <p:nvSpPr>
          <p:cNvPr id="38925" name="Rectangle 13"/>
          <p:cNvSpPr>
            <a:spLocks noChangeArrowheads="1"/>
          </p:cNvSpPr>
          <p:nvPr/>
        </p:nvSpPr>
        <p:spPr bwMode="auto">
          <a:xfrm>
            <a:off x="4533900" y="2501900"/>
            <a:ext cx="165100" cy="3225800"/>
          </a:xfrm>
          <a:prstGeom prst="rect">
            <a:avLst/>
          </a:prstGeom>
          <a:solidFill>
            <a:srgbClr val="FF0000">
              <a:alpha val="27000"/>
            </a:srgbClr>
          </a:solidFill>
          <a:ln w="9525">
            <a:noFill/>
            <a:miter lim="800000"/>
            <a:headEnd/>
            <a:tailEnd/>
          </a:ln>
          <a:effectLst/>
        </p:spPr>
        <p:txBody>
          <a:bodyPr wrap="none" anchor="ctr"/>
          <a:lstStyle/>
          <a:p>
            <a:endParaRPr lang="fr-FR"/>
          </a:p>
        </p:txBody>
      </p:sp>
      <p:sp>
        <p:nvSpPr>
          <p:cNvPr id="38926" name="Rectangle 14"/>
          <p:cNvSpPr>
            <a:spLocks noChangeArrowheads="1"/>
          </p:cNvSpPr>
          <p:nvPr/>
        </p:nvSpPr>
        <p:spPr bwMode="auto">
          <a:xfrm>
            <a:off x="5981700" y="2501900"/>
            <a:ext cx="165100" cy="3225800"/>
          </a:xfrm>
          <a:prstGeom prst="rect">
            <a:avLst/>
          </a:prstGeom>
          <a:solidFill>
            <a:srgbClr val="FF0000">
              <a:alpha val="27000"/>
            </a:srgbClr>
          </a:solidFill>
          <a:ln w="9525">
            <a:noFill/>
            <a:miter lim="800000"/>
            <a:headEnd/>
            <a:tailEnd/>
          </a:ln>
          <a:effectLst/>
        </p:spPr>
        <p:txBody>
          <a:bodyPr wrap="none" anchor="ctr"/>
          <a:lstStyle/>
          <a:p>
            <a:endParaRPr lang="fr-FR"/>
          </a:p>
        </p:txBody>
      </p:sp>
      <p:sp>
        <p:nvSpPr>
          <p:cNvPr id="38927" name="Rectangle 15"/>
          <p:cNvSpPr>
            <a:spLocks noChangeArrowheads="1"/>
          </p:cNvSpPr>
          <p:nvPr/>
        </p:nvSpPr>
        <p:spPr bwMode="auto">
          <a:xfrm>
            <a:off x="7442200" y="2501900"/>
            <a:ext cx="165100" cy="3225800"/>
          </a:xfrm>
          <a:prstGeom prst="rect">
            <a:avLst/>
          </a:prstGeom>
          <a:solidFill>
            <a:srgbClr val="FF0000">
              <a:alpha val="27000"/>
            </a:srgbClr>
          </a:solidFill>
          <a:ln w="9525">
            <a:noFill/>
            <a:miter lim="800000"/>
            <a:headEnd/>
            <a:tailEnd/>
          </a:ln>
          <a:effectLst/>
        </p:spPr>
        <p:txBody>
          <a:bodyPr wrap="none" anchor="ctr"/>
          <a:lstStyle/>
          <a:p>
            <a:endParaRPr lang="fr-FR"/>
          </a:p>
        </p:txBody>
      </p:sp>
      <p:sp>
        <p:nvSpPr>
          <p:cNvPr id="38928" name="Text Box 16"/>
          <p:cNvSpPr txBox="1">
            <a:spLocks noChangeArrowheads="1"/>
          </p:cNvSpPr>
          <p:nvPr/>
        </p:nvSpPr>
        <p:spPr bwMode="auto">
          <a:xfrm>
            <a:off x="600075" y="223838"/>
            <a:ext cx="7927975" cy="396875"/>
          </a:xfrm>
          <a:prstGeom prst="rect">
            <a:avLst/>
          </a:prstGeom>
          <a:noFill/>
          <a:ln w="9525">
            <a:noFill/>
            <a:miter lim="800000"/>
            <a:headEnd/>
            <a:tailEnd/>
          </a:ln>
          <a:effectLst/>
        </p:spPr>
        <p:txBody>
          <a:bodyPr wrap="none">
            <a:spAutoFit/>
          </a:bodyPr>
          <a:lstStyle/>
          <a:p>
            <a:r>
              <a:rPr lang="fr-FR" sz="2000" b="1">
                <a:solidFill>
                  <a:srgbClr val="FF0000"/>
                </a:solidFill>
              </a:rPr>
              <a:t>Mesure de concentration intégrée sur la colonne atmosphérique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63513" y="871538"/>
            <a:ext cx="8816975" cy="1292662"/>
          </a:xfrm>
          <a:prstGeom prst="rect">
            <a:avLst/>
          </a:prstGeom>
          <a:noFill/>
          <a:ln w="9525">
            <a:noFill/>
            <a:miter lim="800000"/>
            <a:headEnd/>
            <a:tailEnd/>
          </a:ln>
          <a:effectLst/>
        </p:spPr>
        <p:txBody>
          <a:bodyPr>
            <a:spAutoFit/>
          </a:bodyPr>
          <a:lstStyle/>
          <a:p>
            <a:endParaRPr lang="fr-FR" sz="1600" dirty="0"/>
          </a:p>
          <a:p>
            <a:pPr>
              <a:buFont typeface="Wingdings" pitchFamily="2" charset="2"/>
              <a:buChar char="Ø"/>
            </a:pPr>
            <a:r>
              <a:rPr lang="fr-FR" sz="2400" dirty="0"/>
              <a:t> Succession de pics de concentration au sol</a:t>
            </a:r>
          </a:p>
          <a:p>
            <a:pPr>
              <a:buFontTx/>
              <a:buChar char="-"/>
            </a:pPr>
            <a:endParaRPr lang="fr-FR" sz="1400" dirty="0"/>
          </a:p>
          <a:p>
            <a:pPr>
              <a:buFont typeface="Wingdings" pitchFamily="2" charset="2"/>
              <a:buChar char="Ø"/>
            </a:pPr>
            <a:r>
              <a:rPr lang="fr-FR" sz="2400" dirty="0"/>
              <a:t> Pas liés à de l’érosion </a:t>
            </a:r>
            <a:r>
              <a:rPr lang="fr-FR" sz="2400" dirty="0">
                <a:solidFill>
                  <a:srgbClr val="FF0000"/>
                </a:solidFill>
              </a:rPr>
              <a:t>locale</a:t>
            </a:r>
          </a:p>
        </p:txBody>
      </p:sp>
      <p:sp>
        <p:nvSpPr>
          <p:cNvPr id="19459" name="Text Box 3"/>
          <p:cNvSpPr txBox="1">
            <a:spLocks noChangeArrowheads="1"/>
          </p:cNvSpPr>
          <p:nvPr/>
        </p:nvSpPr>
        <p:spPr bwMode="auto">
          <a:xfrm>
            <a:off x="207963" y="149225"/>
            <a:ext cx="8694737" cy="519113"/>
          </a:xfrm>
          <a:prstGeom prst="rect">
            <a:avLst/>
          </a:prstGeom>
          <a:noFill/>
          <a:ln w="9525">
            <a:noFill/>
            <a:miter lim="800000"/>
            <a:headEnd/>
            <a:tailEnd/>
          </a:ln>
          <a:effectLst/>
        </p:spPr>
        <p:txBody>
          <a:bodyPr wrap="none">
            <a:spAutoFit/>
          </a:bodyPr>
          <a:lstStyle/>
          <a:p>
            <a:pPr algn="ctr"/>
            <a:r>
              <a:rPr lang="fr-FR" sz="2800" b="1"/>
              <a:t>Dynamique des aérosols pendant la saison sèche </a:t>
            </a:r>
          </a:p>
        </p:txBody>
      </p:sp>
      <p:pic>
        <p:nvPicPr>
          <p:cNvPr id="19460" name="Picture 4" descr="Image_TEOM_filtre SFX"/>
          <p:cNvPicPr>
            <a:picLocks noChangeAspect="1" noChangeArrowheads="1"/>
          </p:cNvPicPr>
          <p:nvPr/>
        </p:nvPicPr>
        <p:blipFill>
          <a:blip r:embed="rId2" cstate="print"/>
          <a:srcRect/>
          <a:stretch>
            <a:fillRect/>
          </a:stretch>
        </p:blipFill>
        <p:spPr bwMode="auto">
          <a:xfrm>
            <a:off x="0" y="2708275"/>
            <a:ext cx="9144000" cy="3270250"/>
          </a:xfrm>
          <a:prstGeom prst="rect">
            <a:avLst/>
          </a:prstGeom>
          <a:noFill/>
        </p:spPr>
      </p:pic>
      <p:sp>
        <p:nvSpPr>
          <p:cNvPr id="19461" name="Rectangle 5"/>
          <p:cNvSpPr>
            <a:spLocks noChangeArrowheads="1"/>
          </p:cNvSpPr>
          <p:nvPr/>
        </p:nvSpPr>
        <p:spPr bwMode="auto">
          <a:xfrm>
            <a:off x="663575" y="4613275"/>
            <a:ext cx="8291513" cy="541338"/>
          </a:xfrm>
          <a:prstGeom prst="rect">
            <a:avLst/>
          </a:prstGeom>
          <a:solidFill>
            <a:schemeClr val="bg2">
              <a:alpha val="50000"/>
            </a:schemeClr>
          </a:solidFill>
          <a:ln w="9525">
            <a:solidFill>
              <a:schemeClr val="tx1"/>
            </a:solidFill>
            <a:miter lim="800000"/>
            <a:headEnd/>
            <a:tailEnd/>
          </a:ln>
          <a:effectLst/>
        </p:spPr>
        <p:txBody>
          <a:bodyPr wrap="none" anchor="ctr"/>
          <a:lstStyle/>
          <a:p>
            <a:endParaRPr lang="fr-FR"/>
          </a:p>
        </p:txBody>
      </p:sp>
      <p:sp>
        <p:nvSpPr>
          <p:cNvPr id="19462" name="Line 6"/>
          <p:cNvSpPr>
            <a:spLocks noChangeShapeType="1"/>
          </p:cNvSpPr>
          <p:nvPr/>
        </p:nvSpPr>
        <p:spPr bwMode="auto">
          <a:xfrm>
            <a:off x="608013" y="6237288"/>
            <a:ext cx="263525" cy="0"/>
          </a:xfrm>
          <a:prstGeom prst="line">
            <a:avLst/>
          </a:prstGeom>
          <a:noFill/>
          <a:ln w="38100">
            <a:solidFill>
              <a:srgbClr val="D91001"/>
            </a:solidFill>
            <a:round/>
            <a:headEnd/>
            <a:tailEnd/>
          </a:ln>
          <a:effectLst/>
        </p:spPr>
        <p:txBody>
          <a:bodyPr/>
          <a:lstStyle/>
          <a:p>
            <a:endParaRPr lang="fr-FR"/>
          </a:p>
        </p:txBody>
      </p:sp>
      <p:sp>
        <p:nvSpPr>
          <p:cNvPr id="19463" name="Text Box 7"/>
          <p:cNvSpPr txBox="1">
            <a:spLocks noChangeArrowheads="1"/>
          </p:cNvSpPr>
          <p:nvPr/>
        </p:nvSpPr>
        <p:spPr bwMode="auto">
          <a:xfrm>
            <a:off x="952500" y="6067425"/>
            <a:ext cx="6330950" cy="366713"/>
          </a:xfrm>
          <a:prstGeom prst="rect">
            <a:avLst/>
          </a:prstGeom>
          <a:noFill/>
          <a:ln w="9525">
            <a:noFill/>
            <a:miter lim="800000"/>
            <a:headEnd/>
            <a:tailEnd/>
          </a:ln>
          <a:effectLst/>
        </p:spPr>
        <p:txBody>
          <a:bodyPr wrap="none">
            <a:spAutoFit/>
          </a:bodyPr>
          <a:lstStyle/>
          <a:p>
            <a:r>
              <a:rPr lang="fr-FR" b="1">
                <a:solidFill>
                  <a:srgbClr val="FC0C0C"/>
                </a:solidFill>
              </a:rPr>
              <a:t>Elemental concentration (filter sampling – XRF Analysis)</a:t>
            </a:r>
          </a:p>
        </p:txBody>
      </p:sp>
      <p:sp>
        <p:nvSpPr>
          <p:cNvPr id="19464" name="Rectangle 8"/>
          <p:cNvSpPr>
            <a:spLocks noChangeArrowheads="1"/>
          </p:cNvSpPr>
          <p:nvPr/>
        </p:nvSpPr>
        <p:spPr bwMode="auto">
          <a:xfrm>
            <a:off x="150813" y="4649788"/>
            <a:ext cx="173037" cy="122237"/>
          </a:xfrm>
          <a:prstGeom prst="rect">
            <a:avLst/>
          </a:prstGeom>
          <a:solidFill>
            <a:schemeClr val="bg1"/>
          </a:solidFill>
          <a:ln w="9525">
            <a:solidFill>
              <a:schemeClr val="bg1"/>
            </a:solidFill>
            <a:miter lim="800000"/>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558800" y="593724"/>
            <a:ext cx="7518400" cy="830997"/>
          </a:xfrm>
          <a:prstGeom prst="rect">
            <a:avLst/>
          </a:prstGeom>
          <a:noFill/>
          <a:ln w="9525">
            <a:noFill/>
            <a:miter lim="800000"/>
            <a:headEnd/>
            <a:tailEnd/>
          </a:ln>
          <a:effectLst/>
        </p:spPr>
        <p:txBody>
          <a:bodyPr wrap="square">
            <a:spAutoFit/>
          </a:bodyPr>
          <a:lstStyle/>
          <a:p>
            <a:pPr algn="ctr"/>
            <a:r>
              <a:rPr lang="en-US" sz="2400" dirty="0" smtClean="0"/>
              <a:t>Absence de relation </a:t>
            </a:r>
            <a:r>
              <a:rPr lang="en-US" sz="2400" dirty="0" err="1" smtClean="0"/>
              <a:t>directe</a:t>
            </a:r>
            <a:r>
              <a:rPr lang="en-US" sz="2400" dirty="0" smtClean="0"/>
              <a:t> entre les </a:t>
            </a:r>
            <a:r>
              <a:rPr lang="en-US" sz="2400" dirty="0" err="1" smtClean="0">
                <a:solidFill>
                  <a:srgbClr val="FF0000"/>
                </a:solidFill>
              </a:rPr>
              <a:t>vitesses</a:t>
            </a:r>
            <a:r>
              <a:rPr lang="en-US" sz="2400" dirty="0" smtClean="0"/>
              <a:t> de vent et les </a:t>
            </a:r>
            <a:r>
              <a:rPr lang="en-US" sz="2400" dirty="0" smtClean="0">
                <a:solidFill>
                  <a:srgbClr val="0066FF"/>
                </a:solidFill>
              </a:rPr>
              <a:t>concentrations</a:t>
            </a:r>
            <a:r>
              <a:rPr lang="en-US" sz="2400" dirty="0" smtClean="0"/>
              <a:t> </a:t>
            </a:r>
            <a:r>
              <a:rPr lang="en-US" sz="2400" dirty="0" err="1" smtClean="0"/>
              <a:t>d’aérosol</a:t>
            </a:r>
            <a:endParaRPr lang="en-US" sz="2400" dirty="0"/>
          </a:p>
        </p:txBody>
      </p:sp>
      <p:pic>
        <p:nvPicPr>
          <p:cNvPr id="99331" name="Picture 3"/>
          <p:cNvPicPr>
            <a:picLocks noChangeAspect="1" noChangeArrowheads="1"/>
          </p:cNvPicPr>
          <p:nvPr/>
        </p:nvPicPr>
        <p:blipFill>
          <a:blip r:embed="rId2" cstate="print"/>
          <a:srcRect/>
          <a:stretch>
            <a:fillRect/>
          </a:stretch>
        </p:blipFill>
        <p:spPr bwMode="auto">
          <a:xfrm>
            <a:off x="-49213" y="1839913"/>
            <a:ext cx="9242426" cy="5051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231775" y="1055688"/>
          <a:ext cx="2335213" cy="2373312"/>
        </p:xfrm>
        <a:graphic>
          <a:graphicData uri="http://schemas.openxmlformats.org/presentationml/2006/ole">
            <p:oleObj spid="_x0000_s233474" name="Graphique" r:id="rId3" imgW="4671064" imgH="4747272" progId="Excel.Sheet.8">
              <p:embed/>
            </p:oleObj>
          </a:graphicData>
        </a:graphic>
      </p:graphicFrame>
      <p:graphicFrame>
        <p:nvGraphicFramePr>
          <p:cNvPr id="20483" name="Object 3"/>
          <p:cNvGraphicFramePr>
            <a:graphicFrameLocks noChangeAspect="1"/>
          </p:cNvGraphicFramePr>
          <p:nvPr/>
        </p:nvGraphicFramePr>
        <p:xfrm>
          <a:off x="3240088" y="458788"/>
          <a:ext cx="6523037" cy="4691062"/>
        </p:xfrm>
        <a:graphic>
          <a:graphicData uri="http://schemas.openxmlformats.org/presentationml/2006/ole">
            <p:oleObj spid="_x0000_s233475" name="Graphique" r:id="rId4" imgW="5539785" imgH="3985191" progId="Excel.Sheet.8">
              <p:embed/>
            </p:oleObj>
          </a:graphicData>
        </a:graphic>
      </p:graphicFrame>
      <p:grpSp>
        <p:nvGrpSpPr>
          <p:cNvPr id="2" name="Group 4"/>
          <p:cNvGrpSpPr>
            <a:grpSpLocks/>
          </p:cNvGrpSpPr>
          <p:nvPr/>
        </p:nvGrpSpPr>
        <p:grpSpPr bwMode="auto">
          <a:xfrm>
            <a:off x="4546600" y="4849813"/>
            <a:ext cx="4572000" cy="1782762"/>
            <a:chOff x="634" y="93"/>
            <a:chExt cx="2880" cy="1123"/>
          </a:xfrm>
        </p:grpSpPr>
        <p:sp>
          <p:nvSpPr>
            <p:cNvPr id="20485" name="Line 5"/>
            <p:cNvSpPr>
              <a:spLocks noChangeShapeType="1"/>
            </p:cNvSpPr>
            <p:nvPr/>
          </p:nvSpPr>
          <p:spPr bwMode="auto">
            <a:xfrm flipH="1">
              <a:off x="3073" y="248"/>
              <a:ext cx="0" cy="435"/>
            </a:xfrm>
            <a:prstGeom prst="line">
              <a:avLst/>
            </a:prstGeom>
            <a:noFill/>
            <a:ln w="12700">
              <a:solidFill>
                <a:srgbClr val="FF0000"/>
              </a:solidFill>
              <a:round/>
              <a:headEnd/>
              <a:tailEnd/>
            </a:ln>
            <a:effectLst/>
          </p:spPr>
          <p:txBody>
            <a:bodyPr/>
            <a:lstStyle/>
            <a:p>
              <a:endParaRPr lang="fr-FR"/>
            </a:p>
          </p:txBody>
        </p:sp>
        <p:pic>
          <p:nvPicPr>
            <p:cNvPr id="20486" name="Picture 6" descr="Image_TEOM"/>
            <p:cNvPicPr>
              <a:picLocks noChangeAspect="1" noChangeArrowheads="1"/>
            </p:cNvPicPr>
            <p:nvPr/>
          </p:nvPicPr>
          <p:blipFill>
            <a:blip r:embed="rId5" cstate="print"/>
            <a:srcRect/>
            <a:stretch>
              <a:fillRect/>
            </a:stretch>
          </p:blipFill>
          <p:spPr bwMode="auto">
            <a:xfrm>
              <a:off x="634" y="603"/>
              <a:ext cx="2880" cy="613"/>
            </a:xfrm>
            <a:prstGeom prst="rect">
              <a:avLst/>
            </a:prstGeom>
            <a:noFill/>
          </p:spPr>
        </p:pic>
        <p:sp>
          <p:nvSpPr>
            <p:cNvPr id="20487" name="Rectangle 7"/>
            <p:cNvSpPr>
              <a:spLocks noChangeArrowheads="1"/>
            </p:cNvSpPr>
            <p:nvPr/>
          </p:nvSpPr>
          <p:spPr bwMode="auto">
            <a:xfrm>
              <a:off x="837" y="968"/>
              <a:ext cx="2624" cy="101"/>
            </a:xfrm>
            <a:prstGeom prst="rect">
              <a:avLst/>
            </a:prstGeom>
            <a:solidFill>
              <a:schemeClr val="bg2">
                <a:alpha val="50000"/>
              </a:schemeClr>
            </a:solidFill>
            <a:ln w="9525">
              <a:solidFill>
                <a:schemeClr val="tx1"/>
              </a:solidFill>
              <a:miter lim="800000"/>
              <a:headEnd/>
              <a:tailEnd/>
            </a:ln>
            <a:effectLst/>
          </p:spPr>
          <p:txBody>
            <a:bodyPr wrap="none" anchor="ctr"/>
            <a:lstStyle/>
            <a:p>
              <a:endParaRPr lang="fr-FR"/>
            </a:p>
          </p:txBody>
        </p:sp>
        <p:sp>
          <p:nvSpPr>
            <p:cNvPr id="20488" name="Text Box 8"/>
            <p:cNvSpPr txBox="1">
              <a:spLocks noChangeArrowheads="1"/>
            </p:cNvSpPr>
            <p:nvPr/>
          </p:nvSpPr>
          <p:spPr bwMode="auto">
            <a:xfrm>
              <a:off x="1367" y="329"/>
              <a:ext cx="178" cy="192"/>
            </a:xfrm>
            <a:prstGeom prst="rect">
              <a:avLst/>
            </a:prstGeom>
            <a:noFill/>
            <a:ln w="9525">
              <a:noFill/>
              <a:miter lim="800000"/>
              <a:headEnd/>
              <a:tailEnd/>
            </a:ln>
            <a:effectLst/>
          </p:spPr>
          <p:txBody>
            <a:bodyPr wrap="none">
              <a:spAutoFit/>
            </a:bodyPr>
            <a:lstStyle/>
            <a:p>
              <a:r>
                <a:rPr lang="fr-FR" sz="1400" b="1">
                  <a:solidFill>
                    <a:schemeClr val="folHlink"/>
                  </a:solidFill>
                </a:rPr>
                <a:t>3</a:t>
              </a:r>
            </a:p>
          </p:txBody>
        </p:sp>
        <p:sp>
          <p:nvSpPr>
            <p:cNvPr id="20489" name="Text Box 9"/>
            <p:cNvSpPr txBox="1">
              <a:spLocks noChangeArrowheads="1"/>
            </p:cNvSpPr>
            <p:nvPr/>
          </p:nvSpPr>
          <p:spPr bwMode="auto">
            <a:xfrm>
              <a:off x="972" y="329"/>
              <a:ext cx="178" cy="192"/>
            </a:xfrm>
            <a:prstGeom prst="rect">
              <a:avLst/>
            </a:prstGeom>
            <a:noFill/>
            <a:ln w="9525">
              <a:noFill/>
              <a:miter lim="800000"/>
              <a:headEnd/>
              <a:tailEnd/>
            </a:ln>
            <a:effectLst/>
          </p:spPr>
          <p:txBody>
            <a:bodyPr wrap="none">
              <a:spAutoFit/>
            </a:bodyPr>
            <a:lstStyle/>
            <a:p>
              <a:r>
                <a:rPr lang="fr-FR" sz="1400" b="1">
                  <a:solidFill>
                    <a:srgbClr val="16D8F2"/>
                  </a:solidFill>
                </a:rPr>
                <a:t>1</a:t>
              </a:r>
            </a:p>
          </p:txBody>
        </p:sp>
        <p:sp>
          <p:nvSpPr>
            <p:cNvPr id="20490" name="Text Box 10"/>
            <p:cNvSpPr txBox="1">
              <a:spLocks noChangeArrowheads="1"/>
            </p:cNvSpPr>
            <p:nvPr/>
          </p:nvSpPr>
          <p:spPr bwMode="auto">
            <a:xfrm>
              <a:off x="1128" y="329"/>
              <a:ext cx="178" cy="192"/>
            </a:xfrm>
            <a:prstGeom prst="rect">
              <a:avLst/>
            </a:prstGeom>
            <a:noFill/>
            <a:ln w="9525">
              <a:noFill/>
              <a:miter lim="800000"/>
              <a:headEnd/>
              <a:tailEnd/>
            </a:ln>
            <a:effectLst/>
          </p:spPr>
          <p:txBody>
            <a:bodyPr wrap="none">
              <a:spAutoFit/>
            </a:bodyPr>
            <a:lstStyle/>
            <a:p>
              <a:r>
                <a:rPr lang="fr-FR" sz="1400" b="1">
                  <a:solidFill>
                    <a:schemeClr val="accent2"/>
                  </a:solidFill>
                </a:rPr>
                <a:t>2</a:t>
              </a:r>
            </a:p>
          </p:txBody>
        </p:sp>
        <p:sp>
          <p:nvSpPr>
            <p:cNvPr id="20491" name="Text Box 11"/>
            <p:cNvSpPr txBox="1">
              <a:spLocks noChangeArrowheads="1"/>
            </p:cNvSpPr>
            <p:nvPr/>
          </p:nvSpPr>
          <p:spPr bwMode="auto">
            <a:xfrm>
              <a:off x="1218" y="744"/>
              <a:ext cx="178" cy="192"/>
            </a:xfrm>
            <a:prstGeom prst="rect">
              <a:avLst/>
            </a:prstGeom>
            <a:noFill/>
            <a:ln w="9525">
              <a:noFill/>
              <a:miter lim="800000"/>
              <a:headEnd/>
              <a:tailEnd/>
            </a:ln>
            <a:effectLst/>
          </p:spPr>
          <p:txBody>
            <a:bodyPr wrap="none">
              <a:spAutoFit/>
            </a:bodyPr>
            <a:lstStyle/>
            <a:p>
              <a:r>
                <a:rPr lang="fr-FR" sz="1400" b="1"/>
                <a:t>1</a:t>
              </a:r>
            </a:p>
          </p:txBody>
        </p:sp>
        <p:sp>
          <p:nvSpPr>
            <p:cNvPr id="20492" name="Text Box 12"/>
            <p:cNvSpPr txBox="1">
              <a:spLocks noChangeArrowheads="1"/>
            </p:cNvSpPr>
            <p:nvPr/>
          </p:nvSpPr>
          <p:spPr bwMode="auto">
            <a:xfrm>
              <a:off x="2931" y="629"/>
              <a:ext cx="178" cy="192"/>
            </a:xfrm>
            <a:prstGeom prst="rect">
              <a:avLst/>
            </a:prstGeom>
            <a:noFill/>
            <a:ln w="9525">
              <a:noFill/>
              <a:miter lim="800000"/>
              <a:headEnd/>
              <a:tailEnd/>
            </a:ln>
            <a:effectLst/>
          </p:spPr>
          <p:txBody>
            <a:bodyPr wrap="none">
              <a:spAutoFit/>
            </a:bodyPr>
            <a:lstStyle/>
            <a:p>
              <a:r>
                <a:rPr lang="fr-FR" sz="1400" b="1">
                  <a:solidFill>
                    <a:srgbClr val="0000FF"/>
                  </a:solidFill>
                </a:rPr>
                <a:t>5</a:t>
              </a:r>
            </a:p>
          </p:txBody>
        </p:sp>
        <p:sp>
          <p:nvSpPr>
            <p:cNvPr id="20493" name="Text Box 13"/>
            <p:cNvSpPr txBox="1">
              <a:spLocks noChangeArrowheads="1"/>
            </p:cNvSpPr>
            <p:nvPr/>
          </p:nvSpPr>
          <p:spPr bwMode="auto">
            <a:xfrm>
              <a:off x="1841" y="329"/>
              <a:ext cx="178" cy="192"/>
            </a:xfrm>
            <a:prstGeom prst="rect">
              <a:avLst/>
            </a:prstGeom>
            <a:noFill/>
            <a:ln w="9525">
              <a:noFill/>
              <a:miter lim="800000"/>
              <a:headEnd/>
              <a:tailEnd/>
            </a:ln>
            <a:effectLst/>
          </p:spPr>
          <p:txBody>
            <a:bodyPr wrap="none">
              <a:spAutoFit/>
            </a:bodyPr>
            <a:lstStyle/>
            <a:p>
              <a:r>
                <a:rPr lang="fr-FR" sz="1400" b="1">
                  <a:solidFill>
                    <a:srgbClr val="F26A16"/>
                  </a:solidFill>
                </a:rPr>
                <a:t>5</a:t>
              </a:r>
            </a:p>
          </p:txBody>
        </p:sp>
        <p:sp>
          <p:nvSpPr>
            <p:cNvPr id="20494" name="Text Box 14"/>
            <p:cNvSpPr txBox="1">
              <a:spLocks noChangeArrowheads="1"/>
            </p:cNvSpPr>
            <p:nvPr/>
          </p:nvSpPr>
          <p:spPr bwMode="auto">
            <a:xfrm>
              <a:off x="1502" y="329"/>
              <a:ext cx="178" cy="192"/>
            </a:xfrm>
            <a:prstGeom prst="rect">
              <a:avLst/>
            </a:prstGeom>
            <a:noFill/>
            <a:ln w="9525">
              <a:noFill/>
              <a:miter lim="800000"/>
              <a:headEnd/>
              <a:tailEnd/>
            </a:ln>
            <a:effectLst/>
          </p:spPr>
          <p:txBody>
            <a:bodyPr wrap="none">
              <a:spAutoFit/>
            </a:bodyPr>
            <a:lstStyle/>
            <a:p>
              <a:r>
                <a:rPr lang="fr-FR" sz="1400" b="1">
                  <a:solidFill>
                    <a:srgbClr val="276515"/>
                  </a:solidFill>
                </a:rPr>
                <a:t>4</a:t>
              </a:r>
            </a:p>
          </p:txBody>
        </p:sp>
        <p:sp>
          <p:nvSpPr>
            <p:cNvPr id="20495" name="Text Box 15"/>
            <p:cNvSpPr txBox="1">
              <a:spLocks noChangeArrowheads="1"/>
            </p:cNvSpPr>
            <p:nvPr/>
          </p:nvSpPr>
          <p:spPr bwMode="auto">
            <a:xfrm>
              <a:off x="2954" y="93"/>
              <a:ext cx="240" cy="192"/>
            </a:xfrm>
            <a:prstGeom prst="rect">
              <a:avLst/>
            </a:prstGeom>
            <a:noFill/>
            <a:ln w="9525">
              <a:noFill/>
              <a:miter lim="800000"/>
              <a:headEnd/>
              <a:tailEnd/>
            </a:ln>
            <a:effectLst/>
          </p:spPr>
          <p:txBody>
            <a:bodyPr wrap="none">
              <a:spAutoFit/>
            </a:bodyPr>
            <a:lstStyle/>
            <a:p>
              <a:r>
                <a:rPr lang="fr-FR" sz="1400" b="1">
                  <a:solidFill>
                    <a:srgbClr val="BB92D2"/>
                  </a:solidFill>
                </a:rPr>
                <a:t>10</a:t>
              </a:r>
            </a:p>
          </p:txBody>
        </p:sp>
        <p:sp>
          <p:nvSpPr>
            <p:cNvPr id="20496" name="Text Box 16"/>
            <p:cNvSpPr txBox="1">
              <a:spLocks noChangeArrowheads="1"/>
            </p:cNvSpPr>
            <p:nvPr/>
          </p:nvSpPr>
          <p:spPr bwMode="auto">
            <a:xfrm>
              <a:off x="2218" y="329"/>
              <a:ext cx="178" cy="192"/>
            </a:xfrm>
            <a:prstGeom prst="rect">
              <a:avLst/>
            </a:prstGeom>
            <a:noFill/>
            <a:ln w="9525">
              <a:noFill/>
              <a:miter lim="800000"/>
              <a:headEnd/>
              <a:tailEnd/>
            </a:ln>
            <a:effectLst/>
          </p:spPr>
          <p:txBody>
            <a:bodyPr wrap="none">
              <a:spAutoFit/>
            </a:bodyPr>
            <a:lstStyle/>
            <a:p>
              <a:r>
                <a:rPr lang="fr-FR" sz="1400" b="1">
                  <a:solidFill>
                    <a:srgbClr val="DB2D90"/>
                  </a:solidFill>
                </a:rPr>
                <a:t>6</a:t>
              </a:r>
            </a:p>
          </p:txBody>
        </p:sp>
        <p:sp>
          <p:nvSpPr>
            <p:cNvPr id="20497" name="Text Box 17"/>
            <p:cNvSpPr txBox="1">
              <a:spLocks noChangeArrowheads="1"/>
            </p:cNvSpPr>
            <p:nvPr/>
          </p:nvSpPr>
          <p:spPr bwMode="auto">
            <a:xfrm>
              <a:off x="2043" y="743"/>
              <a:ext cx="178" cy="192"/>
            </a:xfrm>
            <a:prstGeom prst="rect">
              <a:avLst/>
            </a:prstGeom>
            <a:noFill/>
            <a:ln w="9525">
              <a:noFill/>
              <a:miter lim="800000"/>
              <a:headEnd/>
              <a:tailEnd/>
            </a:ln>
            <a:effectLst/>
          </p:spPr>
          <p:txBody>
            <a:bodyPr wrap="none">
              <a:spAutoFit/>
            </a:bodyPr>
            <a:lstStyle/>
            <a:p>
              <a:r>
                <a:rPr lang="fr-FR" sz="1400" b="1"/>
                <a:t>2</a:t>
              </a:r>
            </a:p>
          </p:txBody>
        </p:sp>
        <p:sp>
          <p:nvSpPr>
            <p:cNvPr id="20498" name="Text Box 18"/>
            <p:cNvSpPr txBox="1">
              <a:spLocks noChangeArrowheads="1"/>
            </p:cNvSpPr>
            <p:nvPr/>
          </p:nvSpPr>
          <p:spPr bwMode="auto">
            <a:xfrm>
              <a:off x="2281" y="629"/>
              <a:ext cx="178" cy="192"/>
            </a:xfrm>
            <a:prstGeom prst="rect">
              <a:avLst/>
            </a:prstGeom>
            <a:noFill/>
            <a:ln w="9525">
              <a:noFill/>
              <a:miter lim="800000"/>
              <a:headEnd/>
              <a:tailEnd/>
            </a:ln>
            <a:effectLst/>
          </p:spPr>
          <p:txBody>
            <a:bodyPr wrap="none">
              <a:spAutoFit/>
            </a:bodyPr>
            <a:lstStyle/>
            <a:p>
              <a:r>
                <a:rPr lang="fr-FR" sz="1400" b="1">
                  <a:solidFill>
                    <a:srgbClr val="0000FF"/>
                  </a:solidFill>
                </a:rPr>
                <a:t>4</a:t>
              </a:r>
            </a:p>
          </p:txBody>
        </p:sp>
        <p:sp>
          <p:nvSpPr>
            <p:cNvPr id="20499" name="Text Box 19"/>
            <p:cNvSpPr txBox="1">
              <a:spLocks noChangeArrowheads="1"/>
            </p:cNvSpPr>
            <p:nvPr/>
          </p:nvSpPr>
          <p:spPr bwMode="auto">
            <a:xfrm>
              <a:off x="2120" y="629"/>
              <a:ext cx="178" cy="192"/>
            </a:xfrm>
            <a:prstGeom prst="rect">
              <a:avLst/>
            </a:prstGeom>
            <a:noFill/>
            <a:ln w="9525">
              <a:noFill/>
              <a:miter lim="800000"/>
              <a:headEnd/>
              <a:tailEnd/>
            </a:ln>
            <a:effectLst/>
          </p:spPr>
          <p:txBody>
            <a:bodyPr wrap="none">
              <a:spAutoFit/>
            </a:bodyPr>
            <a:lstStyle/>
            <a:p>
              <a:r>
                <a:rPr lang="fr-FR" sz="1400" b="1">
                  <a:solidFill>
                    <a:srgbClr val="0000FF"/>
                  </a:solidFill>
                </a:rPr>
                <a:t>3</a:t>
              </a:r>
            </a:p>
          </p:txBody>
        </p:sp>
        <p:sp>
          <p:nvSpPr>
            <p:cNvPr id="20500" name="Text Box 20"/>
            <p:cNvSpPr txBox="1">
              <a:spLocks noChangeArrowheads="1"/>
            </p:cNvSpPr>
            <p:nvPr/>
          </p:nvSpPr>
          <p:spPr bwMode="auto">
            <a:xfrm>
              <a:off x="1455" y="631"/>
              <a:ext cx="178" cy="192"/>
            </a:xfrm>
            <a:prstGeom prst="rect">
              <a:avLst/>
            </a:prstGeom>
            <a:noFill/>
            <a:ln w="9525">
              <a:noFill/>
              <a:miter lim="800000"/>
              <a:headEnd/>
              <a:tailEnd/>
            </a:ln>
            <a:effectLst/>
          </p:spPr>
          <p:txBody>
            <a:bodyPr wrap="none">
              <a:spAutoFit/>
            </a:bodyPr>
            <a:lstStyle/>
            <a:p>
              <a:r>
                <a:rPr lang="fr-FR" sz="1400" b="1">
                  <a:solidFill>
                    <a:srgbClr val="0000FF"/>
                  </a:solidFill>
                </a:rPr>
                <a:t>2</a:t>
              </a:r>
            </a:p>
          </p:txBody>
        </p:sp>
        <p:sp>
          <p:nvSpPr>
            <p:cNvPr id="20501" name="Text Box 21"/>
            <p:cNvSpPr txBox="1">
              <a:spLocks noChangeArrowheads="1"/>
            </p:cNvSpPr>
            <p:nvPr/>
          </p:nvSpPr>
          <p:spPr bwMode="auto">
            <a:xfrm>
              <a:off x="2386" y="329"/>
              <a:ext cx="178" cy="192"/>
            </a:xfrm>
            <a:prstGeom prst="rect">
              <a:avLst/>
            </a:prstGeom>
            <a:noFill/>
            <a:ln w="9525">
              <a:noFill/>
              <a:miter lim="800000"/>
              <a:headEnd/>
              <a:tailEnd/>
            </a:ln>
            <a:effectLst/>
          </p:spPr>
          <p:txBody>
            <a:bodyPr wrap="none">
              <a:spAutoFit/>
            </a:bodyPr>
            <a:lstStyle/>
            <a:p>
              <a:r>
                <a:rPr lang="fr-FR" sz="1400" b="1">
                  <a:solidFill>
                    <a:srgbClr val="1CF117"/>
                  </a:solidFill>
                </a:rPr>
                <a:t>7</a:t>
              </a:r>
            </a:p>
          </p:txBody>
        </p:sp>
        <p:sp>
          <p:nvSpPr>
            <p:cNvPr id="20502" name="Text Box 22"/>
            <p:cNvSpPr txBox="1">
              <a:spLocks noChangeArrowheads="1"/>
            </p:cNvSpPr>
            <p:nvPr/>
          </p:nvSpPr>
          <p:spPr bwMode="auto">
            <a:xfrm>
              <a:off x="3047" y="182"/>
              <a:ext cx="240" cy="192"/>
            </a:xfrm>
            <a:prstGeom prst="rect">
              <a:avLst/>
            </a:prstGeom>
            <a:noFill/>
            <a:ln w="9525">
              <a:noFill/>
              <a:miter lim="800000"/>
              <a:headEnd/>
              <a:tailEnd/>
            </a:ln>
            <a:effectLst/>
          </p:spPr>
          <p:txBody>
            <a:bodyPr wrap="none">
              <a:spAutoFit/>
            </a:bodyPr>
            <a:lstStyle/>
            <a:p>
              <a:r>
                <a:rPr lang="fr-FR" sz="1400" b="1">
                  <a:solidFill>
                    <a:srgbClr val="7C4849"/>
                  </a:solidFill>
                </a:rPr>
                <a:t>11</a:t>
              </a:r>
            </a:p>
          </p:txBody>
        </p:sp>
        <p:sp>
          <p:nvSpPr>
            <p:cNvPr id="20503" name="Text Box 23"/>
            <p:cNvSpPr txBox="1">
              <a:spLocks noChangeArrowheads="1"/>
            </p:cNvSpPr>
            <p:nvPr/>
          </p:nvSpPr>
          <p:spPr bwMode="auto">
            <a:xfrm>
              <a:off x="2712" y="329"/>
              <a:ext cx="178" cy="192"/>
            </a:xfrm>
            <a:prstGeom prst="rect">
              <a:avLst/>
            </a:prstGeom>
            <a:noFill/>
            <a:ln w="9525">
              <a:noFill/>
              <a:miter lim="800000"/>
              <a:headEnd/>
              <a:tailEnd/>
            </a:ln>
            <a:effectLst/>
          </p:spPr>
          <p:txBody>
            <a:bodyPr wrap="none">
              <a:spAutoFit/>
            </a:bodyPr>
            <a:lstStyle/>
            <a:p>
              <a:r>
                <a:rPr lang="fr-FR" sz="1400" b="1">
                  <a:solidFill>
                    <a:schemeClr val="bg2"/>
                  </a:solidFill>
                </a:rPr>
                <a:t>9</a:t>
              </a:r>
            </a:p>
          </p:txBody>
        </p:sp>
        <p:sp>
          <p:nvSpPr>
            <p:cNvPr id="20504" name="Text Box 24"/>
            <p:cNvSpPr txBox="1">
              <a:spLocks noChangeArrowheads="1"/>
            </p:cNvSpPr>
            <p:nvPr/>
          </p:nvSpPr>
          <p:spPr bwMode="auto">
            <a:xfrm>
              <a:off x="2546" y="329"/>
              <a:ext cx="178" cy="192"/>
            </a:xfrm>
            <a:prstGeom prst="rect">
              <a:avLst/>
            </a:prstGeom>
            <a:noFill/>
            <a:ln w="9525">
              <a:noFill/>
              <a:miter lim="800000"/>
              <a:headEnd/>
              <a:tailEnd/>
            </a:ln>
            <a:effectLst/>
          </p:spPr>
          <p:txBody>
            <a:bodyPr wrap="none">
              <a:spAutoFit/>
            </a:bodyPr>
            <a:lstStyle/>
            <a:p>
              <a:r>
                <a:rPr lang="fr-FR" sz="1400" b="1">
                  <a:solidFill>
                    <a:srgbClr val="E8F216"/>
                  </a:solidFill>
                </a:rPr>
                <a:t>8</a:t>
              </a:r>
            </a:p>
          </p:txBody>
        </p:sp>
        <p:sp>
          <p:nvSpPr>
            <p:cNvPr id="20505" name="Text Box 25"/>
            <p:cNvSpPr txBox="1">
              <a:spLocks noChangeArrowheads="1"/>
            </p:cNvSpPr>
            <p:nvPr/>
          </p:nvSpPr>
          <p:spPr bwMode="auto">
            <a:xfrm>
              <a:off x="3226" y="391"/>
              <a:ext cx="240" cy="192"/>
            </a:xfrm>
            <a:prstGeom prst="rect">
              <a:avLst/>
            </a:prstGeom>
            <a:noFill/>
            <a:ln w="9525">
              <a:noFill/>
              <a:miter lim="800000"/>
              <a:headEnd/>
              <a:tailEnd/>
            </a:ln>
            <a:effectLst/>
          </p:spPr>
          <p:txBody>
            <a:bodyPr wrap="none">
              <a:spAutoFit/>
            </a:bodyPr>
            <a:lstStyle/>
            <a:p>
              <a:r>
                <a:rPr lang="fr-FR" sz="1400" b="1">
                  <a:solidFill>
                    <a:srgbClr val="C0EFF8"/>
                  </a:solidFill>
                </a:rPr>
                <a:t>13</a:t>
              </a:r>
            </a:p>
          </p:txBody>
        </p:sp>
        <p:sp>
          <p:nvSpPr>
            <p:cNvPr id="20506" name="Text Box 26"/>
            <p:cNvSpPr txBox="1">
              <a:spLocks noChangeArrowheads="1"/>
            </p:cNvSpPr>
            <p:nvPr/>
          </p:nvSpPr>
          <p:spPr bwMode="auto">
            <a:xfrm>
              <a:off x="3145" y="263"/>
              <a:ext cx="240" cy="192"/>
            </a:xfrm>
            <a:prstGeom prst="rect">
              <a:avLst/>
            </a:prstGeom>
            <a:noFill/>
            <a:ln w="9525">
              <a:noFill/>
              <a:miter lim="800000"/>
              <a:headEnd/>
              <a:tailEnd/>
            </a:ln>
            <a:effectLst/>
          </p:spPr>
          <p:txBody>
            <a:bodyPr wrap="none">
              <a:spAutoFit/>
            </a:bodyPr>
            <a:lstStyle/>
            <a:p>
              <a:r>
                <a:rPr lang="fr-FR" sz="1400" b="1">
                  <a:solidFill>
                    <a:srgbClr val="E4B694"/>
                  </a:solidFill>
                </a:rPr>
                <a:t>12</a:t>
              </a:r>
            </a:p>
          </p:txBody>
        </p:sp>
        <p:sp>
          <p:nvSpPr>
            <p:cNvPr id="20507" name="Text Box 27"/>
            <p:cNvSpPr txBox="1">
              <a:spLocks noChangeArrowheads="1"/>
            </p:cNvSpPr>
            <p:nvPr/>
          </p:nvSpPr>
          <p:spPr bwMode="auto">
            <a:xfrm>
              <a:off x="1292" y="631"/>
              <a:ext cx="178" cy="192"/>
            </a:xfrm>
            <a:prstGeom prst="rect">
              <a:avLst/>
            </a:prstGeom>
            <a:noFill/>
            <a:ln w="9525">
              <a:noFill/>
              <a:miter lim="800000"/>
              <a:headEnd/>
              <a:tailEnd/>
            </a:ln>
            <a:effectLst/>
          </p:spPr>
          <p:txBody>
            <a:bodyPr wrap="none">
              <a:spAutoFit/>
            </a:bodyPr>
            <a:lstStyle/>
            <a:p>
              <a:r>
                <a:rPr lang="fr-FR" sz="1400" b="1">
                  <a:solidFill>
                    <a:srgbClr val="0000FF"/>
                  </a:solidFill>
                </a:rPr>
                <a:t>1</a:t>
              </a:r>
            </a:p>
          </p:txBody>
        </p:sp>
        <p:sp>
          <p:nvSpPr>
            <p:cNvPr id="20508" name="Line 28"/>
            <p:cNvSpPr>
              <a:spLocks noChangeShapeType="1"/>
            </p:cNvSpPr>
            <p:nvPr/>
          </p:nvSpPr>
          <p:spPr bwMode="auto">
            <a:xfrm>
              <a:off x="1043" y="487"/>
              <a:ext cx="0" cy="189"/>
            </a:xfrm>
            <a:prstGeom prst="line">
              <a:avLst/>
            </a:prstGeom>
            <a:noFill/>
            <a:ln w="12700">
              <a:solidFill>
                <a:srgbClr val="FF0000"/>
              </a:solidFill>
              <a:round/>
              <a:headEnd/>
              <a:tailEnd/>
            </a:ln>
            <a:effectLst/>
          </p:spPr>
          <p:txBody>
            <a:bodyPr/>
            <a:lstStyle/>
            <a:p>
              <a:endParaRPr lang="fr-FR"/>
            </a:p>
          </p:txBody>
        </p:sp>
        <p:sp>
          <p:nvSpPr>
            <p:cNvPr id="20509" name="Line 29"/>
            <p:cNvSpPr>
              <a:spLocks noChangeShapeType="1"/>
            </p:cNvSpPr>
            <p:nvPr/>
          </p:nvSpPr>
          <p:spPr bwMode="auto">
            <a:xfrm flipH="1">
              <a:off x="1192" y="486"/>
              <a:ext cx="0" cy="396"/>
            </a:xfrm>
            <a:prstGeom prst="line">
              <a:avLst/>
            </a:prstGeom>
            <a:noFill/>
            <a:ln w="12700">
              <a:solidFill>
                <a:srgbClr val="FF0000"/>
              </a:solidFill>
              <a:round/>
              <a:headEnd/>
              <a:tailEnd/>
            </a:ln>
            <a:effectLst/>
          </p:spPr>
          <p:txBody>
            <a:bodyPr/>
            <a:lstStyle/>
            <a:p>
              <a:endParaRPr lang="fr-FR"/>
            </a:p>
          </p:txBody>
        </p:sp>
        <p:sp>
          <p:nvSpPr>
            <p:cNvPr id="20510" name="Line 30"/>
            <p:cNvSpPr>
              <a:spLocks noChangeShapeType="1"/>
            </p:cNvSpPr>
            <p:nvPr/>
          </p:nvSpPr>
          <p:spPr bwMode="auto">
            <a:xfrm>
              <a:off x="1444" y="488"/>
              <a:ext cx="0" cy="355"/>
            </a:xfrm>
            <a:prstGeom prst="line">
              <a:avLst/>
            </a:prstGeom>
            <a:noFill/>
            <a:ln w="12700">
              <a:solidFill>
                <a:srgbClr val="FF0000"/>
              </a:solidFill>
              <a:round/>
              <a:headEnd/>
              <a:tailEnd/>
            </a:ln>
            <a:effectLst/>
          </p:spPr>
          <p:txBody>
            <a:bodyPr/>
            <a:lstStyle/>
            <a:p>
              <a:endParaRPr lang="fr-FR"/>
            </a:p>
          </p:txBody>
        </p:sp>
        <p:sp>
          <p:nvSpPr>
            <p:cNvPr id="20511" name="Line 31"/>
            <p:cNvSpPr>
              <a:spLocks noChangeShapeType="1"/>
            </p:cNvSpPr>
            <p:nvPr/>
          </p:nvSpPr>
          <p:spPr bwMode="auto">
            <a:xfrm>
              <a:off x="1917" y="482"/>
              <a:ext cx="0" cy="389"/>
            </a:xfrm>
            <a:prstGeom prst="line">
              <a:avLst/>
            </a:prstGeom>
            <a:noFill/>
            <a:ln w="12700">
              <a:solidFill>
                <a:srgbClr val="FF0000"/>
              </a:solidFill>
              <a:round/>
              <a:headEnd/>
              <a:tailEnd/>
            </a:ln>
            <a:effectLst/>
          </p:spPr>
          <p:txBody>
            <a:bodyPr/>
            <a:lstStyle/>
            <a:p>
              <a:endParaRPr lang="fr-FR"/>
            </a:p>
          </p:txBody>
        </p:sp>
        <p:sp>
          <p:nvSpPr>
            <p:cNvPr id="20512" name="Line 32"/>
            <p:cNvSpPr>
              <a:spLocks noChangeShapeType="1"/>
            </p:cNvSpPr>
            <p:nvPr/>
          </p:nvSpPr>
          <p:spPr bwMode="auto">
            <a:xfrm>
              <a:off x="1574" y="488"/>
              <a:ext cx="0" cy="354"/>
            </a:xfrm>
            <a:prstGeom prst="line">
              <a:avLst/>
            </a:prstGeom>
            <a:noFill/>
            <a:ln w="12700">
              <a:solidFill>
                <a:srgbClr val="FF0000"/>
              </a:solidFill>
              <a:round/>
              <a:headEnd/>
              <a:tailEnd/>
            </a:ln>
            <a:effectLst/>
          </p:spPr>
          <p:txBody>
            <a:bodyPr/>
            <a:lstStyle/>
            <a:p>
              <a:endParaRPr lang="fr-FR"/>
            </a:p>
          </p:txBody>
        </p:sp>
        <p:sp>
          <p:nvSpPr>
            <p:cNvPr id="20513" name="Line 33"/>
            <p:cNvSpPr>
              <a:spLocks noChangeShapeType="1"/>
            </p:cNvSpPr>
            <p:nvPr/>
          </p:nvSpPr>
          <p:spPr bwMode="auto">
            <a:xfrm>
              <a:off x="2620" y="486"/>
              <a:ext cx="0" cy="300"/>
            </a:xfrm>
            <a:prstGeom prst="line">
              <a:avLst/>
            </a:prstGeom>
            <a:noFill/>
            <a:ln w="12700">
              <a:solidFill>
                <a:srgbClr val="FF0000"/>
              </a:solidFill>
              <a:round/>
              <a:headEnd/>
              <a:tailEnd/>
            </a:ln>
            <a:effectLst/>
          </p:spPr>
          <p:txBody>
            <a:bodyPr/>
            <a:lstStyle/>
            <a:p>
              <a:endParaRPr lang="fr-FR"/>
            </a:p>
          </p:txBody>
        </p:sp>
        <p:sp>
          <p:nvSpPr>
            <p:cNvPr id="20514" name="Line 34"/>
            <p:cNvSpPr>
              <a:spLocks noChangeShapeType="1"/>
            </p:cNvSpPr>
            <p:nvPr/>
          </p:nvSpPr>
          <p:spPr bwMode="auto">
            <a:xfrm>
              <a:off x="2440" y="488"/>
              <a:ext cx="0" cy="332"/>
            </a:xfrm>
            <a:prstGeom prst="line">
              <a:avLst/>
            </a:prstGeom>
            <a:noFill/>
            <a:ln w="12700">
              <a:solidFill>
                <a:srgbClr val="FF0000"/>
              </a:solidFill>
              <a:round/>
              <a:headEnd/>
              <a:tailEnd/>
            </a:ln>
            <a:effectLst/>
          </p:spPr>
          <p:txBody>
            <a:bodyPr/>
            <a:lstStyle/>
            <a:p>
              <a:endParaRPr lang="fr-FR"/>
            </a:p>
          </p:txBody>
        </p:sp>
        <p:sp>
          <p:nvSpPr>
            <p:cNvPr id="20515" name="Line 35"/>
            <p:cNvSpPr>
              <a:spLocks noChangeShapeType="1"/>
            </p:cNvSpPr>
            <p:nvPr/>
          </p:nvSpPr>
          <p:spPr bwMode="auto">
            <a:xfrm>
              <a:off x="2282" y="485"/>
              <a:ext cx="0" cy="355"/>
            </a:xfrm>
            <a:prstGeom prst="line">
              <a:avLst/>
            </a:prstGeom>
            <a:noFill/>
            <a:ln w="12700">
              <a:solidFill>
                <a:srgbClr val="FF0000"/>
              </a:solidFill>
              <a:round/>
              <a:headEnd/>
              <a:tailEnd/>
            </a:ln>
            <a:effectLst/>
          </p:spPr>
          <p:txBody>
            <a:bodyPr/>
            <a:lstStyle/>
            <a:p>
              <a:endParaRPr lang="fr-FR"/>
            </a:p>
          </p:txBody>
        </p:sp>
        <p:sp>
          <p:nvSpPr>
            <p:cNvPr id="20516" name="Line 36"/>
            <p:cNvSpPr>
              <a:spLocks noChangeShapeType="1"/>
            </p:cNvSpPr>
            <p:nvPr/>
          </p:nvSpPr>
          <p:spPr bwMode="auto">
            <a:xfrm>
              <a:off x="2775" y="486"/>
              <a:ext cx="0" cy="300"/>
            </a:xfrm>
            <a:prstGeom prst="line">
              <a:avLst/>
            </a:prstGeom>
            <a:noFill/>
            <a:ln w="12700">
              <a:solidFill>
                <a:srgbClr val="FF0000"/>
              </a:solidFill>
              <a:round/>
              <a:headEnd/>
              <a:tailEnd/>
            </a:ln>
            <a:effectLst/>
          </p:spPr>
          <p:txBody>
            <a:bodyPr/>
            <a:lstStyle/>
            <a:p>
              <a:endParaRPr lang="fr-FR"/>
            </a:p>
          </p:txBody>
        </p:sp>
        <p:sp>
          <p:nvSpPr>
            <p:cNvPr id="20517" name="Line 37"/>
            <p:cNvSpPr>
              <a:spLocks noChangeShapeType="1"/>
            </p:cNvSpPr>
            <p:nvPr/>
          </p:nvSpPr>
          <p:spPr bwMode="auto">
            <a:xfrm flipH="1">
              <a:off x="3167" y="330"/>
              <a:ext cx="0" cy="435"/>
            </a:xfrm>
            <a:prstGeom prst="line">
              <a:avLst/>
            </a:prstGeom>
            <a:noFill/>
            <a:ln w="12700">
              <a:solidFill>
                <a:srgbClr val="FF0000"/>
              </a:solidFill>
              <a:round/>
              <a:headEnd/>
              <a:tailEnd/>
            </a:ln>
            <a:effectLst/>
          </p:spPr>
          <p:txBody>
            <a:bodyPr/>
            <a:lstStyle/>
            <a:p>
              <a:endParaRPr lang="fr-FR"/>
            </a:p>
          </p:txBody>
        </p:sp>
        <p:sp>
          <p:nvSpPr>
            <p:cNvPr id="20518" name="Line 38"/>
            <p:cNvSpPr>
              <a:spLocks noChangeShapeType="1"/>
            </p:cNvSpPr>
            <p:nvPr/>
          </p:nvSpPr>
          <p:spPr bwMode="auto">
            <a:xfrm flipH="1">
              <a:off x="3260" y="418"/>
              <a:ext cx="0" cy="435"/>
            </a:xfrm>
            <a:prstGeom prst="line">
              <a:avLst/>
            </a:prstGeom>
            <a:noFill/>
            <a:ln w="12700">
              <a:solidFill>
                <a:srgbClr val="FF0000"/>
              </a:solidFill>
              <a:round/>
              <a:headEnd/>
              <a:tailEnd/>
            </a:ln>
            <a:effectLst/>
          </p:spPr>
          <p:txBody>
            <a:bodyPr/>
            <a:lstStyle/>
            <a:p>
              <a:endParaRPr lang="fr-FR"/>
            </a:p>
          </p:txBody>
        </p:sp>
        <p:sp>
          <p:nvSpPr>
            <p:cNvPr id="20519" name="Line 39"/>
            <p:cNvSpPr>
              <a:spLocks noChangeShapeType="1"/>
            </p:cNvSpPr>
            <p:nvPr/>
          </p:nvSpPr>
          <p:spPr bwMode="auto">
            <a:xfrm flipH="1">
              <a:off x="3339" y="544"/>
              <a:ext cx="0" cy="309"/>
            </a:xfrm>
            <a:prstGeom prst="line">
              <a:avLst/>
            </a:prstGeom>
            <a:noFill/>
            <a:ln w="12700">
              <a:solidFill>
                <a:srgbClr val="FF0000"/>
              </a:solidFill>
              <a:round/>
              <a:headEnd/>
              <a:tailEnd/>
            </a:ln>
            <a:effectLst/>
          </p:spPr>
          <p:txBody>
            <a:bodyPr/>
            <a:lstStyle/>
            <a:p>
              <a:endParaRPr lang="fr-FR"/>
            </a:p>
          </p:txBody>
        </p:sp>
      </p:grpSp>
      <p:sp>
        <p:nvSpPr>
          <p:cNvPr id="20521" name="Text Box 41"/>
          <p:cNvSpPr txBox="1">
            <a:spLocks noChangeArrowheads="1"/>
          </p:cNvSpPr>
          <p:nvPr/>
        </p:nvSpPr>
        <p:spPr bwMode="auto">
          <a:xfrm>
            <a:off x="223838" y="4556125"/>
            <a:ext cx="2654300" cy="942975"/>
          </a:xfrm>
          <a:prstGeom prst="rect">
            <a:avLst/>
          </a:prstGeom>
          <a:noFill/>
          <a:ln w="9525">
            <a:noFill/>
            <a:miter lim="800000"/>
            <a:headEnd/>
            <a:tailEnd/>
          </a:ln>
          <a:effectLst/>
        </p:spPr>
        <p:txBody>
          <a:bodyPr>
            <a:spAutoFit/>
          </a:bodyPr>
          <a:lstStyle/>
          <a:p>
            <a:pPr algn="ctr"/>
            <a:r>
              <a:rPr lang="fr-FR" sz="1400"/>
              <a:t>PCA Analysis (76 samples): elemental composition (%) </a:t>
            </a:r>
          </a:p>
          <a:p>
            <a:pPr algn="ctr"/>
            <a:r>
              <a:rPr lang="fr-FR" sz="1400"/>
              <a:t>Al Fe Ti Ca Mg K P Si</a:t>
            </a:r>
          </a:p>
          <a:p>
            <a:pPr algn="ctr"/>
            <a:r>
              <a:rPr lang="fr-FR" sz="1400"/>
              <a:t>3 axis = 89% of variability</a:t>
            </a:r>
          </a:p>
        </p:txBody>
      </p:sp>
      <p:sp>
        <p:nvSpPr>
          <p:cNvPr id="20522" name="Text Box 42"/>
          <p:cNvSpPr txBox="1">
            <a:spLocks noChangeArrowheads="1"/>
          </p:cNvSpPr>
          <p:nvPr/>
        </p:nvSpPr>
        <p:spPr bwMode="auto">
          <a:xfrm>
            <a:off x="-28575" y="3567113"/>
            <a:ext cx="2484438" cy="581025"/>
          </a:xfrm>
          <a:prstGeom prst="rect">
            <a:avLst/>
          </a:prstGeom>
          <a:noFill/>
          <a:ln w="9525">
            <a:noFill/>
            <a:miter lim="800000"/>
            <a:headEnd/>
            <a:tailEnd/>
          </a:ln>
          <a:effectLst/>
        </p:spPr>
        <p:txBody>
          <a:bodyPr wrap="none">
            <a:spAutoFit/>
          </a:bodyPr>
          <a:lstStyle/>
          <a:p>
            <a:r>
              <a:rPr lang="fr-FR" sz="1600"/>
              <a:t>1</a:t>
            </a:r>
            <a:r>
              <a:rPr lang="fr-FR" sz="1600" baseline="30000"/>
              <a:t>st</a:t>
            </a:r>
            <a:r>
              <a:rPr lang="fr-FR" sz="1600"/>
              <a:t> Axis : Ca Mg / Fe Ti Al</a:t>
            </a:r>
          </a:p>
          <a:p>
            <a:r>
              <a:rPr lang="fr-FR" sz="1600"/>
              <a:t>2</a:t>
            </a:r>
            <a:r>
              <a:rPr lang="fr-FR" sz="1600" baseline="30000"/>
              <a:t>nd</a:t>
            </a:r>
            <a:r>
              <a:rPr lang="fr-FR" sz="1600"/>
              <a:t> Axis : Si</a:t>
            </a:r>
          </a:p>
        </p:txBody>
      </p:sp>
      <p:sp>
        <p:nvSpPr>
          <p:cNvPr id="20523" name="Text Box 43"/>
          <p:cNvSpPr txBox="1">
            <a:spLocks noChangeArrowheads="1"/>
          </p:cNvSpPr>
          <p:nvPr/>
        </p:nvSpPr>
        <p:spPr bwMode="auto">
          <a:xfrm>
            <a:off x="-57150" y="5667375"/>
            <a:ext cx="4640263" cy="825500"/>
          </a:xfrm>
          <a:prstGeom prst="rect">
            <a:avLst/>
          </a:prstGeom>
          <a:noFill/>
          <a:ln w="9525">
            <a:noFill/>
            <a:miter lim="800000"/>
            <a:headEnd/>
            <a:tailEnd/>
          </a:ln>
          <a:effectLst/>
        </p:spPr>
        <p:txBody>
          <a:bodyPr wrap="none">
            <a:spAutoFit/>
          </a:bodyPr>
          <a:lstStyle/>
          <a:p>
            <a:pPr>
              <a:buFont typeface="Wingdings" pitchFamily="2" charset="2"/>
              <a:buChar char="Ø"/>
            </a:pPr>
            <a:r>
              <a:rPr lang="fr-FR" sz="1600"/>
              <a:t> Each peak has an homogeneous composition</a:t>
            </a:r>
          </a:p>
          <a:p>
            <a:pPr>
              <a:buFont typeface="Wingdings" pitchFamily="2" charset="2"/>
              <a:buChar char="Ø"/>
            </a:pPr>
            <a:r>
              <a:rPr lang="fr-FR" sz="1600"/>
              <a:t> Different peaks may have different composition</a:t>
            </a:r>
          </a:p>
          <a:p>
            <a:pPr>
              <a:buFont typeface="Wingdings" pitchFamily="2" charset="2"/>
              <a:buChar char="Ø"/>
            </a:pPr>
            <a:r>
              <a:rPr lang="fr-FR" sz="1600"/>
              <a:t> Local </a:t>
            </a:r>
            <a:r>
              <a:rPr lang="en-US" sz="1600">
                <a:cs typeface="Arial" pitchFamily="34" charset="0"/>
              </a:rPr>
              <a:t>"</a:t>
            </a:r>
            <a:r>
              <a:rPr lang="fr-FR" sz="1600"/>
              <a:t>erosion</a:t>
            </a:r>
            <a:r>
              <a:rPr lang="en-US" sz="1600">
                <a:cs typeface="Arial" pitchFamily="34" charset="0"/>
              </a:rPr>
              <a:t>"</a:t>
            </a:r>
            <a:endParaRPr lang="fr-FR" sz="1600">
              <a:cs typeface="Arial" pitchFamily="34" charset="0"/>
            </a:endParaRPr>
          </a:p>
        </p:txBody>
      </p:sp>
      <p:sp>
        <p:nvSpPr>
          <p:cNvPr id="20524" name="Rectangle 44"/>
          <p:cNvSpPr>
            <a:spLocks noChangeArrowheads="1"/>
          </p:cNvSpPr>
          <p:nvPr/>
        </p:nvSpPr>
        <p:spPr bwMode="auto">
          <a:xfrm>
            <a:off x="5251450" y="4689475"/>
            <a:ext cx="1235075" cy="376238"/>
          </a:xfrm>
          <a:prstGeom prst="rect">
            <a:avLst/>
          </a:prstGeom>
          <a:solidFill>
            <a:schemeClr val="bg1"/>
          </a:solidFill>
          <a:ln w="9525">
            <a:solidFill>
              <a:schemeClr val="bg1"/>
            </a:solidFill>
            <a:miter lim="800000"/>
            <a:headEnd/>
            <a:tailEnd/>
          </a:ln>
          <a:effectLst/>
        </p:spPr>
        <p:txBody>
          <a:bodyPr wrap="none">
            <a:spAutoFit/>
          </a:bodyPr>
          <a:lstStyle/>
          <a:p>
            <a:r>
              <a:rPr lang="fr-FR" b="1"/>
              <a:t>First Axis</a:t>
            </a:r>
          </a:p>
        </p:txBody>
      </p:sp>
      <p:sp>
        <p:nvSpPr>
          <p:cNvPr id="20525" name="Rectangle 45"/>
          <p:cNvSpPr>
            <a:spLocks noChangeArrowheads="1"/>
          </p:cNvSpPr>
          <p:nvPr/>
        </p:nvSpPr>
        <p:spPr bwMode="auto">
          <a:xfrm rot="16200000">
            <a:off x="2740819" y="2362994"/>
            <a:ext cx="1565275" cy="376237"/>
          </a:xfrm>
          <a:prstGeom prst="rect">
            <a:avLst/>
          </a:prstGeom>
          <a:solidFill>
            <a:schemeClr val="bg1"/>
          </a:solidFill>
          <a:ln w="9525">
            <a:solidFill>
              <a:schemeClr val="bg1"/>
            </a:solidFill>
            <a:miter lim="800000"/>
            <a:headEnd/>
            <a:tailEnd/>
          </a:ln>
          <a:effectLst/>
        </p:spPr>
        <p:txBody>
          <a:bodyPr wrap="none">
            <a:spAutoFit/>
          </a:bodyPr>
          <a:lstStyle/>
          <a:p>
            <a:r>
              <a:rPr lang="fr-FR" b="1"/>
              <a:t>Second Axis</a:t>
            </a:r>
          </a:p>
        </p:txBody>
      </p:sp>
      <p:sp>
        <p:nvSpPr>
          <p:cNvPr id="20526" name="Rectangle 46"/>
          <p:cNvSpPr>
            <a:spLocks noChangeArrowheads="1"/>
          </p:cNvSpPr>
          <p:nvPr/>
        </p:nvSpPr>
        <p:spPr bwMode="auto">
          <a:xfrm>
            <a:off x="1085850" y="3208338"/>
            <a:ext cx="887413" cy="284162"/>
          </a:xfrm>
          <a:prstGeom prst="rect">
            <a:avLst/>
          </a:prstGeom>
          <a:solidFill>
            <a:schemeClr val="bg1"/>
          </a:solidFill>
          <a:ln w="9525">
            <a:solidFill>
              <a:schemeClr val="bg1"/>
            </a:solidFill>
            <a:miter lim="800000"/>
            <a:headEnd/>
            <a:tailEnd/>
          </a:ln>
          <a:effectLst/>
        </p:spPr>
        <p:txBody>
          <a:bodyPr wrap="none">
            <a:spAutoFit/>
          </a:bodyPr>
          <a:lstStyle/>
          <a:p>
            <a:r>
              <a:rPr lang="fr-FR" sz="1200" b="1"/>
              <a:t>First Axis</a:t>
            </a:r>
          </a:p>
        </p:txBody>
      </p:sp>
      <p:sp>
        <p:nvSpPr>
          <p:cNvPr id="20527" name="Rectangle 47"/>
          <p:cNvSpPr>
            <a:spLocks noChangeArrowheads="1"/>
          </p:cNvSpPr>
          <p:nvPr/>
        </p:nvSpPr>
        <p:spPr bwMode="auto">
          <a:xfrm rot="16200000">
            <a:off x="-234156" y="2097881"/>
            <a:ext cx="1108075" cy="284163"/>
          </a:xfrm>
          <a:prstGeom prst="rect">
            <a:avLst/>
          </a:prstGeom>
          <a:solidFill>
            <a:schemeClr val="bg1"/>
          </a:solidFill>
          <a:ln w="9525">
            <a:solidFill>
              <a:schemeClr val="bg1"/>
            </a:solidFill>
            <a:miter lim="800000"/>
            <a:headEnd/>
            <a:tailEnd/>
          </a:ln>
          <a:effectLst/>
        </p:spPr>
        <p:txBody>
          <a:bodyPr wrap="none">
            <a:spAutoFit/>
          </a:bodyPr>
          <a:lstStyle/>
          <a:p>
            <a:r>
              <a:rPr lang="fr-FR" sz="1200" b="1"/>
              <a:t>Second Axis</a:t>
            </a:r>
          </a:p>
        </p:txBody>
      </p:sp>
      <p:sp>
        <p:nvSpPr>
          <p:cNvPr id="20528" name="Text Box 48"/>
          <p:cNvSpPr txBox="1">
            <a:spLocks noChangeArrowheads="1"/>
          </p:cNvSpPr>
          <p:nvPr/>
        </p:nvSpPr>
        <p:spPr bwMode="auto">
          <a:xfrm>
            <a:off x="2478088" y="147638"/>
            <a:ext cx="184150" cy="366712"/>
          </a:xfrm>
          <a:prstGeom prst="rect">
            <a:avLst/>
          </a:prstGeom>
          <a:noFill/>
          <a:ln w="9525">
            <a:noFill/>
            <a:miter lim="800000"/>
            <a:headEnd/>
            <a:tailEnd/>
          </a:ln>
          <a:effectLst/>
        </p:spPr>
        <p:txBody>
          <a:bodyPr wrap="none">
            <a:spAutoFit/>
          </a:bodyPr>
          <a:lstStyle/>
          <a:p>
            <a:endParaRPr lang="fr-FR"/>
          </a:p>
        </p:txBody>
      </p:sp>
      <p:sp>
        <p:nvSpPr>
          <p:cNvPr id="20529" name="Text Box 49"/>
          <p:cNvSpPr txBox="1">
            <a:spLocks noChangeArrowheads="1"/>
          </p:cNvSpPr>
          <p:nvPr/>
        </p:nvSpPr>
        <p:spPr bwMode="auto">
          <a:xfrm>
            <a:off x="2593975" y="-4763"/>
            <a:ext cx="3949700" cy="579438"/>
          </a:xfrm>
          <a:prstGeom prst="rect">
            <a:avLst/>
          </a:prstGeom>
          <a:noFill/>
          <a:ln w="9525">
            <a:noFill/>
            <a:miter lim="800000"/>
            <a:headEnd/>
            <a:tailEnd/>
          </a:ln>
          <a:effectLst/>
        </p:spPr>
        <p:txBody>
          <a:bodyPr wrap="none">
            <a:spAutoFit/>
          </a:bodyPr>
          <a:lstStyle/>
          <a:p>
            <a:r>
              <a:rPr lang="fr-FR" sz="3200" b="1"/>
              <a:t>Peaks Composition</a:t>
            </a:r>
            <a:endParaRPr lang="fr-FR" sz="2800" b="1"/>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367831_trj020112-reanalyse_isoba"/>
          <p:cNvPicPr>
            <a:picLocks noChangeAspect="1" noChangeArrowheads="1"/>
          </p:cNvPicPr>
          <p:nvPr/>
        </p:nvPicPr>
        <p:blipFill>
          <a:blip r:embed="rId3" cstate="print"/>
          <a:srcRect/>
          <a:stretch>
            <a:fillRect/>
          </a:stretch>
        </p:blipFill>
        <p:spPr bwMode="auto">
          <a:xfrm>
            <a:off x="303213" y="3587750"/>
            <a:ext cx="2435225" cy="3025775"/>
          </a:xfrm>
          <a:prstGeom prst="rect">
            <a:avLst/>
          </a:prstGeom>
          <a:noFill/>
        </p:spPr>
      </p:pic>
      <p:graphicFrame>
        <p:nvGraphicFramePr>
          <p:cNvPr id="78851" name="Object 3"/>
          <p:cNvGraphicFramePr>
            <a:graphicFrameLocks noChangeAspect="1"/>
          </p:cNvGraphicFramePr>
          <p:nvPr/>
        </p:nvGraphicFramePr>
        <p:xfrm>
          <a:off x="2941638" y="2320925"/>
          <a:ext cx="3516312" cy="2528888"/>
        </p:xfrm>
        <a:graphic>
          <a:graphicData uri="http://schemas.openxmlformats.org/presentationml/2006/ole">
            <p:oleObj spid="_x0000_s234498" name="Graphique" r:id="rId4" imgW="5539785" imgH="3985191" progId="Excel.Sheet.8">
              <p:embed/>
            </p:oleObj>
          </a:graphicData>
        </a:graphic>
      </p:graphicFrame>
      <p:pic>
        <p:nvPicPr>
          <p:cNvPr id="78852" name="Picture 4" descr="367831_trj011512-reanalyse_isoba"/>
          <p:cNvPicPr>
            <a:picLocks noChangeAspect="1" noChangeArrowheads="1"/>
          </p:cNvPicPr>
          <p:nvPr/>
        </p:nvPicPr>
        <p:blipFill>
          <a:blip r:embed="rId5" cstate="print"/>
          <a:srcRect/>
          <a:stretch>
            <a:fillRect/>
          </a:stretch>
        </p:blipFill>
        <p:spPr bwMode="auto">
          <a:xfrm>
            <a:off x="315913" y="0"/>
            <a:ext cx="2449512" cy="3041650"/>
          </a:xfrm>
          <a:prstGeom prst="rect">
            <a:avLst/>
          </a:prstGeom>
          <a:noFill/>
        </p:spPr>
      </p:pic>
      <p:sp>
        <p:nvSpPr>
          <p:cNvPr id="78853" name="Line 5"/>
          <p:cNvSpPr>
            <a:spLocks noChangeShapeType="1"/>
          </p:cNvSpPr>
          <p:nvPr/>
        </p:nvSpPr>
        <p:spPr bwMode="auto">
          <a:xfrm flipH="1" flipV="1">
            <a:off x="1939925" y="1481138"/>
            <a:ext cx="1431925" cy="1136650"/>
          </a:xfrm>
          <a:prstGeom prst="line">
            <a:avLst/>
          </a:prstGeom>
          <a:noFill/>
          <a:ln w="38100">
            <a:solidFill>
              <a:srgbClr val="00FFFF"/>
            </a:solidFill>
            <a:round/>
            <a:headEnd/>
            <a:tailEnd type="triangle" w="med" len="med"/>
          </a:ln>
          <a:effectLst/>
        </p:spPr>
        <p:txBody>
          <a:bodyPr/>
          <a:lstStyle/>
          <a:p>
            <a:endParaRPr lang="fr-FR"/>
          </a:p>
        </p:txBody>
      </p:sp>
      <p:sp>
        <p:nvSpPr>
          <p:cNvPr id="78854" name="Line 6"/>
          <p:cNvSpPr>
            <a:spLocks noChangeShapeType="1"/>
          </p:cNvSpPr>
          <p:nvPr/>
        </p:nvSpPr>
        <p:spPr bwMode="auto">
          <a:xfrm flipH="1">
            <a:off x="1585913" y="4252913"/>
            <a:ext cx="2279650" cy="593725"/>
          </a:xfrm>
          <a:prstGeom prst="line">
            <a:avLst/>
          </a:prstGeom>
          <a:noFill/>
          <a:ln w="38100">
            <a:solidFill>
              <a:srgbClr val="00FF00"/>
            </a:solidFill>
            <a:round/>
            <a:headEnd/>
            <a:tailEnd type="triangle" w="med" len="med"/>
          </a:ln>
          <a:effectLst/>
        </p:spPr>
        <p:txBody>
          <a:bodyPr/>
          <a:lstStyle/>
          <a:p>
            <a:endParaRPr lang="fr-FR"/>
          </a:p>
        </p:txBody>
      </p:sp>
      <p:pic>
        <p:nvPicPr>
          <p:cNvPr id="78855" name="Picture 7" descr="367831_trj012012-reanalyse_isoba"/>
          <p:cNvPicPr>
            <a:picLocks noChangeAspect="1" noChangeArrowheads="1"/>
          </p:cNvPicPr>
          <p:nvPr/>
        </p:nvPicPr>
        <p:blipFill>
          <a:blip r:embed="rId6" cstate="print"/>
          <a:srcRect/>
          <a:stretch>
            <a:fillRect/>
          </a:stretch>
        </p:blipFill>
        <p:spPr bwMode="auto">
          <a:xfrm>
            <a:off x="5343525" y="0"/>
            <a:ext cx="1885950" cy="2341563"/>
          </a:xfrm>
          <a:prstGeom prst="rect">
            <a:avLst/>
          </a:prstGeom>
          <a:noFill/>
        </p:spPr>
      </p:pic>
      <p:pic>
        <p:nvPicPr>
          <p:cNvPr id="78856" name="Picture 8" descr="367831_trj012115-reanalyse_isoba"/>
          <p:cNvPicPr>
            <a:picLocks noChangeAspect="1" noChangeArrowheads="1"/>
          </p:cNvPicPr>
          <p:nvPr/>
        </p:nvPicPr>
        <p:blipFill>
          <a:blip r:embed="rId7" cstate="print"/>
          <a:srcRect/>
          <a:stretch>
            <a:fillRect/>
          </a:stretch>
        </p:blipFill>
        <p:spPr bwMode="auto">
          <a:xfrm>
            <a:off x="7245350" y="9525"/>
            <a:ext cx="1876425" cy="2328863"/>
          </a:xfrm>
          <a:prstGeom prst="rect">
            <a:avLst/>
          </a:prstGeom>
          <a:noFill/>
        </p:spPr>
      </p:pic>
      <p:sp>
        <p:nvSpPr>
          <p:cNvPr id="78857" name="Line 9"/>
          <p:cNvSpPr>
            <a:spLocks noChangeShapeType="1"/>
          </p:cNvSpPr>
          <p:nvPr/>
        </p:nvSpPr>
        <p:spPr bwMode="auto">
          <a:xfrm flipV="1">
            <a:off x="4329113" y="946150"/>
            <a:ext cx="1490662" cy="2098675"/>
          </a:xfrm>
          <a:prstGeom prst="line">
            <a:avLst/>
          </a:prstGeom>
          <a:noFill/>
          <a:ln w="38100">
            <a:solidFill>
              <a:srgbClr val="99CC00"/>
            </a:solidFill>
            <a:round/>
            <a:headEnd/>
            <a:tailEnd type="triangle" w="med" len="med"/>
          </a:ln>
          <a:effectLst/>
        </p:spPr>
        <p:txBody>
          <a:bodyPr/>
          <a:lstStyle/>
          <a:p>
            <a:endParaRPr lang="fr-FR"/>
          </a:p>
        </p:txBody>
      </p:sp>
      <p:sp>
        <p:nvSpPr>
          <p:cNvPr id="78858" name="Line 10"/>
          <p:cNvSpPr>
            <a:spLocks noChangeShapeType="1"/>
          </p:cNvSpPr>
          <p:nvPr/>
        </p:nvSpPr>
        <p:spPr bwMode="auto">
          <a:xfrm flipV="1">
            <a:off x="4395788" y="992188"/>
            <a:ext cx="3262312" cy="2025650"/>
          </a:xfrm>
          <a:prstGeom prst="line">
            <a:avLst/>
          </a:prstGeom>
          <a:noFill/>
          <a:ln w="38100">
            <a:solidFill>
              <a:srgbClr val="808000"/>
            </a:solidFill>
            <a:round/>
            <a:headEnd/>
            <a:tailEnd type="triangle" w="med" len="med"/>
          </a:ln>
          <a:effectLst/>
        </p:spPr>
        <p:txBody>
          <a:bodyPr/>
          <a:lstStyle/>
          <a:p>
            <a:endParaRPr lang="fr-FR"/>
          </a:p>
        </p:txBody>
      </p:sp>
      <p:pic>
        <p:nvPicPr>
          <p:cNvPr id="78859" name="Picture 11" descr="367831_trj020312-reanalyse_isoba"/>
          <p:cNvPicPr>
            <a:picLocks noChangeAspect="1" noChangeArrowheads="1"/>
          </p:cNvPicPr>
          <p:nvPr/>
        </p:nvPicPr>
        <p:blipFill>
          <a:blip r:embed="rId8" cstate="print"/>
          <a:srcRect/>
          <a:stretch>
            <a:fillRect/>
          </a:stretch>
        </p:blipFill>
        <p:spPr bwMode="auto">
          <a:xfrm>
            <a:off x="6450013" y="3703638"/>
            <a:ext cx="2540000" cy="3154362"/>
          </a:xfrm>
          <a:prstGeom prst="rect">
            <a:avLst/>
          </a:prstGeom>
          <a:noFill/>
        </p:spPr>
      </p:pic>
      <p:sp>
        <p:nvSpPr>
          <p:cNvPr id="78860" name="Line 12"/>
          <p:cNvSpPr>
            <a:spLocks noChangeShapeType="1"/>
          </p:cNvSpPr>
          <p:nvPr/>
        </p:nvSpPr>
        <p:spPr bwMode="auto">
          <a:xfrm>
            <a:off x="4467225" y="3714750"/>
            <a:ext cx="3084513" cy="1254125"/>
          </a:xfrm>
          <a:prstGeom prst="line">
            <a:avLst/>
          </a:prstGeom>
          <a:noFill/>
          <a:ln w="38100">
            <a:solidFill>
              <a:schemeClr val="tx1"/>
            </a:solidFill>
            <a:round/>
            <a:headEnd/>
            <a:tailEnd type="triangle" w="med" len="med"/>
          </a:ln>
          <a:effectLst/>
        </p:spPr>
        <p:txBody>
          <a:bodyPr/>
          <a:lstStyle/>
          <a:p>
            <a:endParaRPr lang="fr-FR"/>
          </a:p>
        </p:txBody>
      </p:sp>
      <p:sp>
        <p:nvSpPr>
          <p:cNvPr id="78861" name="Text Box 13"/>
          <p:cNvSpPr txBox="1">
            <a:spLocks noChangeArrowheads="1"/>
          </p:cNvSpPr>
          <p:nvPr/>
        </p:nvSpPr>
        <p:spPr bwMode="auto">
          <a:xfrm>
            <a:off x="3333750" y="5118100"/>
            <a:ext cx="2195513" cy="1739900"/>
          </a:xfrm>
          <a:prstGeom prst="rect">
            <a:avLst/>
          </a:prstGeom>
          <a:noFill/>
          <a:ln w="9525">
            <a:noFill/>
            <a:miter lim="800000"/>
            <a:headEnd/>
            <a:tailEnd/>
          </a:ln>
          <a:effectLst/>
        </p:spPr>
        <p:txBody>
          <a:bodyPr>
            <a:spAutoFit/>
          </a:bodyPr>
          <a:lstStyle/>
          <a:p>
            <a:pPr>
              <a:buFont typeface="Wingdings" pitchFamily="2" charset="2"/>
              <a:buChar char="Ø"/>
            </a:pPr>
            <a:r>
              <a:rPr lang="fr-FR" b="1"/>
              <a:t> Source area seems the main factor to explain the variability of the elemental composition</a:t>
            </a:r>
          </a:p>
        </p:txBody>
      </p:sp>
      <p:sp>
        <p:nvSpPr>
          <p:cNvPr id="78862" name="Text Box 14"/>
          <p:cNvSpPr txBox="1">
            <a:spLocks noChangeArrowheads="1"/>
          </p:cNvSpPr>
          <p:nvPr/>
        </p:nvSpPr>
        <p:spPr bwMode="auto">
          <a:xfrm>
            <a:off x="3140075" y="577850"/>
            <a:ext cx="1716088" cy="925513"/>
          </a:xfrm>
          <a:prstGeom prst="rect">
            <a:avLst/>
          </a:prstGeom>
          <a:solidFill>
            <a:srgbClr val="FFCC00"/>
          </a:solidFill>
          <a:ln w="9525">
            <a:solidFill>
              <a:schemeClr val="tx1"/>
            </a:solidFill>
            <a:miter lim="800000"/>
            <a:headEnd/>
            <a:tailEnd/>
          </a:ln>
          <a:effectLst/>
        </p:spPr>
        <p:txBody>
          <a:bodyPr>
            <a:spAutoFit/>
          </a:bodyPr>
          <a:lstStyle/>
          <a:p>
            <a:pPr eaLnBrk="0" hangingPunct="0"/>
            <a:r>
              <a:rPr lang="fr-FR"/>
              <a:t>Résultats :</a:t>
            </a:r>
          </a:p>
          <a:p>
            <a:pPr eaLnBrk="0" hangingPunct="0"/>
            <a:r>
              <a:rPr lang="fr-FR"/>
              <a:t>Origine des Aérosols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RAJOT\Pictures\divers poussière\100609\20100608 100.jpg"/>
          <p:cNvPicPr>
            <a:picLocks noChangeAspect="1" noChangeArrowheads="1"/>
          </p:cNvPicPr>
          <p:nvPr/>
        </p:nvPicPr>
        <p:blipFill>
          <a:blip r:embed="rId3" cstate="print"/>
          <a:srcRect/>
          <a:stretch>
            <a:fillRect/>
          </a:stretch>
        </p:blipFill>
        <p:spPr bwMode="auto">
          <a:xfrm>
            <a:off x="-261252" y="174171"/>
            <a:ext cx="9710057" cy="6473371"/>
          </a:xfrm>
          <a:prstGeom prst="rect">
            <a:avLst/>
          </a:prstGeom>
          <a:noFill/>
        </p:spPr>
      </p:pic>
      <p:sp>
        <p:nvSpPr>
          <p:cNvPr id="24582" name="Text Box 6"/>
          <p:cNvSpPr txBox="1">
            <a:spLocks noChangeArrowheads="1"/>
          </p:cNvSpPr>
          <p:nvPr/>
        </p:nvSpPr>
        <p:spPr bwMode="auto">
          <a:xfrm>
            <a:off x="195263" y="4261222"/>
            <a:ext cx="8948737" cy="519113"/>
          </a:xfrm>
          <a:prstGeom prst="rect">
            <a:avLst/>
          </a:prstGeom>
          <a:noFill/>
          <a:ln w="9525">
            <a:noFill/>
            <a:miter lim="800000"/>
            <a:headEnd/>
            <a:tailEnd/>
          </a:ln>
          <a:effectLst/>
        </p:spPr>
        <p:txBody>
          <a:bodyPr wrap="none">
            <a:spAutoFit/>
          </a:bodyPr>
          <a:lstStyle/>
          <a:p>
            <a:pPr algn="ctr"/>
            <a:r>
              <a:rPr lang="fr-FR" sz="2800" b="1" dirty="0"/>
              <a:t>Dynamique des aérosols pendant la saison humide </a:t>
            </a:r>
          </a:p>
        </p:txBody>
      </p:sp>
      <p:sp>
        <p:nvSpPr>
          <p:cNvPr id="7" name="ZoneTexte 6"/>
          <p:cNvSpPr txBox="1"/>
          <p:nvPr/>
        </p:nvSpPr>
        <p:spPr>
          <a:xfrm>
            <a:off x="2496489" y="6575752"/>
            <a:ext cx="4532010" cy="369332"/>
          </a:xfrm>
          <a:prstGeom prst="rect">
            <a:avLst/>
          </a:prstGeom>
          <a:noFill/>
        </p:spPr>
        <p:txBody>
          <a:bodyPr wrap="none" rtlCol="0">
            <a:spAutoFit/>
          </a:bodyPr>
          <a:lstStyle/>
          <a:p>
            <a:r>
              <a:rPr lang="fr-FR" dirty="0" smtClean="0"/>
              <a:t>8 juin 2010 – Photo </a:t>
            </a:r>
            <a:r>
              <a:rPr lang="fr-FR" dirty="0" err="1" smtClean="0"/>
              <a:t>Bil</a:t>
            </a:r>
            <a:r>
              <a:rPr lang="fr-FR" dirty="0" smtClean="0"/>
              <a:t> </a:t>
            </a:r>
            <a:r>
              <a:rPr lang="fr-FR" dirty="0" err="1" smtClean="0"/>
              <a:t>Hassanou</a:t>
            </a:r>
            <a:r>
              <a:rPr lang="fr-FR" dirty="0" smtClean="0"/>
              <a:t> </a:t>
            </a:r>
            <a:r>
              <a:rPr lang="fr-FR" dirty="0" err="1" smtClean="0"/>
              <a:t>Issoufou</a:t>
            </a:r>
            <a:endParaRPr lang="fr-FR"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2700" y="0"/>
            <a:ext cx="9163050" cy="3914775"/>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cstate="print"/>
          <a:srcRect/>
          <a:stretch>
            <a:fillRect/>
          </a:stretch>
        </p:blipFill>
        <p:spPr bwMode="auto">
          <a:xfrm>
            <a:off x="-9525" y="0"/>
            <a:ext cx="9153525" cy="3905250"/>
          </a:xfrm>
          <a:prstGeom prst="rect">
            <a:avLst/>
          </a:prstGeom>
          <a:noFill/>
          <a:ln w="9525">
            <a:noFill/>
            <a:miter lim="800000"/>
            <a:headEnd/>
            <a:tailEnd/>
          </a:ln>
          <a:effectLst/>
        </p:spPr>
      </p:pic>
      <p:pic>
        <p:nvPicPr>
          <p:cNvPr id="26628" name="Picture 4"/>
          <p:cNvPicPr>
            <a:picLocks noChangeAspect="1" noChangeArrowheads="1"/>
          </p:cNvPicPr>
          <p:nvPr/>
        </p:nvPicPr>
        <p:blipFill>
          <a:blip r:embed="rId4" cstate="print"/>
          <a:srcRect/>
          <a:stretch>
            <a:fillRect/>
          </a:stretch>
        </p:blipFill>
        <p:spPr bwMode="auto">
          <a:xfrm>
            <a:off x="-28575" y="3143250"/>
            <a:ext cx="9172575" cy="3924300"/>
          </a:xfrm>
          <a:prstGeom prst="rect">
            <a:avLst/>
          </a:prstGeom>
          <a:noFill/>
          <a:ln w="9525">
            <a:noFill/>
            <a:miter lim="800000"/>
            <a:headEnd/>
            <a:tailEnd/>
          </a:ln>
          <a:effectLst/>
        </p:spPr>
      </p:pic>
      <p:grpSp>
        <p:nvGrpSpPr>
          <p:cNvPr id="2" name="Group 5"/>
          <p:cNvGrpSpPr>
            <a:grpSpLocks/>
          </p:cNvGrpSpPr>
          <p:nvPr/>
        </p:nvGrpSpPr>
        <p:grpSpPr bwMode="auto">
          <a:xfrm>
            <a:off x="6019800" y="3911600"/>
            <a:ext cx="1966913" cy="1855788"/>
            <a:chOff x="3792" y="2464"/>
            <a:chExt cx="1239" cy="1169"/>
          </a:xfrm>
        </p:grpSpPr>
        <p:sp>
          <p:nvSpPr>
            <p:cNvPr id="26630" name="Oval 6"/>
            <p:cNvSpPr>
              <a:spLocks noChangeArrowheads="1"/>
            </p:cNvSpPr>
            <p:nvPr/>
          </p:nvSpPr>
          <p:spPr bwMode="auto">
            <a:xfrm>
              <a:off x="3792" y="2984"/>
              <a:ext cx="96" cy="384"/>
            </a:xfrm>
            <a:prstGeom prst="ellipse">
              <a:avLst/>
            </a:prstGeom>
            <a:noFill/>
            <a:ln w="25400">
              <a:solidFill>
                <a:schemeClr val="tx1"/>
              </a:solidFill>
              <a:round/>
              <a:headEnd/>
              <a:tailEnd/>
            </a:ln>
            <a:effectLst/>
          </p:spPr>
          <p:txBody>
            <a:bodyPr wrap="none" anchor="ctr"/>
            <a:lstStyle/>
            <a:p>
              <a:endParaRPr lang="fr-FR"/>
            </a:p>
          </p:txBody>
        </p:sp>
        <p:sp>
          <p:nvSpPr>
            <p:cNvPr id="26631" name="Oval 7"/>
            <p:cNvSpPr>
              <a:spLocks noChangeArrowheads="1"/>
            </p:cNvSpPr>
            <p:nvPr/>
          </p:nvSpPr>
          <p:spPr bwMode="auto">
            <a:xfrm>
              <a:off x="4784" y="2464"/>
              <a:ext cx="247" cy="1169"/>
            </a:xfrm>
            <a:prstGeom prst="ellipse">
              <a:avLst/>
            </a:prstGeom>
            <a:noFill/>
            <a:ln w="25400">
              <a:solidFill>
                <a:schemeClr val="tx1"/>
              </a:solidFill>
              <a:round/>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500" fill="hold"/>
                                        <p:tgtEl>
                                          <p:spTgt spid="26627"/>
                                        </p:tgtEl>
                                        <p:attrNameLst>
                                          <p:attrName>ppt_x</p:attrName>
                                        </p:attrNameLst>
                                      </p:cBhvr>
                                      <p:tavLst>
                                        <p:tav tm="0">
                                          <p:val>
                                            <p:strVal val="#ppt_x"/>
                                          </p:val>
                                        </p:tav>
                                        <p:tav tm="100000">
                                          <p:val>
                                            <p:strVal val="#ppt_x"/>
                                          </p:val>
                                        </p:tav>
                                      </p:tavLst>
                                    </p:anim>
                                    <p:anim calcmode="lin" valueType="num">
                                      <p:cBhvr additive="base">
                                        <p:cTn id="8"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6627"/>
                                        </p:tgtEl>
                                        <p:attrNameLst>
                                          <p:attrName>ppt_x</p:attrName>
                                        </p:attrNameLst>
                                      </p:cBhvr>
                                      <p:tavLst>
                                        <p:tav tm="0">
                                          <p:val>
                                            <p:strVal val="ppt_x"/>
                                          </p:val>
                                        </p:tav>
                                        <p:tav tm="100000">
                                          <p:val>
                                            <p:strVal val="ppt_x"/>
                                          </p:val>
                                        </p:tav>
                                      </p:tavLst>
                                    </p:anim>
                                    <p:anim calcmode="lin" valueType="num">
                                      <p:cBhvr additive="base">
                                        <p:cTn id="13" dur="500"/>
                                        <p:tgtEl>
                                          <p:spTgt spid="26627"/>
                                        </p:tgtEl>
                                        <p:attrNameLst>
                                          <p:attrName>ppt_y</p:attrName>
                                        </p:attrNameLst>
                                      </p:cBhvr>
                                      <p:tavLst>
                                        <p:tav tm="0">
                                          <p:val>
                                            <p:strVal val="ppt_y"/>
                                          </p:val>
                                        </p:tav>
                                        <p:tav tm="100000">
                                          <p:val>
                                            <p:strVal val="0-ppt_h/2"/>
                                          </p:val>
                                        </p:tav>
                                      </p:tavLst>
                                    </p:anim>
                                    <p:set>
                                      <p:cBhvr>
                                        <p:cTn id="14" dur="1" fill="hold">
                                          <p:stCondLst>
                                            <p:cond delay="499"/>
                                          </p:stCondLst>
                                        </p:cTn>
                                        <p:tgtEl>
                                          <p:spTgt spid="266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anim calcmode="lin" valueType="num">
                                      <p:cBhvr additive="base">
                                        <p:cTn id="19" dur="500" fill="hold"/>
                                        <p:tgtEl>
                                          <p:spTgt spid="26628"/>
                                        </p:tgtEl>
                                        <p:attrNameLst>
                                          <p:attrName>ppt_x</p:attrName>
                                        </p:attrNameLst>
                                      </p:cBhvr>
                                      <p:tavLst>
                                        <p:tav tm="0">
                                          <p:val>
                                            <p:strVal val="#ppt_x"/>
                                          </p:val>
                                        </p:tav>
                                        <p:tav tm="100000">
                                          <p:val>
                                            <p:strVal val="#ppt_x"/>
                                          </p:val>
                                        </p:tav>
                                      </p:tavLst>
                                    </p:anim>
                                    <p:anim calcmode="lin" valueType="num">
                                      <p:cBhvr additive="base">
                                        <p:cTn id="20"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28575" y="3127375"/>
            <a:ext cx="9569450" cy="3924300"/>
          </a:xfrm>
          <a:prstGeom prst="rect">
            <a:avLst/>
          </a:prstGeom>
          <a:noFill/>
          <a:ln w="9525">
            <a:noFill/>
            <a:miter lim="800000"/>
            <a:headEnd/>
            <a:tailEnd/>
          </a:ln>
          <a:effectLst/>
        </p:spPr>
      </p:pic>
      <p:grpSp>
        <p:nvGrpSpPr>
          <p:cNvPr id="2" name="Group 3"/>
          <p:cNvGrpSpPr>
            <a:grpSpLocks/>
          </p:cNvGrpSpPr>
          <p:nvPr/>
        </p:nvGrpSpPr>
        <p:grpSpPr bwMode="auto">
          <a:xfrm>
            <a:off x="3516313" y="4391025"/>
            <a:ext cx="2978150" cy="1227138"/>
            <a:chOff x="2215" y="2766"/>
            <a:chExt cx="1876" cy="773"/>
          </a:xfrm>
        </p:grpSpPr>
        <p:sp>
          <p:nvSpPr>
            <p:cNvPr id="27652" name="Oval 4"/>
            <p:cNvSpPr>
              <a:spLocks noChangeArrowheads="1"/>
            </p:cNvSpPr>
            <p:nvPr/>
          </p:nvSpPr>
          <p:spPr bwMode="auto">
            <a:xfrm>
              <a:off x="2215" y="2766"/>
              <a:ext cx="125" cy="766"/>
            </a:xfrm>
            <a:prstGeom prst="ellipse">
              <a:avLst/>
            </a:prstGeom>
            <a:noFill/>
            <a:ln w="22225">
              <a:solidFill>
                <a:srgbClr val="0000FF"/>
              </a:solidFill>
              <a:round/>
              <a:headEnd/>
              <a:tailEnd/>
            </a:ln>
            <a:effectLst/>
          </p:spPr>
          <p:txBody>
            <a:bodyPr wrap="none" anchor="ctr"/>
            <a:lstStyle/>
            <a:p>
              <a:endParaRPr lang="fr-FR"/>
            </a:p>
          </p:txBody>
        </p:sp>
        <p:sp>
          <p:nvSpPr>
            <p:cNvPr id="27653" name="Oval 5"/>
            <p:cNvSpPr>
              <a:spLocks noChangeArrowheads="1"/>
            </p:cNvSpPr>
            <p:nvPr/>
          </p:nvSpPr>
          <p:spPr bwMode="auto">
            <a:xfrm>
              <a:off x="3966" y="2773"/>
              <a:ext cx="125" cy="766"/>
            </a:xfrm>
            <a:prstGeom prst="ellipse">
              <a:avLst/>
            </a:prstGeom>
            <a:noFill/>
            <a:ln w="22225">
              <a:solidFill>
                <a:srgbClr val="0000FF"/>
              </a:solidFill>
              <a:round/>
              <a:headEnd/>
              <a:tailEnd/>
            </a:ln>
            <a:effectLst/>
          </p:spPr>
          <p:txBody>
            <a:bodyPr wrap="none" anchor="ctr"/>
            <a:lstStyle/>
            <a:p>
              <a:endParaRPr lang="fr-FR"/>
            </a:p>
          </p:txBody>
        </p:sp>
      </p:grpSp>
      <p:pic>
        <p:nvPicPr>
          <p:cNvPr id="27655" name="Picture 7"/>
          <p:cNvPicPr>
            <a:picLocks noChangeAspect="1" noChangeArrowheads="1"/>
          </p:cNvPicPr>
          <p:nvPr/>
        </p:nvPicPr>
        <p:blipFill>
          <a:blip r:embed="rId3" cstate="print"/>
          <a:srcRect/>
          <a:stretch>
            <a:fillRect/>
          </a:stretch>
        </p:blipFill>
        <p:spPr bwMode="auto">
          <a:xfrm>
            <a:off x="12700" y="0"/>
            <a:ext cx="9172575" cy="3924300"/>
          </a:xfrm>
          <a:prstGeom prst="rect">
            <a:avLst/>
          </a:prstGeom>
          <a:noFill/>
          <a:ln w="9525">
            <a:noFill/>
            <a:miter lim="800000"/>
            <a:headEnd/>
            <a:tailEnd/>
          </a:ln>
          <a:effectLst/>
        </p:spPr>
      </p:pic>
      <p:grpSp>
        <p:nvGrpSpPr>
          <p:cNvPr id="3" name="Group 8"/>
          <p:cNvGrpSpPr>
            <a:grpSpLocks/>
          </p:cNvGrpSpPr>
          <p:nvPr/>
        </p:nvGrpSpPr>
        <p:grpSpPr bwMode="auto">
          <a:xfrm>
            <a:off x="6045200" y="723900"/>
            <a:ext cx="1966913" cy="1855788"/>
            <a:chOff x="3792" y="2464"/>
            <a:chExt cx="1239" cy="1169"/>
          </a:xfrm>
        </p:grpSpPr>
        <p:sp>
          <p:nvSpPr>
            <p:cNvPr id="27657" name="Oval 9"/>
            <p:cNvSpPr>
              <a:spLocks noChangeArrowheads="1"/>
            </p:cNvSpPr>
            <p:nvPr/>
          </p:nvSpPr>
          <p:spPr bwMode="auto">
            <a:xfrm>
              <a:off x="3792" y="2984"/>
              <a:ext cx="96" cy="384"/>
            </a:xfrm>
            <a:prstGeom prst="ellipse">
              <a:avLst/>
            </a:prstGeom>
            <a:noFill/>
            <a:ln w="25400">
              <a:solidFill>
                <a:schemeClr val="tx1"/>
              </a:solidFill>
              <a:round/>
              <a:headEnd/>
              <a:tailEnd/>
            </a:ln>
            <a:effectLst/>
          </p:spPr>
          <p:txBody>
            <a:bodyPr wrap="none" anchor="ctr"/>
            <a:lstStyle/>
            <a:p>
              <a:endParaRPr lang="fr-FR"/>
            </a:p>
          </p:txBody>
        </p:sp>
        <p:sp>
          <p:nvSpPr>
            <p:cNvPr id="27658" name="Oval 10"/>
            <p:cNvSpPr>
              <a:spLocks noChangeArrowheads="1"/>
            </p:cNvSpPr>
            <p:nvPr/>
          </p:nvSpPr>
          <p:spPr bwMode="auto">
            <a:xfrm>
              <a:off x="4784" y="2464"/>
              <a:ext cx="247" cy="1169"/>
            </a:xfrm>
            <a:prstGeom prst="ellipse">
              <a:avLst/>
            </a:prstGeom>
            <a:noFill/>
            <a:ln w="25400">
              <a:solidFill>
                <a:schemeClr val="tx1"/>
              </a:solidFill>
              <a:round/>
              <a:headEnd/>
              <a:tailEnd/>
            </a:ln>
            <a:effectLst/>
          </p:spPr>
          <p:txBody>
            <a:bodyPr wrap="none" anchor="ctr"/>
            <a:lstStyle/>
            <a:p>
              <a:endParaRPr lang="fr-FR"/>
            </a:p>
          </p:txBody>
        </p:sp>
      </p:grpSp>
      <p:grpSp>
        <p:nvGrpSpPr>
          <p:cNvPr id="4" name="Group 16"/>
          <p:cNvGrpSpPr>
            <a:grpSpLocks/>
          </p:cNvGrpSpPr>
          <p:nvPr/>
        </p:nvGrpSpPr>
        <p:grpSpPr bwMode="auto">
          <a:xfrm>
            <a:off x="3141663" y="4337050"/>
            <a:ext cx="5299075" cy="1581150"/>
            <a:chOff x="1979" y="2732"/>
            <a:chExt cx="3338" cy="996"/>
          </a:xfrm>
        </p:grpSpPr>
        <p:sp>
          <p:nvSpPr>
            <p:cNvPr id="27654" name="Oval 6"/>
            <p:cNvSpPr>
              <a:spLocks noChangeArrowheads="1"/>
            </p:cNvSpPr>
            <p:nvPr/>
          </p:nvSpPr>
          <p:spPr bwMode="auto">
            <a:xfrm>
              <a:off x="2355" y="2732"/>
              <a:ext cx="1058" cy="996"/>
            </a:xfrm>
            <a:prstGeom prst="ellipse">
              <a:avLst/>
            </a:prstGeom>
            <a:noFill/>
            <a:ln w="22225">
              <a:solidFill>
                <a:srgbClr val="00FF00"/>
              </a:solidFill>
              <a:round/>
              <a:headEnd/>
              <a:tailEnd/>
            </a:ln>
            <a:effectLst/>
          </p:spPr>
          <p:txBody>
            <a:bodyPr wrap="none" anchor="ctr"/>
            <a:lstStyle/>
            <a:p>
              <a:endParaRPr lang="fr-FR"/>
            </a:p>
          </p:txBody>
        </p:sp>
        <p:sp>
          <p:nvSpPr>
            <p:cNvPr id="27659" name="Oval 11"/>
            <p:cNvSpPr>
              <a:spLocks noChangeArrowheads="1"/>
            </p:cNvSpPr>
            <p:nvPr/>
          </p:nvSpPr>
          <p:spPr bwMode="auto">
            <a:xfrm>
              <a:off x="3571" y="3076"/>
              <a:ext cx="250" cy="412"/>
            </a:xfrm>
            <a:prstGeom prst="ellipse">
              <a:avLst/>
            </a:prstGeom>
            <a:noFill/>
            <a:ln w="22225">
              <a:solidFill>
                <a:srgbClr val="00FF00"/>
              </a:solidFill>
              <a:round/>
              <a:headEnd/>
              <a:tailEnd/>
            </a:ln>
            <a:effectLst/>
          </p:spPr>
          <p:txBody>
            <a:bodyPr wrap="none" anchor="ctr"/>
            <a:lstStyle/>
            <a:p>
              <a:endParaRPr lang="fr-FR"/>
            </a:p>
          </p:txBody>
        </p:sp>
        <p:sp>
          <p:nvSpPr>
            <p:cNvPr id="27660" name="Oval 12"/>
            <p:cNvSpPr>
              <a:spLocks noChangeArrowheads="1"/>
            </p:cNvSpPr>
            <p:nvPr/>
          </p:nvSpPr>
          <p:spPr bwMode="auto">
            <a:xfrm>
              <a:off x="4083" y="3164"/>
              <a:ext cx="602" cy="412"/>
            </a:xfrm>
            <a:prstGeom prst="ellipse">
              <a:avLst/>
            </a:prstGeom>
            <a:noFill/>
            <a:ln w="22225">
              <a:solidFill>
                <a:srgbClr val="00FF00"/>
              </a:solidFill>
              <a:round/>
              <a:headEnd/>
              <a:tailEnd/>
            </a:ln>
            <a:effectLst/>
          </p:spPr>
          <p:txBody>
            <a:bodyPr wrap="none" anchor="ctr"/>
            <a:lstStyle/>
            <a:p>
              <a:endParaRPr lang="fr-FR"/>
            </a:p>
          </p:txBody>
        </p:sp>
        <p:sp>
          <p:nvSpPr>
            <p:cNvPr id="27661" name="Oval 13"/>
            <p:cNvSpPr>
              <a:spLocks noChangeArrowheads="1"/>
            </p:cNvSpPr>
            <p:nvPr/>
          </p:nvSpPr>
          <p:spPr bwMode="auto">
            <a:xfrm>
              <a:off x="1979" y="3084"/>
              <a:ext cx="114" cy="412"/>
            </a:xfrm>
            <a:prstGeom prst="ellipse">
              <a:avLst/>
            </a:prstGeom>
            <a:noFill/>
            <a:ln w="22225">
              <a:solidFill>
                <a:srgbClr val="00FF00"/>
              </a:solidFill>
              <a:round/>
              <a:headEnd/>
              <a:tailEnd/>
            </a:ln>
            <a:effectLst/>
          </p:spPr>
          <p:txBody>
            <a:bodyPr wrap="none" anchor="ctr"/>
            <a:lstStyle/>
            <a:p>
              <a:endParaRPr lang="fr-FR"/>
            </a:p>
          </p:txBody>
        </p:sp>
        <p:sp>
          <p:nvSpPr>
            <p:cNvPr id="27662" name="Oval 14"/>
            <p:cNvSpPr>
              <a:spLocks noChangeArrowheads="1"/>
            </p:cNvSpPr>
            <p:nvPr/>
          </p:nvSpPr>
          <p:spPr bwMode="auto">
            <a:xfrm>
              <a:off x="4763" y="3068"/>
              <a:ext cx="114" cy="412"/>
            </a:xfrm>
            <a:prstGeom prst="ellipse">
              <a:avLst/>
            </a:prstGeom>
            <a:noFill/>
            <a:ln w="22225">
              <a:solidFill>
                <a:srgbClr val="00FF00"/>
              </a:solidFill>
              <a:round/>
              <a:headEnd/>
              <a:tailEnd/>
            </a:ln>
            <a:effectLst/>
          </p:spPr>
          <p:txBody>
            <a:bodyPr wrap="none" anchor="ctr"/>
            <a:lstStyle/>
            <a:p>
              <a:endParaRPr lang="fr-FR"/>
            </a:p>
          </p:txBody>
        </p:sp>
        <p:sp>
          <p:nvSpPr>
            <p:cNvPr id="27663" name="Oval 15"/>
            <p:cNvSpPr>
              <a:spLocks noChangeArrowheads="1"/>
            </p:cNvSpPr>
            <p:nvPr/>
          </p:nvSpPr>
          <p:spPr bwMode="auto">
            <a:xfrm>
              <a:off x="5011" y="3156"/>
              <a:ext cx="306" cy="476"/>
            </a:xfrm>
            <a:prstGeom prst="ellipse">
              <a:avLst/>
            </a:prstGeom>
            <a:noFill/>
            <a:ln w="22225">
              <a:solidFill>
                <a:srgbClr val="00FF00"/>
              </a:solidFill>
              <a:round/>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38100" y="0"/>
            <a:ext cx="9182100" cy="3933825"/>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cstate="print"/>
          <a:srcRect/>
          <a:stretch>
            <a:fillRect/>
          </a:stretch>
        </p:blipFill>
        <p:spPr bwMode="auto">
          <a:xfrm>
            <a:off x="-12700" y="3171825"/>
            <a:ext cx="9191625" cy="3943350"/>
          </a:xfrm>
          <a:prstGeom prst="rect">
            <a:avLst/>
          </a:prstGeom>
          <a:noFill/>
          <a:ln w="9525">
            <a:noFill/>
            <a:miter lim="800000"/>
            <a:headEnd/>
            <a:tailEnd/>
          </a:ln>
          <a:effectLst/>
        </p:spPr>
      </p:pic>
      <p:sp>
        <p:nvSpPr>
          <p:cNvPr id="28676" name="Rectangle 4"/>
          <p:cNvSpPr>
            <a:spLocks noChangeArrowheads="1"/>
          </p:cNvSpPr>
          <p:nvPr/>
        </p:nvSpPr>
        <p:spPr bwMode="auto">
          <a:xfrm>
            <a:off x="-406400" y="3390900"/>
            <a:ext cx="10274300" cy="3733800"/>
          </a:xfrm>
          <a:prstGeom prst="rect">
            <a:avLst/>
          </a:prstGeom>
          <a:solidFill>
            <a:schemeClr val="bg1"/>
          </a:solidFill>
          <a:ln w="9525">
            <a:no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676"/>
                                        </p:tgtEl>
                                        <p:attrNameLst>
                                          <p:attrName>ppt_x</p:attrName>
                                        </p:attrNameLst>
                                      </p:cBhvr>
                                      <p:tavLst>
                                        <p:tav tm="0">
                                          <p:val>
                                            <p:strVal val="ppt_x"/>
                                          </p:val>
                                        </p:tav>
                                        <p:tav tm="100000">
                                          <p:val>
                                            <p:strVal val="ppt_x"/>
                                          </p:val>
                                        </p:tav>
                                      </p:tavLst>
                                    </p:anim>
                                    <p:anim calcmode="lin" valueType="num">
                                      <p:cBhvr additive="base">
                                        <p:cTn id="7" dur="500"/>
                                        <p:tgtEl>
                                          <p:spTgt spid="28676"/>
                                        </p:tgtEl>
                                        <p:attrNameLst>
                                          <p:attrName>ppt_y</p:attrName>
                                        </p:attrNameLst>
                                      </p:cBhvr>
                                      <p:tavLst>
                                        <p:tav tm="0">
                                          <p:val>
                                            <p:strVal val="ppt_y"/>
                                          </p:val>
                                        </p:tav>
                                        <p:tav tm="100000">
                                          <p:val>
                                            <p:strVal val="1+ppt_h/2"/>
                                          </p:val>
                                        </p:tav>
                                      </p:tavLst>
                                    </p:anim>
                                    <p:set>
                                      <p:cBhvr>
                                        <p:cTn id="8" dur="1" fill="hold">
                                          <p:stCondLst>
                                            <p:cond delay="499"/>
                                          </p:stCondLst>
                                        </p:cTn>
                                        <p:tgtEl>
                                          <p:spTgt spid="286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884238" y="1655763"/>
            <a:ext cx="7373937" cy="4511675"/>
          </a:xfrm>
          <a:prstGeom prst="rect">
            <a:avLst/>
          </a:prstGeom>
          <a:noFill/>
          <a:ln w="9525">
            <a:noFill/>
            <a:miter lim="800000"/>
            <a:headEnd/>
            <a:tailEnd/>
          </a:ln>
          <a:effectLst/>
        </p:spPr>
      </p:pic>
      <p:sp>
        <p:nvSpPr>
          <p:cNvPr id="4101" name="Text Box 5"/>
          <p:cNvSpPr txBox="1">
            <a:spLocks noChangeArrowheads="1"/>
          </p:cNvSpPr>
          <p:nvPr/>
        </p:nvSpPr>
        <p:spPr bwMode="auto">
          <a:xfrm>
            <a:off x="5910263" y="6294438"/>
            <a:ext cx="2419350" cy="366712"/>
          </a:xfrm>
          <a:prstGeom prst="rect">
            <a:avLst/>
          </a:prstGeom>
          <a:noFill/>
          <a:ln w="9525">
            <a:noFill/>
            <a:miter lim="800000"/>
            <a:headEnd/>
            <a:tailEnd/>
          </a:ln>
          <a:effectLst/>
        </p:spPr>
        <p:txBody>
          <a:bodyPr wrap="none">
            <a:spAutoFit/>
          </a:bodyPr>
          <a:lstStyle/>
          <a:p>
            <a:r>
              <a:rPr lang="fr-FR"/>
              <a:t>D’après Peyrillé, 2005</a:t>
            </a:r>
          </a:p>
        </p:txBody>
      </p:sp>
      <p:sp>
        <p:nvSpPr>
          <p:cNvPr id="4102" name="Rectangle 6"/>
          <p:cNvSpPr>
            <a:spLocks noChangeArrowheads="1"/>
          </p:cNvSpPr>
          <p:nvPr/>
        </p:nvSpPr>
        <p:spPr bwMode="auto">
          <a:xfrm>
            <a:off x="0" y="441325"/>
            <a:ext cx="9144000" cy="701675"/>
          </a:xfrm>
          <a:prstGeom prst="rect">
            <a:avLst/>
          </a:prstGeom>
          <a:noFill/>
          <a:ln w="9525">
            <a:noFill/>
            <a:miter lim="800000"/>
            <a:headEnd/>
            <a:tailEnd/>
          </a:ln>
          <a:effectLst/>
        </p:spPr>
        <p:txBody>
          <a:bodyPr>
            <a:spAutoFit/>
          </a:bodyPr>
          <a:lstStyle/>
          <a:p>
            <a:r>
              <a:rPr lang="fr-FR" sz="2000" b="1" i="1"/>
              <a:t>Coupe nord sud conceptuelle représentant une moyenne zonale des éléments clefs de la mousson africaine pendant l’été boréal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descr="wind_erosion_map.bmp"/>
          <p:cNvPicPr>
            <a:picLocks noChangeAspect="1"/>
          </p:cNvPicPr>
          <p:nvPr/>
        </p:nvPicPr>
        <p:blipFill>
          <a:blip r:embed="rId2" cstate="print"/>
          <a:stretch>
            <a:fillRect/>
          </a:stretch>
        </p:blipFill>
        <p:spPr>
          <a:xfrm>
            <a:off x="278292" y="1310016"/>
            <a:ext cx="8574157" cy="5547984"/>
          </a:xfrm>
          <a:prstGeom prst="rect">
            <a:avLst/>
          </a:prstGeom>
        </p:spPr>
      </p:pic>
      <p:sp>
        <p:nvSpPr>
          <p:cNvPr id="5" name="ZoneTexte 4"/>
          <p:cNvSpPr txBox="1"/>
          <p:nvPr/>
        </p:nvSpPr>
        <p:spPr>
          <a:xfrm>
            <a:off x="251520" y="6587612"/>
            <a:ext cx="1368708" cy="369332"/>
          </a:xfrm>
          <a:prstGeom prst="rect">
            <a:avLst/>
          </a:prstGeom>
          <a:noFill/>
        </p:spPr>
        <p:txBody>
          <a:bodyPr wrap="none" rtlCol="0">
            <a:spAutoFit/>
          </a:bodyPr>
          <a:lstStyle/>
          <a:p>
            <a:r>
              <a:rPr lang="fr-FR" b="1" dirty="0" smtClean="0"/>
              <a:t>USDA - 2002</a:t>
            </a:r>
            <a:endParaRPr lang="fr-FR" b="1" dirty="0"/>
          </a:p>
        </p:txBody>
      </p:sp>
      <p:pic>
        <p:nvPicPr>
          <p:cNvPr id="6" name="Picture 34" descr="moz-screenshot-3"/>
          <p:cNvPicPr>
            <a:picLocks noChangeAspect="1" noChangeArrowheads="1"/>
          </p:cNvPicPr>
          <p:nvPr/>
        </p:nvPicPr>
        <p:blipFill>
          <a:blip r:embed="rId3" cstate="print"/>
          <a:srcRect/>
          <a:stretch>
            <a:fillRect/>
          </a:stretch>
        </p:blipFill>
        <p:spPr bwMode="auto">
          <a:xfrm>
            <a:off x="-12700" y="0"/>
            <a:ext cx="9156700" cy="1474788"/>
          </a:xfrm>
          <a:prstGeom prst="rect">
            <a:avLst/>
          </a:prstGeom>
          <a:noFill/>
        </p:spPr>
      </p:pic>
      <p:sp>
        <p:nvSpPr>
          <p:cNvPr id="7" name="Rectangle 35"/>
          <p:cNvSpPr>
            <a:spLocks noChangeArrowheads="1"/>
          </p:cNvSpPr>
          <p:nvPr/>
        </p:nvSpPr>
        <p:spPr bwMode="auto">
          <a:xfrm>
            <a:off x="0" y="0"/>
            <a:ext cx="9144000" cy="1463675"/>
          </a:xfrm>
          <a:prstGeom prst="rect">
            <a:avLst/>
          </a:prstGeom>
          <a:gradFill rotWithShape="1">
            <a:gsLst>
              <a:gs pos="0">
                <a:schemeClr val="bg1">
                  <a:alpha val="50000"/>
                </a:schemeClr>
              </a:gs>
              <a:gs pos="100000">
                <a:schemeClr val="bg1">
                  <a:gamma/>
                  <a:shade val="46275"/>
                  <a:invGamma/>
                </a:schemeClr>
              </a:gs>
            </a:gsLst>
            <a:lin ang="0" scaled="1"/>
          </a:gradFill>
          <a:ln w="9525">
            <a:noFill/>
            <a:miter lim="800000"/>
            <a:headEnd/>
            <a:tailEnd/>
          </a:ln>
          <a:effectLst/>
        </p:spPr>
        <p:txBody>
          <a:bodyPr wrap="none" anchor="ctr"/>
          <a:lstStyle/>
          <a:p>
            <a:endParaRPr lang="fr-FR"/>
          </a:p>
        </p:txBody>
      </p:sp>
      <p:sp>
        <p:nvSpPr>
          <p:cNvPr id="8" name="Text Box 36"/>
          <p:cNvSpPr txBox="1">
            <a:spLocks noChangeArrowheads="1"/>
          </p:cNvSpPr>
          <p:nvPr/>
        </p:nvSpPr>
        <p:spPr bwMode="auto">
          <a:xfrm>
            <a:off x="4956313" y="439738"/>
            <a:ext cx="4187687" cy="584775"/>
          </a:xfrm>
          <a:prstGeom prst="rect">
            <a:avLst/>
          </a:prstGeom>
          <a:noFill/>
          <a:ln w="9525">
            <a:noFill/>
            <a:miter lim="800000"/>
            <a:headEnd/>
            <a:tailEnd/>
          </a:ln>
          <a:effectLst/>
        </p:spPr>
        <p:txBody>
          <a:bodyPr wrap="square">
            <a:spAutoFit/>
          </a:bodyPr>
          <a:lstStyle/>
          <a:p>
            <a:pPr algn="l">
              <a:spcBef>
                <a:spcPct val="50000"/>
              </a:spcBef>
            </a:pPr>
            <a:r>
              <a:rPr lang="fr-FR" sz="3200" b="1" dirty="0" smtClean="0">
                <a:solidFill>
                  <a:schemeClr val="bg1"/>
                </a:solidFill>
              </a:rPr>
              <a:t>Echelle locale au Sahel</a:t>
            </a:r>
            <a:endParaRPr lang="fr-FR" sz="3200" b="1" dirty="0">
              <a:solidFill>
                <a:schemeClr val="bg1"/>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572000" y="1460500"/>
            <a:ext cx="4022725" cy="2247900"/>
          </a:xfrm>
          <a:prstGeom prst="rect">
            <a:avLst/>
          </a:prstGeom>
          <a:gradFill rotWithShape="1">
            <a:gsLst>
              <a:gs pos="0">
                <a:srgbClr val="FF0000"/>
              </a:gs>
              <a:gs pos="100000">
                <a:srgbClr val="FF0000">
                  <a:gamma/>
                  <a:tint val="38039"/>
                  <a:invGamma/>
                </a:srgbClr>
              </a:gs>
            </a:gsLst>
            <a:lin ang="5400000" scaled="1"/>
          </a:gradFill>
          <a:ln w="9525">
            <a:noFill/>
            <a:miter lim="800000"/>
            <a:headEnd/>
            <a:tailEnd/>
          </a:ln>
          <a:effectLst/>
        </p:spPr>
        <p:txBody>
          <a:bodyPr wrap="none" anchor="ctr"/>
          <a:lstStyle/>
          <a:p>
            <a:endParaRPr lang="fr-FR"/>
          </a:p>
        </p:txBody>
      </p:sp>
      <p:sp>
        <p:nvSpPr>
          <p:cNvPr id="29699" name="Text Box 3"/>
          <p:cNvSpPr txBox="1">
            <a:spLocks noChangeArrowheads="1"/>
          </p:cNvSpPr>
          <p:nvPr/>
        </p:nvSpPr>
        <p:spPr bwMode="auto">
          <a:xfrm>
            <a:off x="1128713" y="50804"/>
            <a:ext cx="6904454" cy="1200329"/>
          </a:xfrm>
          <a:prstGeom prst="rect">
            <a:avLst/>
          </a:prstGeom>
          <a:solidFill>
            <a:srgbClr val="FFCC00"/>
          </a:solidFill>
          <a:ln w="9525">
            <a:solidFill>
              <a:schemeClr val="tx1"/>
            </a:solidFill>
            <a:miter lim="800000"/>
            <a:headEnd/>
            <a:tailEnd/>
          </a:ln>
          <a:effectLst/>
        </p:spPr>
        <p:txBody>
          <a:bodyPr wrap="none">
            <a:spAutoFit/>
          </a:bodyPr>
          <a:lstStyle/>
          <a:p>
            <a:pPr algn="ctr"/>
            <a:r>
              <a:rPr lang="en-US" sz="3600" b="1" dirty="0"/>
              <a:t>Classification des </a:t>
            </a:r>
            <a:r>
              <a:rPr lang="en-US" sz="3600" b="1" dirty="0" err="1" smtClean="0"/>
              <a:t>événements</a:t>
            </a:r>
            <a:endParaRPr lang="en-US" sz="3600" b="1" dirty="0" smtClean="0"/>
          </a:p>
          <a:p>
            <a:pPr algn="ctr"/>
            <a:r>
              <a:rPr lang="en-US" sz="3600" b="1" dirty="0" smtClean="0"/>
              <a:t>de </a:t>
            </a:r>
            <a:r>
              <a:rPr lang="en-US" sz="3600" b="1" dirty="0" err="1" smtClean="0"/>
              <a:t>saison</a:t>
            </a:r>
            <a:r>
              <a:rPr lang="en-US" sz="3600" b="1" dirty="0" smtClean="0"/>
              <a:t> des </a:t>
            </a:r>
            <a:r>
              <a:rPr lang="en-US" sz="3600" b="1" dirty="0" err="1" smtClean="0"/>
              <a:t>pluies</a:t>
            </a:r>
            <a:endParaRPr lang="en-US" sz="3600" b="1" dirty="0"/>
          </a:p>
        </p:txBody>
      </p:sp>
      <p:sp>
        <p:nvSpPr>
          <p:cNvPr id="29700" name="Text Box 4"/>
          <p:cNvSpPr txBox="1">
            <a:spLocks noChangeArrowheads="1"/>
          </p:cNvSpPr>
          <p:nvPr/>
        </p:nvSpPr>
        <p:spPr bwMode="auto">
          <a:xfrm>
            <a:off x="-3175" y="2252663"/>
            <a:ext cx="3587750" cy="641350"/>
          </a:xfrm>
          <a:prstGeom prst="rect">
            <a:avLst/>
          </a:prstGeom>
          <a:noFill/>
          <a:ln w="9525">
            <a:noFill/>
            <a:miter lim="800000"/>
            <a:headEnd/>
            <a:tailEnd/>
          </a:ln>
          <a:effectLst/>
        </p:spPr>
        <p:txBody>
          <a:bodyPr wrap="none">
            <a:spAutoFit/>
          </a:bodyPr>
          <a:lstStyle/>
          <a:p>
            <a:r>
              <a:rPr lang="en-US" sz="3600" b="1">
                <a:solidFill>
                  <a:srgbClr val="FF0000"/>
                </a:solidFill>
              </a:rPr>
              <a:t>Erosion Locale </a:t>
            </a:r>
          </a:p>
        </p:txBody>
      </p:sp>
      <p:sp>
        <p:nvSpPr>
          <p:cNvPr id="29701" name="Line 5"/>
          <p:cNvSpPr>
            <a:spLocks noChangeShapeType="1"/>
          </p:cNvSpPr>
          <p:nvPr/>
        </p:nvSpPr>
        <p:spPr bwMode="auto">
          <a:xfrm flipV="1">
            <a:off x="3429000" y="1906588"/>
            <a:ext cx="968375" cy="696912"/>
          </a:xfrm>
          <a:prstGeom prst="line">
            <a:avLst/>
          </a:prstGeom>
          <a:noFill/>
          <a:ln w="9525">
            <a:solidFill>
              <a:schemeClr val="tx1"/>
            </a:solidFill>
            <a:round/>
            <a:headEnd/>
            <a:tailEnd type="triangle" w="med" len="med"/>
          </a:ln>
          <a:effectLst/>
        </p:spPr>
        <p:txBody>
          <a:bodyPr/>
          <a:lstStyle/>
          <a:p>
            <a:endParaRPr lang="fr-FR"/>
          </a:p>
        </p:txBody>
      </p:sp>
      <p:sp>
        <p:nvSpPr>
          <p:cNvPr id="29702" name="Text Box 6"/>
          <p:cNvSpPr txBox="1">
            <a:spLocks noChangeArrowheads="1"/>
          </p:cNvSpPr>
          <p:nvPr/>
        </p:nvSpPr>
        <p:spPr bwMode="auto">
          <a:xfrm>
            <a:off x="4606925" y="1550988"/>
            <a:ext cx="3911600" cy="457200"/>
          </a:xfrm>
          <a:prstGeom prst="rect">
            <a:avLst/>
          </a:prstGeom>
          <a:noFill/>
          <a:ln w="9525">
            <a:noFill/>
            <a:miter lim="800000"/>
            <a:headEnd/>
            <a:tailEnd/>
          </a:ln>
          <a:effectLst/>
        </p:spPr>
        <p:txBody>
          <a:bodyPr wrap="none">
            <a:spAutoFit/>
          </a:bodyPr>
          <a:lstStyle/>
          <a:p>
            <a:r>
              <a:rPr lang="en-US" sz="2400" b="1"/>
              <a:t>Systèmes convectifs (LG)</a:t>
            </a:r>
          </a:p>
        </p:txBody>
      </p:sp>
      <p:sp>
        <p:nvSpPr>
          <p:cNvPr id="29703" name="Line 7"/>
          <p:cNvSpPr>
            <a:spLocks noChangeShapeType="1"/>
          </p:cNvSpPr>
          <p:nvPr/>
        </p:nvSpPr>
        <p:spPr bwMode="auto">
          <a:xfrm>
            <a:off x="3429000" y="2590800"/>
            <a:ext cx="955675" cy="606425"/>
          </a:xfrm>
          <a:prstGeom prst="line">
            <a:avLst/>
          </a:prstGeom>
          <a:noFill/>
          <a:ln w="9525">
            <a:solidFill>
              <a:schemeClr val="tx1"/>
            </a:solidFill>
            <a:round/>
            <a:headEnd/>
            <a:tailEnd type="triangle" w="med" len="med"/>
          </a:ln>
          <a:effectLst/>
        </p:spPr>
        <p:txBody>
          <a:bodyPr/>
          <a:lstStyle/>
          <a:p>
            <a:endParaRPr lang="fr-FR"/>
          </a:p>
        </p:txBody>
      </p:sp>
      <p:sp>
        <p:nvSpPr>
          <p:cNvPr id="29704" name="Text Box 8"/>
          <p:cNvSpPr txBox="1">
            <a:spLocks noChangeArrowheads="1"/>
          </p:cNvSpPr>
          <p:nvPr/>
        </p:nvSpPr>
        <p:spPr bwMode="auto">
          <a:xfrm>
            <a:off x="4632325" y="2781300"/>
            <a:ext cx="3328988" cy="822325"/>
          </a:xfrm>
          <a:prstGeom prst="rect">
            <a:avLst/>
          </a:prstGeom>
          <a:noFill/>
          <a:ln w="9525">
            <a:noFill/>
            <a:miter lim="800000"/>
            <a:headEnd/>
            <a:tailEnd/>
          </a:ln>
          <a:effectLst/>
        </p:spPr>
        <p:txBody>
          <a:bodyPr wrap="none">
            <a:spAutoFit/>
          </a:bodyPr>
          <a:lstStyle/>
          <a:p>
            <a:pPr algn="ctr"/>
            <a:r>
              <a:rPr lang="en-US" sz="2400" b="1"/>
              <a:t>Intensification du flux</a:t>
            </a:r>
          </a:p>
          <a:p>
            <a:pPr algn="ctr"/>
            <a:r>
              <a:rPr lang="en-US" sz="2400" b="1"/>
              <a:t>de Mousson</a:t>
            </a:r>
          </a:p>
        </p:txBody>
      </p:sp>
      <p:sp>
        <p:nvSpPr>
          <p:cNvPr id="29705" name="Text Box 9"/>
          <p:cNvSpPr txBox="1">
            <a:spLocks noChangeArrowheads="1"/>
          </p:cNvSpPr>
          <p:nvPr/>
        </p:nvSpPr>
        <p:spPr bwMode="auto">
          <a:xfrm>
            <a:off x="146050" y="4970463"/>
            <a:ext cx="2444750" cy="641350"/>
          </a:xfrm>
          <a:prstGeom prst="rect">
            <a:avLst/>
          </a:prstGeom>
          <a:noFill/>
          <a:ln w="9525">
            <a:noFill/>
            <a:miter lim="800000"/>
            <a:headEnd/>
            <a:tailEnd/>
          </a:ln>
          <a:effectLst/>
        </p:spPr>
        <p:txBody>
          <a:bodyPr wrap="none">
            <a:spAutoFit/>
          </a:bodyPr>
          <a:lstStyle/>
          <a:p>
            <a:r>
              <a:rPr lang="en-US" sz="3600" b="1"/>
              <a:t>Transport </a:t>
            </a:r>
          </a:p>
        </p:txBody>
      </p:sp>
      <p:sp>
        <p:nvSpPr>
          <p:cNvPr id="29706" name="Line 10"/>
          <p:cNvSpPr>
            <a:spLocks noChangeShapeType="1"/>
          </p:cNvSpPr>
          <p:nvPr/>
        </p:nvSpPr>
        <p:spPr bwMode="auto">
          <a:xfrm flipV="1">
            <a:off x="3413125" y="4533900"/>
            <a:ext cx="876300" cy="749300"/>
          </a:xfrm>
          <a:prstGeom prst="line">
            <a:avLst/>
          </a:prstGeom>
          <a:noFill/>
          <a:ln w="9525">
            <a:solidFill>
              <a:schemeClr val="tx1"/>
            </a:solidFill>
            <a:round/>
            <a:headEnd/>
            <a:tailEnd type="triangle" w="med" len="med"/>
          </a:ln>
          <a:effectLst/>
        </p:spPr>
        <p:txBody>
          <a:bodyPr/>
          <a:lstStyle/>
          <a:p>
            <a:endParaRPr lang="fr-FR"/>
          </a:p>
        </p:txBody>
      </p:sp>
      <p:sp>
        <p:nvSpPr>
          <p:cNvPr id="29707" name="Text Box 11"/>
          <p:cNvSpPr txBox="1">
            <a:spLocks noChangeArrowheads="1"/>
          </p:cNvSpPr>
          <p:nvPr/>
        </p:nvSpPr>
        <p:spPr bwMode="auto">
          <a:xfrm>
            <a:off x="4514850" y="4268788"/>
            <a:ext cx="3778250" cy="457200"/>
          </a:xfrm>
          <a:prstGeom prst="rect">
            <a:avLst/>
          </a:prstGeom>
          <a:noFill/>
          <a:ln w="9525">
            <a:noFill/>
            <a:miter lim="800000"/>
            <a:headEnd/>
            <a:tailEnd/>
          </a:ln>
          <a:effectLst/>
        </p:spPr>
        <p:txBody>
          <a:bodyPr wrap="none">
            <a:spAutoFit/>
          </a:bodyPr>
          <a:lstStyle/>
          <a:p>
            <a:r>
              <a:rPr lang="en-US" sz="2400" b="1">
                <a:solidFill>
                  <a:srgbClr val="3333CC"/>
                </a:solidFill>
              </a:rPr>
              <a:t>Après système convectif</a:t>
            </a:r>
          </a:p>
        </p:txBody>
      </p:sp>
      <p:sp>
        <p:nvSpPr>
          <p:cNvPr id="29708" name="Line 12"/>
          <p:cNvSpPr>
            <a:spLocks noChangeShapeType="1"/>
          </p:cNvSpPr>
          <p:nvPr/>
        </p:nvSpPr>
        <p:spPr bwMode="auto">
          <a:xfrm>
            <a:off x="3413125" y="5270500"/>
            <a:ext cx="876300" cy="749300"/>
          </a:xfrm>
          <a:prstGeom prst="line">
            <a:avLst/>
          </a:prstGeom>
          <a:noFill/>
          <a:ln w="9525">
            <a:solidFill>
              <a:schemeClr val="tx1"/>
            </a:solidFill>
            <a:round/>
            <a:headEnd/>
            <a:tailEnd type="triangle" w="med" len="med"/>
          </a:ln>
          <a:effectLst/>
        </p:spPr>
        <p:txBody>
          <a:bodyPr/>
          <a:lstStyle/>
          <a:p>
            <a:endParaRPr lang="fr-FR"/>
          </a:p>
        </p:txBody>
      </p:sp>
      <p:sp>
        <p:nvSpPr>
          <p:cNvPr id="29709" name="Text Box 13"/>
          <p:cNvSpPr txBox="1">
            <a:spLocks noChangeArrowheads="1"/>
          </p:cNvSpPr>
          <p:nvPr/>
        </p:nvSpPr>
        <p:spPr bwMode="auto">
          <a:xfrm>
            <a:off x="4470400" y="5430838"/>
            <a:ext cx="4706938" cy="1187450"/>
          </a:xfrm>
          <a:prstGeom prst="rect">
            <a:avLst/>
          </a:prstGeom>
          <a:noFill/>
          <a:ln w="9525">
            <a:noFill/>
            <a:miter lim="800000"/>
            <a:headEnd/>
            <a:tailEnd/>
          </a:ln>
          <a:effectLst/>
        </p:spPr>
        <p:txBody>
          <a:bodyPr>
            <a:spAutoFit/>
          </a:bodyPr>
          <a:lstStyle/>
          <a:p>
            <a:pPr algn="ctr"/>
            <a:r>
              <a:rPr lang="en-US" sz="2400" b="1">
                <a:solidFill>
                  <a:srgbClr val="008000"/>
                </a:solidFill>
              </a:rPr>
              <a:t>Entrainement turbulent à partir de la couche d’Harmattan dans la couche limite</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3297238" y="344488"/>
            <a:ext cx="5846762" cy="5846762"/>
          </a:xfrm>
          <a:prstGeom prst="rect">
            <a:avLst/>
          </a:prstGeom>
          <a:noFill/>
          <a:ln w="9525">
            <a:noFill/>
            <a:miter lim="800000"/>
            <a:headEnd/>
            <a:tailEnd/>
          </a:ln>
          <a:effectLst/>
        </p:spPr>
      </p:pic>
      <p:sp>
        <p:nvSpPr>
          <p:cNvPr id="39939" name="Text Box 3"/>
          <p:cNvSpPr txBox="1">
            <a:spLocks noChangeArrowheads="1"/>
          </p:cNvSpPr>
          <p:nvPr/>
        </p:nvSpPr>
        <p:spPr bwMode="auto">
          <a:xfrm>
            <a:off x="7454900" y="1449388"/>
            <a:ext cx="1428750" cy="641350"/>
          </a:xfrm>
          <a:prstGeom prst="rect">
            <a:avLst/>
          </a:prstGeom>
          <a:noFill/>
          <a:ln w="9525">
            <a:noFill/>
            <a:miter lim="800000"/>
            <a:headEnd/>
            <a:tailEnd/>
          </a:ln>
          <a:effectLst/>
        </p:spPr>
        <p:txBody>
          <a:bodyPr wrap="none">
            <a:spAutoFit/>
          </a:bodyPr>
          <a:lstStyle/>
          <a:p>
            <a:pPr algn="ctr"/>
            <a:r>
              <a:rPr lang="en-US" b="1">
                <a:solidFill>
                  <a:srgbClr val="008000"/>
                </a:solidFill>
              </a:rPr>
              <a:t>Long range</a:t>
            </a:r>
          </a:p>
          <a:p>
            <a:pPr algn="ctr"/>
            <a:r>
              <a:rPr lang="en-US" b="1">
                <a:solidFill>
                  <a:srgbClr val="008000"/>
                </a:solidFill>
              </a:rPr>
              <a:t>Advection</a:t>
            </a:r>
          </a:p>
        </p:txBody>
      </p:sp>
      <p:sp>
        <p:nvSpPr>
          <p:cNvPr id="39940" name="Text Box 4"/>
          <p:cNvSpPr txBox="1">
            <a:spLocks noChangeArrowheads="1"/>
          </p:cNvSpPr>
          <p:nvPr/>
        </p:nvSpPr>
        <p:spPr bwMode="auto">
          <a:xfrm>
            <a:off x="4322763" y="657225"/>
            <a:ext cx="1035050" cy="641350"/>
          </a:xfrm>
          <a:prstGeom prst="rect">
            <a:avLst/>
          </a:prstGeom>
          <a:noFill/>
          <a:ln w="9525">
            <a:noFill/>
            <a:miter lim="800000"/>
            <a:headEnd/>
            <a:tailEnd/>
          </a:ln>
          <a:effectLst/>
        </p:spPr>
        <p:txBody>
          <a:bodyPr wrap="none">
            <a:spAutoFit/>
          </a:bodyPr>
          <a:lstStyle/>
          <a:p>
            <a:pPr algn="ctr"/>
            <a:r>
              <a:rPr lang="en-US" b="1">
                <a:solidFill>
                  <a:srgbClr val="FF0000"/>
                </a:solidFill>
              </a:rPr>
              <a:t>Local</a:t>
            </a:r>
          </a:p>
          <a:p>
            <a:pPr algn="ctr"/>
            <a:r>
              <a:rPr lang="en-US" b="1">
                <a:solidFill>
                  <a:srgbClr val="FF0000"/>
                </a:solidFill>
              </a:rPr>
              <a:t>Erosion</a:t>
            </a:r>
          </a:p>
        </p:txBody>
      </p:sp>
      <p:sp>
        <p:nvSpPr>
          <p:cNvPr id="39941" name="Text Box 5"/>
          <p:cNvSpPr txBox="1">
            <a:spLocks noChangeArrowheads="1"/>
          </p:cNvSpPr>
          <p:nvPr/>
        </p:nvSpPr>
        <p:spPr bwMode="auto">
          <a:xfrm>
            <a:off x="4584700" y="5397500"/>
            <a:ext cx="1289050" cy="641350"/>
          </a:xfrm>
          <a:prstGeom prst="rect">
            <a:avLst/>
          </a:prstGeom>
          <a:noFill/>
          <a:ln w="9525">
            <a:noFill/>
            <a:miter lim="800000"/>
            <a:headEnd/>
            <a:tailEnd/>
          </a:ln>
          <a:effectLst/>
        </p:spPr>
        <p:txBody>
          <a:bodyPr wrap="none">
            <a:spAutoFit/>
          </a:bodyPr>
          <a:lstStyle/>
          <a:p>
            <a:pPr algn="ctr"/>
            <a:r>
              <a:rPr lang="en-US" b="1">
                <a:solidFill>
                  <a:srgbClr val="0000FF"/>
                </a:solidFill>
              </a:rPr>
              <a:t>Local</a:t>
            </a:r>
          </a:p>
          <a:p>
            <a:pPr algn="ctr"/>
            <a:r>
              <a:rPr lang="en-US" b="1">
                <a:solidFill>
                  <a:srgbClr val="0000FF"/>
                </a:solidFill>
              </a:rPr>
              <a:t>Advection</a:t>
            </a:r>
          </a:p>
        </p:txBody>
      </p:sp>
      <p:sp>
        <p:nvSpPr>
          <p:cNvPr id="39942" name="Text Box 6"/>
          <p:cNvSpPr txBox="1">
            <a:spLocks noChangeArrowheads="1"/>
          </p:cNvSpPr>
          <p:nvPr/>
        </p:nvSpPr>
        <p:spPr bwMode="auto">
          <a:xfrm>
            <a:off x="282575" y="157163"/>
            <a:ext cx="2673350" cy="1076325"/>
          </a:xfrm>
          <a:prstGeom prst="rect">
            <a:avLst/>
          </a:prstGeom>
          <a:solidFill>
            <a:srgbClr val="FFCC00"/>
          </a:solidFill>
          <a:ln w="9525">
            <a:solidFill>
              <a:schemeClr val="tx1"/>
            </a:solidFill>
            <a:miter lim="800000"/>
            <a:headEnd/>
            <a:tailEnd/>
          </a:ln>
          <a:effectLst/>
        </p:spPr>
        <p:txBody>
          <a:bodyPr wrap="none">
            <a:spAutoFit/>
          </a:bodyPr>
          <a:lstStyle/>
          <a:p>
            <a:pPr algn="ctr"/>
            <a:r>
              <a:rPr lang="en-US" sz="3200" b="1"/>
              <a:t>Elemental</a:t>
            </a:r>
          </a:p>
          <a:p>
            <a:pPr algn="ctr"/>
            <a:r>
              <a:rPr lang="en-US" sz="3200" b="1"/>
              <a:t>Composition</a:t>
            </a:r>
            <a:endParaRPr lang="en-US" sz="2800" b="1"/>
          </a:p>
        </p:txBody>
      </p:sp>
      <p:sp>
        <p:nvSpPr>
          <p:cNvPr id="39943" name="Text Box 7"/>
          <p:cNvSpPr txBox="1">
            <a:spLocks noChangeArrowheads="1"/>
          </p:cNvSpPr>
          <p:nvPr/>
        </p:nvSpPr>
        <p:spPr bwMode="auto">
          <a:xfrm>
            <a:off x="-38100" y="5815013"/>
            <a:ext cx="3203575" cy="942975"/>
          </a:xfrm>
          <a:prstGeom prst="rect">
            <a:avLst/>
          </a:prstGeom>
          <a:noFill/>
          <a:ln w="9525">
            <a:noFill/>
            <a:miter lim="800000"/>
            <a:headEnd/>
            <a:tailEnd/>
          </a:ln>
          <a:effectLst/>
        </p:spPr>
        <p:txBody>
          <a:bodyPr>
            <a:spAutoFit/>
          </a:bodyPr>
          <a:lstStyle/>
          <a:p>
            <a:pPr algn="ctr"/>
            <a:r>
              <a:rPr lang="fr-FR" sz="1400"/>
              <a:t>PCA Analysis (62 pure case samples with concentration &gt; 150 µg/m</a:t>
            </a:r>
            <a:r>
              <a:rPr lang="fr-FR" sz="1400" baseline="30000"/>
              <a:t>-3</a:t>
            </a:r>
            <a:r>
              <a:rPr lang="fr-FR" sz="1400"/>
              <a:t>): elemental composition (%) </a:t>
            </a:r>
          </a:p>
          <a:p>
            <a:pPr algn="ctr"/>
            <a:r>
              <a:rPr lang="fr-FR" sz="1400"/>
              <a:t>Al Fe Ti Ca Mg K P Si</a:t>
            </a:r>
          </a:p>
        </p:txBody>
      </p:sp>
      <p:sp>
        <p:nvSpPr>
          <p:cNvPr id="39944" name="Text Box 8"/>
          <p:cNvSpPr txBox="1">
            <a:spLocks noChangeArrowheads="1"/>
          </p:cNvSpPr>
          <p:nvPr/>
        </p:nvSpPr>
        <p:spPr bwMode="auto">
          <a:xfrm>
            <a:off x="-63500" y="4902200"/>
            <a:ext cx="3190875" cy="581025"/>
          </a:xfrm>
          <a:prstGeom prst="rect">
            <a:avLst/>
          </a:prstGeom>
          <a:noFill/>
          <a:ln w="9525">
            <a:noFill/>
            <a:miter lim="800000"/>
            <a:headEnd/>
            <a:tailEnd/>
          </a:ln>
          <a:effectLst/>
        </p:spPr>
        <p:txBody>
          <a:bodyPr wrap="none">
            <a:spAutoFit/>
          </a:bodyPr>
          <a:lstStyle/>
          <a:p>
            <a:r>
              <a:rPr lang="fr-FR" sz="1600"/>
              <a:t>Component # 1 : Ca Mg / Ti </a:t>
            </a:r>
            <a:r>
              <a:rPr lang="fr-FR" sz="1400"/>
              <a:t>Si</a:t>
            </a:r>
            <a:r>
              <a:rPr lang="fr-FR" sz="1600"/>
              <a:t> </a:t>
            </a:r>
            <a:r>
              <a:rPr lang="fr-FR" sz="1200"/>
              <a:t>Fe</a:t>
            </a:r>
            <a:r>
              <a:rPr lang="fr-FR" sz="1600"/>
              <a:t> </a:t>
            </a:r>
          </a:p>
          <a:p>
            <a:r>
              <a:rPr lang="fr-FR" sz="1600"/>
              <a:t>Component # 2 : Al / </a:t>
            </a:r>
            <a:r>
              <a:rPr lang="fr-FR" sz="1200"/>
              <a:t>Fe Si </a:t>
            </a:r>
            <a:r>
              <a:rPr lang="fr-FR" sz="1000"/>
              <a:t>K</a:t>
            </a:r>
            <a:r>
              <a:rPr lang="fr-FR" sz="1200"/>
              <a:t> </a:t>
            </a:r>
          </a:p>
        </p:txBody>
      </p:sp>
      <p:sp>
        <p:nvSpPr>
          <p:cNvPr id="39945" name="AutoShape 9"/>
          <p:cNvSpPr>
            <a:spLocks noChangeAspect="1" noChangeArrowheads="1" noTextEdit="1"/>
          </p:cNvSpPr>
          <p:nvPr/>
        </p:nvSpPr>
        <p:spPr bwMode="auto">
          <a:xfrm>
            <a:off x="0" y="1392238"/>
            <a:ext cx="3322638" cy="3257550"/>
          </a:xfrm>
          <a:prstGeom prst="rect">
            <a:avLst/>
          </a:prstGeom>
          <a:noFill/>
          <a:ln w="9525">
            <a:noFill/>
            <a:miter lim="800000"/>
            <a:headEnd/>
            <a:tailEnd/>
          </a:ln>
        </p:spPr>
        <p:txBody>
          <a:bodyPr/>
          <a:lstStyle/>
          <a:p>
            <a:endParaRPr lang="fr-FR"/>
          </a:p>
        </p:txBody>
      </p:sp>
      <p:sp>
        <p:nvSpPr>
          <p:cNvPr id="39946" name="Rectangle 10"/>
          <p:cNvSpPr>
            <a:spLocks noChangeArrowheads="1"/>
          </p:cNvSpPr>
          <p:nvPr/>
        </p:nvSpPr>
        <p:spPr bwMode="auto">
          <a:xfrm>
            <a:off x="0" y="1392238"/>
            <a:ext cx="3251200" cy="3251200"/>
          </a:xfrm>
          <a:prstGeom prst="rect">
            <a:avLst/>
          </a:prstGeom>
          <a:noFill/>
          <a:ln w="0">
            <a:solidFill>
              <a:srgbClr val="000000"/>
            </a:solidFill>
            <a:miter lim="800000"/>
            <a:headEnd/>
            <a:tailEnd/>
          </a:ln>
        </p:spPr>
        <p:txBody>
          <a:bodyPr/>
          <a:lstStyle/>
          <a:p>
            <a:endParaRPr lang="fr-FR"/>
          </a:p>
        </p:txBody>
      </p:sp>
      <p:sp>
        <p:nvSpPr>
          <p:cNvPr id="39947" name="Line 11"/>
          <p:cNvSpPr>
            <a:spLocks noChangeShapeType="1"/>
          </p:cNvSpPr>
          <p:nvPr/>
        </p:nvSpPr>
        <p:spPr bwMode="auto">
          <a:xfrm flipV="1">
            <a:off x="1628775" y="4578350"/>
            <a:ext cx="1588" cy="71438"/>
          </a:xfrm>
          <a:prstGeom prst="line">
            <a:avLst/>
          </a:prstGeom>
          <a:noFill/>
          <a:ln w="0">
            <a:solidFill>
              <a:srgbClr val="000000"/>
            </a:solidFill>
            <a:round/>
            <a:headEnd/>
            <a:tailEnd/>
          </a:ln>
        </p:spPr>
        <p:txBody>
          <a:bodyPr/>
          <a:lstStyle/>
          <a:p>
            <a:endParaRPr lang="fr-FR"/>
          </a:p>
        </p:txBody>
      </p:sp>
      <p:sp>
        <p:nvSpPr>
          <p:cNvPr id="39948" name="Line 12"/>
          <p:cNvSpPr>
            <a:spLocks noChangeShapeType="1"/>
          </p:cNvSpPr>
          <p:nvPr/>
        </p:nvSpPr>
        <p:spPr bwMode="auto">
          <a:xfrm>
            <a:off x="0" y="3021013"/>
            <a:ext cx="65088" cy="1587"/>
          </a:xfrm>
          <a:prstGeom prst="line">
            <a:avLst/>
          </a:prstGeom>
          <a:noFill/>
          <a:ln w="0">
            <a:solidFill>
              <a:srgbClr val="000000"/>
            </a:solidFill>
            <a:round/>
            <a:headEnd/>
            <a:tailEnd/>
          </a:ln>
        </p:spPr>
        <p:txBody>
          <a:bodyPr/>
          <a:lstStyle/>
          <a:p>
            <a:endParaRPr lang="fr-FR"/>
          </a:p>
        </p:txBody>
      </p:sp>
      <p:sp>
        <p:nvSpPr>
          <p:cNvPr id="39949" name="Line 13"/>
          <p:cNvSpPr>
            <a:spLocks noChangeShapeType="1"/>
          </p:cNvSpPr>
          <p:nvPr/>
        </p:nvSpPr>
        <p:spPr bwMode="auto">
          <a:xfrm flipV="1">
            <a:off x="1628775" y="1392238"/>
            <a:ext cx="1588" cy="3257550"/>
          </a:xfrm>
          <a:prstGeom prst="line">
            <a:avLst/>
          </a:prstGeom>
          <a:noFill/>
          <a:ln w="0">
            <a:solidFill>
              <a:srgbClr val="000000"/>
            </a:solidFill>
            <a:round/>
            <a:headEnd/>
            <a:tailEnd/>
          </a:ln>
        </p:spPr>
        <p:txBody>
          <a:bodyPr/>
          <a:lstStyle/>
          <a:p>
            <a:endParaRPr lang="fr-FR"/>
          </a:p>
        </p:txBody>
      </p:sp>
      <p:sp>
        <p:nvSpPr>
          <p:cNvPr id="39950" name="Line 14"/>
          <p:cNvSpPr>
            <a:spLocks noChangeShapeType="1"/>
          </p:cNvSpPr>
          <p:nvPr/>
        </p:nvSpPr>
        <p:spPr bwMode="auto">
          <a:xfrm>
            <a:off x="0" y="3021013"/>
            <a:ext cx="3257550" cy="1587"/>
          </a:xfrm>
          <a:prstGeom prst="line">
            <a:avLst/>
          </a:prstGeom>
          <a:noFill/>
          <a:ln w="0">
            <a:solidFill>
              <a:srgbClr val="000000"/>
            </a:solidFill>
            <a:round/>
            <a:headEnd/>
            <a:tailEnd/>
          </a:ln>
        </p:spPr>
        <p:txBody>
          <a:bodyPr/>
          <a:lstStyle/>
          <a:p>
            <a:endParaRPr lang="fr-FR"/>
          </a:p>
        </p:txBody>
      </p:sp>
      <p:sp>
        <p:nvSpPr>
          <p:cNvPr id="39951" name="Oval 15"/>
          <p:cNvSpPr>
            <a:spLocks noChangeArrowheads="1"/>
          </p:cNvSpPr>
          <p:nvPr/>
        </p:nvSpPr>
        <p:spPr bwMode="auto">
          <a:xfrm>
            <a:off x="0" y="1392238"/>
            <a:ext cx="3251200" cy="3251200"/>
          </a:xfrm>
          <a:prstGeom prst="ellipse">
            <a:avLst/>
          </a:prstGeom>
          <a:solidFill>
            <a:srgbClr val="FFFFFF"/>
          </a:solidFill>
          <a:ln w="0">
            <a:solidFill>
              <a:srgbClr val="000000"/>
            </a:solidFill>
            <a:round/>
            <a:headEnd/>
            <a:tailEnd/>
          </a:ln>
        </p:spPr>
        <p:txBody>
          <a:bodyPr/>
          <a:lstStyle/>
          <a:p>
            <a:endParaRPr lang="fr-FR"/>
          </a:p>
        </p:txBody>
      </p:sp>
      <p:sp>
        <p:nvSpPr>
          <p:cNvPr id="39952" name="Rectangle 16"/>
          <p:cNvSpPr>
            <a:spLocks noChangeArrowheads="1"/>
          </p:cNvSpPr>
          <p:nvPr/>
        </p:nvSpPr>
        <p:spPr bwMode="auto">
          <a:xfrm>
            <a:off x="2919413" y="2649538"/>
            <a:ext cx="227012" cy="212725"/>
          </a:xfrm>
          <a:prstGeom prst="rect">
            <a:avLst/>
          </a:prstGeom>
          <a:noFill/>
          <a:ln w="9525">
            <a:noFill/>
            <a:miter lim="800000"/>
            <a:headEnd/>
            <a:tailEnd/>
          </a:ln>
        </p:spPr>
        <p:txBody>
          <a:bodyPr wrap="none" lIns="0" tIns="0" rIns="0" bIns="0">
            <a:spAutoFit/>
          </a:bodyPr>
          <a:lstStyle/>
          <a:p>
            <a:r>
              <a:rPr lang="en-US" sz="1400" b="1">
                <a:solidFill>
                  <a:srgbClr val="008000"/>
                </a:solidFill>
              </a:rPr>
              <a:t>Ca</a:t>
            </a:r>
          </a:p>
        </p:txBody>
      </p:sp>
      <p:sp>
        <p:nvSpPr>
          <p:cNvPr id="39953" name="Line 17"/>
          <p:cNvSpPr>
            <a:spLocks noChangeShapeType="1"/>
          </p:cNvSpPr>
          <p:nvPr/>
        </p:nvSpPr>
        <p:spPr bwMode="auto">
          <a:xfrm flipH="1">
            <a:off x="3122613" y="2878138"/>
            <a:ext cx="63500" cy="20637"/>
          </a:xfrm>
          <a:prstGeom prst="line">
            <a:avLst/>
          </a:prstGeom>
          <a:noFill/>
          <a:ln w="0">
            <a:solidFill>
              <a:srgbClr val="000000"/>
            </a:solidFill>
            <a:round/>
            <a:headEnd/>
            <a:tailEnd/>
          </a:ln>
        </p:spPr>
        <p:txBody>
          <a:bodyPr/>
          <a:lstStyle/>
          <a:p>
            <a:endParaRPr lang="fr-FR"/>
          </a:p>
        </p:txBody>
      </p:sp>
      <p:sp>
        <p:nvSpPr>
          <p:cNvPr id="39954" name="Line 18"/>
          <p:cNvSpPr>
            <a:spLocks noChangeShapeType="1"/>
          </p:cNvSpPr>
          <p:nvPr/>
        </p:nvSpPr>
        <p:spPr bwMode="auto">
          <a:xfrm flipH="1" flipV="1">
            <a:off x="3116263" y="2865438"/>
            <a:ext cx="6350" cy="33337"/>
          </a:xfrm>
          <a:prstGeom prst="line">
            <a:avLst/>
          </a:prstGeom>
          <a:noFill/>
          <a:ln w="0">
            <a:solidFill>
              <a:srgbClr val="000000"/>
            </a:solidFill>
            <a:round/>
            <a:headEnd/>
            <a:tailEnd/>
          </a:ln>
        </p:spPr>
        <p:txBody>
          <a:bodyPr/>
          <a:lstStyle/>
          <a:p>
            <a:endParaRPr lang="fr-FR"/>
          </a:p>
        </p:txBody>
      </p:sp>
      <p:sp>
        <p:nvSpPr>
          <p:cNvPr id="39955" name="Line 19"/>
          <p:cNvSpPr>
            <a:spLocks noChangeShapeType="1"/>
          </p:cNvSpPr>
          <p:nvPr/>
        </p:nvSpPr>
        <p:spPr bwMode="auto">
          <a:xfrm>
            <a:off x="3116263" y="2865438"/>
            <a:ext cx="69850" cy="12700"/>
          </a:xfrm>
          <a:prstGeom prst="line">
            <a:avLst/>
          </a:prstGeom>
          <a:noFill/>
          <a:ln w="0">
            <a:solidFill>
              <a:srgbClr val="000000"/>
            </a:solidFill>
            <a:round/>
            <a:headEnd/>
            <a:tailEnd/>
          </a:ln>
        </p:spPr>
        <p:txBody>
          <a:bodyPr/>
          <a:lstStyle/>
          <a:p>
            <a:endParaRPr lang="fr-FR"/>
          </a:p>
        </p:txBody>
      </p:sp>
      <p:sp>
        <p:nvSpPr>
          <p:cNvPr id="39956" name="Line 20"/>
          <p:cNvSpPr>
            <a:spLocks noChangeShapeType="1"/>
          </p:cNvSpPr>
          <p:nvPr/>
        </p:nvSpPr>
        <p:spPr bwMode="auto">
          <a:xfrm flipV="1">
            <a:off x="1628775" y="2878138"/>
            <a:ext cx="1557338" cy="142875"/>
          </a:xfrm>
          <a:prstGeom prst="line">
            <a:avLst/>
          </a:prstGeom>
          <a:noFill/>
          <a:ln w="0">
            <a:solidFill>
              <a:srgbClr val="000000"/>
            </a:solidFill>
            <a:round/>
            <a:headEnd/>
            <a:tailEnd/>
          </a:ln>
        </p:spPr>
        <p:txBody>
          <a:bodyPr/>
          <a:lstStyle/>
          <a:p>
            <a:endParaRPr lang="fr-FR"/>
          </a:p>
        </p:txBody>
      </p:sp>
      <p:sp>
        <p:nvSpPr>
          <p:cNvPr id="39957" name="Rectangle 21"/>
          <p:cNvSpPr>
            <a:spLocks noChangeArrowheads="1"/>
          </p:cNvSpPr>
          <p:nvPr/>
        </p:nvSpPr>
        <p:spPr bwMode="auto">
          <a:xfrm>
            <a:off x="473075" y="2357438"/>
            <a:ext cx="206375" cy="212725"/>
          </a:xfrm>
          <a:prstGeom prst="rect">
            <a:avLst/>
          </a:prstGeom>
          <a:noFill/>
          <a:ln w="9525">
            <a:noFill/>
            <a:miter lim="800000"/>
            <a:headEnd/>
            <a:tailEnd/>
          </a:ln>
        </p:spPr>
        <p:txBody>
          <a:bodyPr wrap="none" lIns="0" tIns="0" rIns="0" bIns="0">
            <a:spAutoFit/>
          </a:bodyPr>
          <a:lstStyle/>
          <a:p>
            <a:r>
              <a:rPr lang="en-US" sz="1400" b="1">
                <a:solidFill>
                  <a:srgbClr val="FF0000"/>
                </a:solidFill>
              </a:rPr>
              <a:t>Fe</a:t>
            </a:r>
          </a:p>
        </p:txBody>
      </p:sp>
      <p:sp>
        <p:nvSpPr>
          <p:cNvPr id="39958" name="Line 22"/>
          <p:cNvSpPr>
            <a:spLocks noChangeShapeType="1"/>
          </p:cNvSpPr>
          <p:nvPr/>
        </p:nvSpPr>
        <p:spPr bwMode="auto">
          <a:xfrm>
            <a:off x="692150" y="2349500"/>
            <a:ext cx="38100" cy="50800"/>
          </a:xfrm>
          <a:prstGeom prst="line">
            <a:avLst/>
          </a:prstGeom>
          <a:noFill/>
          <a:ln w="0">
            <a:solidFill>
              <a:srgbClr val="000000"/>
            </a:solidFill>
            <a:round/>
            <a:headEnd/>
            <a:tailEnd/>
          </a:ln>
        </p:spPr>
        <p:txBody>
          <a:bodyPr/>
          <a:lstStyle/>
          <a:p>
            <a:endParaRPr lang="fr-FR"/>
          </a:p>
        </p:txBody>
      </p:sp>
      <p:sp>
        <p:nvSpPr>
          <p:cNvPr id="39959" name="Line 23"/>
          <p:cNvSpPr>
            <a:spLocks noChangeShapeType="1"/>
          </p:cNvSpPr>
          <p:nvPr/>
        </p:nvSpPr>
        <p:spPr bwMode="auto">
          <a:xfrm flipV="1">
            <a:off x="730250" y="2374900"/>
            <a:ext cx="19050" cy="25400"/>
          </a:xfrm>
          <a:prstGeom prst="line">
            <a:avLst/>
          </a:prstGeom>
          <a:noFill/>
          <a:ln w="0">
            <a:solidFill>
              <a:srgbClr val="000000"/>
            </a:solidFill>
            <a:round/>
            <a:headEnd/>
            <a:tailEnd/>
          </a:ln>
        </p:spPr>
        <p:txBody>
          <a:bodyPr/>
          <a:lstStyle/>
          <a:p>
            <a:endParaRPr lang="fr-FR"/>
          </a:p>
        </p:txBody>
      </p:sp>
      <p:sp>
        <p:nvSpPr>
          <p:cNvPr id="39960" name="Line 24"/>
          <p:cNvSpPr>
            <a:spLocks noChangeShapeType="1"/>
          </p:cNvSpPr>
          <p:nvPr/>
        </p:nvSpPr>
        <p:spPr bwMode="auto">
          <a:xfrm flipH="1" flipV="1">
            <a:off x="692150" y="2349500"/>
            <a:ext cx="57150" cy="25400"/>
          </a:xfrm>
          <a:prstGeom prst="line">
            <a:avLst/>
          </a:prstGeom>
          <a:noFill/>
          <a:ln w="0">
            <a:solidFill>
              <a:srgbClr val="000000"/>
            </a:solidFill>
            <a:round/>
            <a:headEnd/>
            <a:tailEnd/>
          </a:ln>
        </p:spPr>
        <p:txBody>
          <a:bodyPr/>
          <a:lstStyle/>
          <a:p>
            <a:endParaRPr lang="fr-FR"/>
          </a:p>
        </p:txBody>
      </p:sp>
      <p:sp>
        <p:nvSpPr>
          <p:cNvPr id="39961" name="Line 25"/>
          <p:cNvSpPr>
            <a:spLocks noChangeShapeType="1"/>
          </p:cNvSpPr>
          <p:nvPr/>
        </p:nvSpPr>
        <p:spPr bwMode="auto">
          <a:xfrm flipH="1" flipV="1">
            <a:off x="692150" y="2349500"/>
            <a:ext cx="936625" cy="671513"/>
          </a:xfrm>
          <a:prstGeom prst="line">
            <a:avLst/>
          </a:prstGeom>
          <a:noFill/>
          <a:ln w="0">
            <a:solidFill>
              <a:srgbClr val="000000"/>
            </a:solidFill>
            <a:round/>
            <a:headEnd/>
            <a:tailEnd/>
          </a:ln>
        </p:spPr>
        <p:txBody>
          <a:bodyPr/>
          <a:lstStyle/>
          <a:p>
            <a:endParaRPr lang="fr-FR"/>
          </a:p>
        </p:txBody>
      </p:sp>
      <p:sp>
        <p:nvSpPr>
          <p:cNvPr id="39962" name="Rectangle 26"/>
          <p:cNvSpPr>
            <a:spLocks noChangeArrowheads="1"/>
          </p:cNvSpPr>
          <p:nvPr/>
        </p:nvSpPr>
        <p:spPr bwMode="auto">
          <a:xfrm>
            <a:off x="2959100" y="3022600"/>
            <a:ext cx="255588" cy="212725"/>
          </a:xfrm>
          <a:prstGeom prst="rect">
            <a:avLst/>
          </a:prstGeom>
          <a:noFill/>
          <a:ln w="9525">
            <a:noFill/>
            <a:miter lim="800000"/>
            <a:headEnd/>
            <a:tailEnd/>
          </a:ln>
        </p:spPr>
        <p:txBody>
          <a:bodyPr wrap="none" lIns="0" tIns="0" rIns="0" bIns="0">
            <a:spAutoFit/>
          </a:bodyPr>
          <a:lstStyle/>
          <a:p>
            <a:r>
              <a:rPr lang="en-US" sz="1400" b="1">
                <a:solidFill>
                  <a:srgbClr val="008000"/>
                </a:solidFill>
              </a:rPr>
              <a:t>Mg</a:t>
            </a:r>
          </a:p>
        </p:txBody>
      </p:sp>
      <p:sp>
        <p:nvSpPr>
          <p:cNvPr id="39963" name="Line 27"/>
          <p:cNvSpPr>
            <a:spLocks noChangeShapeType="1"/>
          </p:cNvSpPr>
          <p:nvPr/>
        </p:nvSpPr>
        <p:spPr bwMode="auto">
          <a:xfrm flipH="1">
            <a:off x="3160713" y="2976563"/>
            <a:ext cx="65087" cy="19050"/>
          </a:xfrm>
          <a:prstGeom prst="line">
            <a:avLst/>
          </a:prstGeom>
          <a:noFill/>
          <a:ln w="0">
            <a:solidFill>
              <a:srgbClr val="000000"/>
            </a:solidFill>
            <a:round/>
            <a:headEnd/>
            <a:tailEnd/>
          </a:ln>
        </p:spPr>
        <p:txBody>
          <a:bodyPr/>
          <a:lstStyle/>
          <a:p>
            <a:endParaRPr lang="fr-FR"/>
          </a:p>
        </p:txBody>
      </p:sp>
      <p:sp>
        <p:nvSpPr>
          <p:cNvPr id="39964" name="Line 28"/>
          <p:cNvSpPr>
            <a:spLocks noChangeShapeType="1"/>
          </p:cNvSpPr>
          <p:nvPr/>
        </p:nvSpPr>
        <p:spPr bwMode="auto">
          <a:xfrm flipV="1">
            <a:off x="3160713" y="2962275"/>
            <a:ext cx="1587" cy="33338"/>
          </a:xfrm>
          <a:prstGeom prst="line">
            <a:avLst/>
          </a:prstGeom>
          <a:noFill/>
          <a:ln w="0">
            <a:solidFill>
              <a:srgbClr val="000000"/>
            </a:solidFill>
            <a:round/>
            <a:headEnd/>
            <a:tailEnd/>
          </a:ln>
        </p:spPr>
        <p:txBody>
          <a:bodyPr/>
          <a:lstStyle/>
          <a:p>
            <a:endParaRPr lang="fr-FR"/>
          </a:p>
        </p:txBody>
      </p:sp>
      <p:sp>
        <p:nvSpPr>
          <p:cNvPr id="39965" name="Line 29"/>
          <p:cNvSpPr>
            <a:spLocks noChangeShapeType="1"/>
          </p:cNvSpPr>
          <p:nvPr/>
        </p:nvSpPr>
        <p:spPr bwMode="auto">
          <a:xfrm>
            <a:off x="3160713" y="2962275"/>
            <a:ext cx="65087" cy="14288"/>
          </a:xfrm>
          <a:prstGeom prst="line">
            <a:avLst/>
          </a:prstGeom>
          <a:noFill/>
          <a:ln w="0">
            <a:solidFill>
              <a:srgbClr val="000000"/>
            </a:solidFill>
            <a:round/>
            <a:headEnd/>
            <a:tailEnd/>
          </a:ln>
        </p:spPr>
        <p:txBody>
          <a:bodyPr/>
          <a:lstStyle/>
          <a:p>
            <a:endParaRPr lang="fr-FR"/>
          </a:p>
        </p:txBody>
      </p:sp>
      <p:sp>
        <p:nvSpPr>
          <p:cNvPr id="39966" name="Line 30"/>
          <p:cNvSpPr>
            <a:spLocks noChangeShapeType="1"/>
          </p:cNvSpPr>
          <p:nvPr/>
        </p:nvSpPr>
        <p:spPr bwMode="auto">
          <a:xfrm flipV="1">
            <a:off x="1628775" y="2976563"/>
            <a:ext cx="1597025" cy="44450"/>
          </a:xfrm>
          <a:prstGeom prst="line">
            <a:avLst/>
          </a:prstGeom>
          <a:noFill/>
          <a:ln w="0">
            <a:solidFill>
              <a:srgbClr val="000000"/>
            </a:solidFill>
            <a:round/>
            <a:headEnd/>
            <a:tailEnd/>
          </a:ln>
        </p:spPr>
        <p:txBody>
          <a:bodyPr/>
          <a:lstStyle/>
          <a:p>
            <a:endParaRPr lang="fr-FR"/>
          </a:p>
        </p:txBody>
      </p:sp>
      <p:sp>
        <p:nvSpPr>
          <p:cNvPr id="39967" name="Rectangle 31"/>
          <p:cNvSpPr>
            <a:spLocks noChangeArrowheads="1"/>
          </p:cNvSpPr>
          <p:nvPr/>
        </p:nvSpPr>
        <p:spPr bwMode="auto">
          <a:xfrm>
            <a:off x="722313" y="4140200"/>
            <a:ext cx="177800" cy="212725"/>
          </a:xfrm>
          <a:prstGeom prst="rect">
            <a:avLst/>
          </a:prstGeom>
          <a:noFill/>
          <a:ln w="9525">
            <a:noFill/>
            <a:miter lim="800000"/>
            <a:headEnd/>
            <a:tailEnd/>
          </a:ln>
        </p:spPr>
        <p:txBody>
          <a:bodyPr wrap="none" lIns="0" tIns="0" rIns="0" bIns="0">
            <a:spAutoFit/>
          </a:bodyPr>
          <a:lstStyle/>
          <a:p>
            <a:r>
              <a:rPr lang="en-US" sz="1400" b="1">
                <a:solidFill>
                  <a:srgbClr val="3333CC"/>
                </a:solidFill>
              </a:rPr>
              <a:t>Al</a:t>
            </a:r>
          </a:p>
        </p:txBody>
      </p:sp>
      <p:sp>
        <p:nvSpPr>
          <p:cNvPr id="39968" name="Line 32"/>
          <p:cNvSpPr>
            <a:spLocks noChangeShapeType="1"/>
          </p:cNvSpPr>
          <p:nvPr/>
        </p:nvSpPr>
        <p:spPr bwMode="auto">
          <a:xfrm flipV="1">
            <a:off x="608013" y="4178300"/>
            <a:ext cx="57150" cy="38100"/>
          </a:xfrm>
          <a:prstGeom prst="line">
            <a:avLst/>
          </a:prstGeom>
          <a:noFill/>
          <a:ln w="0">
            <a:solidFill>
              <a:srgbClr val="000000"/>
            </a:solidFill>
            <a:round/>
            <a:headEnd/>
            <a:tailEnd/>
          </a:ln>
        </p:spPr>
        <p:txBody>
          <a:bodyPr/>
          <a:lstStyle/>
          <a:p>
            <a:endParaRPr lang="fr-FR"/>
          </a:p>
        </p:txBody>
      </p:sp>
      <p:sp>
        <p:nvSpPr>
          <p:cNvPr id="39969" name="Line 33"/>
          <p:cNvSpPr>
            <a:spLocks noChangeShapeType="1"/>
          </p:cNvSpPr>
          <p:nvPr/>
        </p:nvSpPr>
        <p:spPr bwMode="auto">
          <a:xfrm flipH="1" flipV="1">
            <a:off x="639763" y="4159250"/>
            <a:ext cx="25400" cy="19050"/>
          </a:xfrm>
          <a:prstGeom prst="line">
            <a:avLst/>
          </a:prstGeom>
          <a:noFill/>
          <a:ln w="0">
            <a:solidFill>
              <a:srgbClr val="000000"/>
            </a:solidFill>
            <a:round/>
            <a:headEnd/>
            <a:tailEnd/>
          </a:ln>
        </p:spPr>
        <p:txBody>
          <a:bodyPr/>
          <a:lstStyle/>
          <a:p>
            <a:endParaRPr lang="fr-FR"/>
          </a:p>
        </p:txBody>
      </p:sp>
      <p:sp>
        <p:nvSpPr>
          <p:cNvPr id="39970" name="Line 34"/>
          <p:cNvSpPr>
            <a:spLocks noChangeShapeType="1"/>
          </p:cNvSpPr>
          <p:nvPr/>
        </p:nvSpPr>
        <p:spPr bwMode="auto">
          <a:xfrm flipH="1">
            <a:off x="608013" y="4159250"/>
            <a:ext cx="31750" cy="57150"/>
          </a:xfrm>
          <a:prstGeom prst="line">
            <a:avLst/>
          </a:prstGeom>
          <a:noFill/>
          <a:ln w="0">
            <a:solidFill>
              <a:srgbClr val="000000"/>
            </a:solidFill>
            <a:round/>
            <a:headEnd/>
            <a:tailEnd/>
          </a:ln>
        </p:spPr>
        <p:txBody>
          <a:bodyPr/>
          <a:lstStyle/>
          <a:p>
            <a:endParaRPr lang="fr-FR"/>
          </a:p>
        </p:txBody>
      </p:sp>
      <p:sp>
        <p:nvSpPr>
          <p:cNvPr id="39971" name="Line 35"/>
          <p:cNvSpPr>
            <a:spLocks noChangeShapeType="1"/>
          </p:cNvSpPr>
          <p:nvPr/>
        </p:nvSpPr>
        <p:spPr bwMode="auto">
          <a:xfrm flipH="1">
            <a:off x="608013" y="3021013"/>
            <a:ext cx="1020762" cy="1195387"/>
          </a:xfrm>
          <a:prstGeom prst="line">
            <a:avLst/>
          </a:prstGeom>
          <a:noFill/>
          <a:ln w="0">
            <a:solidFill>
              <a:srgbClr val="000000"/>
            </a:solidFill>
            <a:round/>
            <a:headEnd/>
            <a:tailEnd/>
          </a:ln>
        </p:spPr>
        <p:txBody>
          <a:bodyPr/>
          <a:lstStyle/>
          <a:p>
            <a:endParaRPr lang="fr-FR"/>
          </a:p>
        </p:txBody>
      </p:sp>
      <p:sp>
        <p:nvSpPr>
          <p:cNvPr id="39972" name="Rectangle 36"/>
          <p:cNvSpPr>
            <a:spLocks noChangeArrowheads="1"/>
          </p:cNvSpPr>
          <p:nvPr/>
        </p:nvSpPr>
        <p:spPr bwMode="auto">
          <a:xfrm>
            <a:off x="574675" y="1951038"/>
            <a:ext cx="168275" cy="212725"/>
          </a:xfrm>
          <a:prstGeom prst="rect">
            <a:avLst/>
          </a:prstGeom>
          <a:noFill/>
          <a:ln w="9525">
            <a:noFill/>
            <a:miter lim="800000"/>
            <a:headEnd/>
            <a:tailEnd/>
          </a:ln>
        </p:spPr>
        <p:txBody>
          <a:bodyPr wrap="none" lIns="0" tIns="0" rIns="0" bIns="0">
            <a:spAutoFit/>
          </a:bodyPr>
          <a:lstStyle/>
          <a:p>
            <a:r>
              <a:rPr lang="en-US" sz="1400" b="1">
                <a:solidFill>
                  <a:srgbClr val="FF0000"/>
                </a:solidFill>
              </a:rPr>
              <a:t>Si</a:t>
            </a:r>
          </a:p>
        </p:txBody>
      </p:sp>
      <p:sp>
        <p:nvSpPr>
          <p:cNvPr id="39973" name="Line 37"/>
          <p:cNvSpPr>
            <a:spLocks noChangeShapeType="1"/>
          </p:cNvSpPr>
          <p:nvPr/>
        </p:nvSpPr>
        <p:spPr bwMode="auto">
          <a:xfrm>
            <a:off x="574675" y="2162175"/>
            <a:ext cx="39688" cy="50800"/>
          </a:xfrm>
          <a:prstGeom prst="line">
            <a:avLst/>
          </a:prstGeom>
          <a:noFill/>
          <a:ln w="0">
            <a:solidFill>
              <a:srgbClr val="000000"/>
            </a:solidFill>
            <a:round/>
            <a:headEnd/>
            <a:tailEnd/>
          </a:ln>
        </p:spPr>
        <p:txBody>
          <a:bodyPr/>
          <a:lstStyle/>
          <a:p>
            <a:endParaRPr lang="fr-FR"/>
          </a:p>
        </p:txBody>
      </p:sp>
      <p:sp>
        <p:nvSpPr>
          <p:cNvPr id="39974" name="Line 38"/>
          <p:cNvSpPr>
            <a:spLocks noChangeShapeType="1"/>
          </p:cNvSpPr>
          <p:nvPr/>
        </p:nvSpPr>
        <p:spPr bwMode="auto">
          <a:xfrm flipV="1">
            <a:off x="614363" y="2187575"/>
            <a:ext cx="19050" cy="25400"/>
          </a:xfrm>
          <a:prstGeom prst="line">
            <a:avLst/>
          </a:prstGeom>
          <a:noFill/>
          <a:ln w="0">
            <a:solidFill>
              <a:srgbClr val="000000"/>
            </a:solidFill>
            <a:round/>
            <a:headEnd/>
            <a:tailEnd/>
          </a:ln>
        </p:spPr>
        <p:txBody>
          <a:bodyPr/>
          <a:lstStyle/>
          <a:p>
            <a:endParaRPr lang="fr-FR"/>
          </a:p>
        </p:txBody>
      </p:sp>
      <p:sp>
        <p:nvSpPr>
          <p:cNvPr id="39975" name="Line 39"/>
          <p:cNvSpPr>
            <a:spLocks noChangeShapeType="1"/>
          </p:cNvSpPr>
          <p:nvPr/>
        </p:nvSpPr>
        <p:spPr bwMode="auto">
          <a:xfrm flipH="1" flipV="1">
            <a:off x="574675" y="2162175"/>
            <a:ext cx="58738" cy="25400"/>
          </a:xfrm>
          <a:prstGeom prst="line">
            <a:avLst/>
          </a:prstGeom>
          <a:noFill/>
          <a:ln w="0">
            <a:solidFill>
              <a:srgbClr val="000000"/>
            </a:solidFill>
            <a:round/>
            <a:headEnd/>
            <a:tailEnd/>
          </a:ln>
        </p:spPr>
        <p:txBody>
          <a:bodyPr/>
          <a:lstStyle/>
          <a:p>
            <a:endParaRPr lang="fr-FR"/>
          </a:p>
        </p:txBody>
      </p:sp>
      <p:sp>
        <p:nvSpPr>
          <p:cNvPr id="39976" name="Line 40"/>
          <p:cNvSpPr>
            <a:spLocks noChangeShapeType="1"/>
          </p:cNvSpPr>
          <p:nvPr/>
        </p:nvSpPr>
        <p:spPr bwMode="auto">
          <a:xfrm flipH="1" flipV="1">
            <a:off x="574675" y="2162175"/>
            <a:ext cx="1054100" cy="858838"/>
          </a:xfrm>
          <a:prstGeom prst="line">
            <a:avLst/>
          </a:prstGeom>
          <a:noFill/>
          <a:ln w="0">
            <a:solidFill>
              <a:srgbClr val="000000"/>
            </a:solidFill>
            <a:round/>
            <a:headEnd/>
            <a:tailEnd/>
          </a:ln>
        </p:spPr>
        <p:txBody>
          <a:bodyPr/>
          <a:lstStyle/>
          <a:p>
            <a:endParaRPr lang="fr-FR"/>
          </a:p>
        </p:txBody>
      </p:sp>
      <p:sp>
        <p:nvSpPr>
          <p:cNvPr id="39977" name="Rectangle 41"/>
          <p:cNvSpPr>
            <a:spLocks noChangeArrowheads="1"/>
          </p:cNvSpPr>
          <p:nvPr/>
        </p:nvSpPr>
        <p:spPr bwMode="auto">
          <a:xfrm>
            <a:off x="2906713" y="3530600"/>
            <a:ext cx="68262" cy="122238"/>
          </a:xfrm>
          <a:prstGeom prst="rect">
            <a:avLst/>
          </a:prstGeom>
          <a:noFill/>
          <a:ln w="9525">
            <a:noFill/>
            <a:miter lim="800000"/>
            <a:headEnd/>
            <a:tailEnd/>
          </a:ln>
        </p:spPr>
        <p:txBody>
          <a:bodyPr wrap="none" lIns="0" tIns="0" rIns="0" bIns="0">
            <a:spAutoFit/>
          </a:bodyPr>
          <a:lstStyle/>
          <a:p>
            <a:r>
              <a:rPr lang="en-US" sz="800" b="1">
                <a:solidFill>
                  <a:srgbClr val="008000"/>
                </a:solidFill>
              </a:rPr>
              <a:t>P</a:t>
            </a:r>
          </a:p>
        </p:txBody>
      </p:sp>
      <p:sp>
        <p:nvSpPr>
          <p:cNvPr id="39978" name="Line 42"/>
          <p:cNvSpPr>
            <a:spLocks noChangeShapeType="1"/>
          </p:cNvSpPr>
          <p:nvPr/>
        </p:nvSpPr>
        <p:spPr bwMode="auto">
          <a:xfrm flipH="1" flipV="1">
            <a:off x="2901950" y="3467100"/>
            <a:ext cx="71438" cy="6350"/>
          </a:xfrm>
          <a:prstGeom prst="line">
            <a:avLst/>
          </a:prstGeom>
          <a:noFill/>
          <a:ln w="0">
            <a:solidFill>
              <a:srgbClr val="000000"/>
            </a:solidFill>
            <a:round/>
            <a:headEnd/>
            <a:tailEnd/>
          </a:ln>
        </p:spPr>
        <p:txBody>
          <a:bodyPr/>
          <a:lstStyle/>
          <a:p>
            <a:endParaRPr lang="fr-FR"/>
          </a:p>
        </p:txBody>
      </p:sp>
      <p:sp>
        <p:nvSpPr>
          <p:cNvPr id="39979" name="Line 43"/>
          <p:cNvSpPr>
            <a:spLocks noChangeShapeType="1"/>
          </p:cNvSpPr>
          <p:nvPr/>
        </p:nvSpPr>
        <p:spPr bwMode="auto">
          <a:xfrm flipV="1">
            <a:off x="2901950" y="3435350"/>
            <a:ext cx="12700" cy="31750"/>
          </a:xfrm>
          <a:prstGeom prst="line">
            <a:avLst/>
          </a:prstGeom>
          <a:noFill/>
          <a:ln w="0">
            <a:solidFill>
              <a:srgbClr val="000000"/>
            </a:solidFill>
            <a:round/>
            <a:headEnd/>
            <a:tailEnd/>
          </a:ln>
        </p:spPr>
        <p:txBody>
          <a:bodyPr/>
          <a:lstStyle/>
          <a:p>
            <a:endParaRPr lang="fr-FR"/>
          </a:p>
        </p:txBody>
      </p:sp>
      <p:sp>
        <p:nvSpPr>
          <p:cNvPr id="39980" name="Line 44"/>
          <p:cNvSpPr>
            <a:spLocks noChangeShapeType="1"/>
          </p:cNvSpPr>
          <p:nvPr/>
        </p:nvSpPr>
        <p:spPr bwMode="auto">
          <a:xfrm>
            <a:off x="2914650" y="3435350"/>
            <a:ext cx="58738" cy="38100"/>
          </a:xfrm>
          <a:prstGeom prst="line">
            <a:avLst/>
          </a:prstGeom>
          <a:noFill/>
          <a:ln w="0">
            <a:solidFill>
              <a:srgbClr val="000000"/>
            </a:solidFill>
            <a:round/>
            <a:headEnd/>
            <a:tailEnd/>
          </a:ln>
        </p:spPr>
        <p:txBody>
          <a:bodyPr/>
          <a:lstStyle/>
          <a:p>
            <a:endParaRPr lang="fr-FR"/>
          </a:p>
        </p:txBody>
      </p:sp>
      <p:sp>
        <p:nvSpPr>
          <p:cNvPr id="39981" name="Line 45"/>
          <p:cNvSpPr>
            <a:spLocks noChangeShapeType="1"/>
          </p:cNvSpPr>
          <p:nvPr/>
        </p:nvSpPr>
        <p:spPr bwMode="auto">
          <a:xfrm>
            <a:off x="1628775" y="3021013"/>
            <a:ext cx="1344613" cy="452437"/>
          </a:xfrm>
          <a:prstGeom prst="line">
            <a:avLst/>
          </a:prstGeom>
          <a:noFill/>
          <a:ln w="0">
            <a:solidFill>
              <a:srgbClr val="000000"/>
            </a:solidFill>
            <a:round/>
            <a:headEnd/>
            <a:tailEnd/>
          </a:ln>
        </p:spPr>
        <p:txBody>
          <a:bodyPr/>
          <a:lstStyle/>
          <a:p>
            <a:endParaRPr lang="fr-FR"/>
          </a:p>
        </p:txBody>
      </p:sp>
      <p:sp>
        <p:nvSpPr>
          <p:cNvPr id="39982" name="Rectangle 46"/>
          <p:cNvSpPr>
            <a:spLocks noChangeArrowheads="1"/>
          </p:cNvSpPr>
          <p:nvPr/>
        </p:nvSpPr>
        <p:spPr bwMode="auto">
          <a:xfrm>
            <a:off x="2613025" y="1982788"/>
            <a:ext cx="73025" cy="122237"/>
          </a:xfrm>
          <a:prstGeom prst="rect">
            <a:avLst/>
          </a:prstGeom>
          <a:noFill/>
          <a:ln w="9525">
            <a:noFill/>
            <a:miter lim="800000"/>
            <a:headEnd/>
            <a:tailEnd/>
          </a:ln>
        </p:spPr>
        <p:txBody>
          <a:bodyPr wrap="none" lIns="0" tIns="0" rIns="0" bIns="0">
            <a:spAutoFit/>
          </a:bodyPr>
          <a:lstStyle/>
          <a:p>
            <a:r>
              <a:rPr lang="en-US" sz="800" b="1">
                <a:solidFill>
                  <a:srgbClr val="008000"/>
                </a:solidFill>
              </a:rPr>
              <a:t>K</a:t>
            </a:r>
          </a:p>
        </p:txBody>
      </p:sp>
      <p:sp>
        <p:nvSpPr>
          <p:cNvPr id="39983" name="Line 47"/>
          <p:cNvSpPr>
            <a:spLocks noChangeShapeType="1"/>
          </p:cNvSpPr>
          <p:nvPr/>
        </p:nvSpPr>
        <p:spPr bwMode="auto">
          <a:xfrm flipH="1">
            <a:off x="2630488" y="2154238"/>
            <a:ext cx="39687" cy="52387"/>
          </a:xfrm>
          <a:prstGeom prst="line">
            <a:avLst/>
          </a:prstGeom>
          <a:noFill/>
          <a:ln w="0">
            <a:solidFill>
              <a:srgbClr val="000000"/>
            </a:solidFill>
            <a:round/>
            <a:headEnd/>
            <a:tailEnd/>
          </a:ln>
        </p:spPr>
        <p:txBody>
          <a:bodyPr/>
          <a:lstStyle/>
          <a:p>
            <a:endParaRPr lang="fr-FR"/>
          </a:p>
        </p:txBody>
      </p:sp>
      <p:sp>
        <p:nvSpPr>
          <p:cNvPr id="39984" name="Line 48"/>
          <p:cNvSpPr>
            <a:spLocks noChangeShapeType="1"/>
          </p:cNvSpPr>
          <p:nvPr/>
        </p:nvSpPr>
        <p:spPr bwMode="auto">
          <a:xfrm flipH="1" flipV="1">
            <a:off x="2611438" y="2181225"/>
            <a:ext cx="19050" cy="25400"/>
          </a:xfrm>
          <a:prstGeom prst="line">
            <a:avLst/>
          </a:prstGeom>
          <a:noFill/>
          <a:ln w="0">
            <a:solidFill>
              <a:srgbClr val="000000"/>
            </a:solidFill>
            <a:round/>
            <a:headEnd/>
            <a:tailEnd/>
          </a:ln>
        </p:spPr>
        <p:txBody>
          <a:bodyPr/>
          <a:lstStyle/>
          <a:p>
            <a:endParaRPr lang="fr-FR"/>
          </a:p>
        </p:txBody>
      </p:sp>
      <p:sp>
        <p:nvSpPr>
          <p:cNvPr id="39985" name="Line 49"/>
          <p:cNvSpPr>
            <a:spLocks noChangeShapeType="1"/>
          </p:cNvSpPr>
          <p:nvPr/>
        </p:nvSpPr>
        <p:spPr bwMode="auto">
          <a:xfrm flipV="1">
            <a:off x="2611438" y="2154238"/>
            <a:ext cx="58737" cy="26987"/>
          </a:xfrm>
          <a:prstGeom prst="line">
            <a:avLst/>
          </a:prstGeom>
          <a:noFill/>
          <a:ln w="0">
            <a:solidFill>
              <a:srgbClr val="000000"/>
            </a:solidFill>
            <a:round/>
            <a:headEnd/>
            <a:tailEnd/>
          </a:ln>
        </p:spPr>
        <p:txBody>
          <a:bodyPr/>
          <a:lstStyle/>
          <a:p>
            <a:endParaRPr lang="fr-FR"/>
          </a:p>
        </p:txBody>
      </p:sp>
      <p:sp>
        <p:nvSpPr>
          <p:cNvPr id="39986" name="Line 50"/>
          <p:cNvSpPr>
            <a:spLocks noChangeShapeType="1"/>
          </p:cNvSpPr>
          <p:nvPr/>
        </p:nvSpPr>
        <p:spPr bwMode="auto">
          <a:xfrm flipV="1">
            <a:off x="1628775" y="2154238"/>
            <a:ext cx="1041400" cy="866775"/>
          </a:xfrm>
          <a:prstGeom prst="line">
            <a:avLst/>
          </a:prstGeom>
          <a:noFill/>
          <a:ln w="0">
            <a:solidFill>
              <a:srgbClr val="000000"/>
            </a:solidFill>
            <a:round/>
            <a:headEnd/>
            <a:tailEnd/>
          </a:ln>
        </p:spPr>
        <p:txBody>
          <a:bodyPr/>
          <a:lstStyle/>
          <a:p>
            <a:endParaRPr lang="fr-FR"/>
          </a:p>
        </p:txBody>
      </p:sp>
      <p:sp>
        <p:nvSpPr>
          <p:cNvPr id="39987" name="Rectangle 51"/>
          <p:cNvSpPr>
            <a:spLocks noChangeArrowheads="1"/>
          </p:cNvSpPr>
          <p:nvPr/>
        </p:nvSpPr>
        <p:spPr bwMode="auto">
          <a:xfrm>
            <a:off x="122238" y="2930525"/>
            <a:ext cx="136525" cy="182563"/>
          </a:xfrm>
          <a:prstGeom prst="rect">
            <a:avLst/>
          </a:prstGeom>
          <a:noFill/>
          <a:ln w="9525">
            <a:noFill/>
            <a:miter lim="800000"/>
            <a:headEnd/>
            <a:tailEnd/>
          </a:ln>
        </p:spPr>
        <p:txBody>
          <a:bodyPr wrap="none" lIns="0" tIns="0" rIns="0" bIns="0">
            <a:spAutoFit/>
          </a:bodyPr>
          <a:lstStyle/>
          <a:p>
            <a:r>
              <a:rPr lang="en-US" sz="1200" b="1">
                <a:solidFill>
                  <a:srgbClr val="FF0000"/>
                </a:solidFill>
              </a:rPr>
              <a:t>Ti</a:t>
            </a:r>
            <a:endParaRPr lang="en-US" sz="3600" b="1">
              <a:solidFill>
                <a:srgbClr val="FF0000"/>
              </a:solidFill>
            </a:endParaRPr>
          </a:p>
        </p:txBody>
      </p:sp>
      <p:sp>
        <p:nvSpPr>
          <p:cNvPr id="39988" name="Line 52"/>
          <p:cNvSpPr>
            <a:spLocks noChangeShapeType="1"/>
          </p:cNvSpPr>
          <p:nvPr/>
        </p:nvSpPr>
        <p:spPr bwMode="auto">
          <a:xfrm>
            <a:off x="84138" y="2846388"/>
            <a:ext cx="58737" cy="25400"/>
          </a:xfrm>
          <a:prstGeom prst="line">
            <a:avLst/>
          </a:prstGeom>
          <a:noFill/>
          <a:ln w="0">
            <a:solidFill>
              <a:srgbClr val="000000"/>
            </a:solidFill>
            <a:round/>
            <a:headEnd/>
            <a:tailEnd/>
          </a:ln>
        </p:spPr>
        <p:txBody>
          <a:bodyPr/>
          <a:lstStyle/>
          <a:p>
            <a:endParaRPr lang="fr-FR"/>
          </a:p>
        </p:txBody>
      </p:sp>
      <p:sp>
        <p:nvSpPr>
          <p:cNvPr id="39989" name="Line 53"/>
          <p:cNvSpPr>
            <a:spLocks noChangeShapeType="1"/>
          </p:cNvSpPr>
          <p:nvPr/>
        </p:nvSpPr>
        <p:spPr bwMode="auto">
          <a:xfrm flipV="1">
            <a:off x="142875" y="2833688"/>
            <a:ext cx="6350" cy="38100"/>
          </a:xfrm>
          <a:prstGeom prst="line">
            <a:avLst/>
          </a:prstGeom>
          <a:noFill/>
          <a:ln w="0">
            <a:solidFill>
              <a:srgbClr val="000000"/>
            </a:solidFill>
            <a:round/>
            <a:headEnd/>
            <a:tailEnd/>
          </a:ln>
        </p:spPr>
        <p:txBody>
          <a:bodyPr/>
          <a:lstStyle/>
          <a:p>
            <a:endParaRPr lang="fr-FR"/>
          </a:p>
        </p:txBody>
      </p:sp>
      <p:sp>
        <p:nvSpPr>
          <p:cNvPr id="39990" name="Line 54"/>
          <p:cNvSpPr>
            <a:spLocks noChangeShapeType="1"/>
          </p:cNvSpPr>
          <p:nvPr/>
        </p:nvSpPr>
        <p:spPr bwMode="auto">
          <a:xfrm flipH="1">
            <a:off x="84138" y="2833688"/>
            <a:ext cx="65087" cy="12700"/>
          </a:xfrm>
          <a:prstGeom prst="line">
            <a:avLst/>
          </a:prstGeom>
          <a:noFill/>
          <a:ln w="0">
            <a:solidFill>
              <a:srgbClr val="000000"/>
            </a:solidFill>
            <a:round/>
            <a:headEnd/>
            <a:tailEnd/>
          </a:ln>
        </p:spPr>
        <p:txBody>
          <a:bodyPr/>
          <a:lstStyle/>
          <a:p>
            <a:endParaRPr lang="fr-FR"/>
          </a:p>
        </p:txBody>
      </p:sp>
      <p:sp>
        <p:nvSpPr>
          <p:cNvPr id="39991" name="Line 55"/>
          <p:cNvSpPr>
            <a:spLocks noChangeShapeType="1"/>
          </p:cNvSpPr>
          <p:nvPr/>
        </p:nvSpPr>
        <p:spPr bwMode="auto">
          <a:xfrm flipH="1" flipV="1">
            <a:off x="84138" y="2846388"/>
            <a:ext cx="1544637" cy="174625"/>
          </a:xfrm>
          <a:prstGeom prst="line">
            <a:avLst/>
          </a:prstGeom>
          <a:noFill/>
          <a:ln w="0">
            <a:solidFill>
              <a:srgbClr val="000000"/>
            </a:solidFill>
            <a:round/>
            <a:headEnd/>
            <a:tailEnd/>
          </a:ln>
        </p:spPr>
        <p:txBody>
          <a:bodyPr/>
          <a:lstStyle/>
          <a:p>
            <a:endParaRPr lang="fr-F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fr-FR" b="1">
                <a:solidFill>
                  <a:srgbClr val="FF0000"/>
                </a:solidFill>
              </a:rPr>
              <a:t>En saison sèche</a:t>
            </a:r>
          </a:p>
        </p:txBody>
      </p:sp>
      <p:sp>
        <p:nvSpPr>
          <p:cNvPr id="40963" name="Rectangle 3"/>
          <p:cNvSpPr>
            <a:spLocks noGrp="1" noChangeArrowheads="1"/>
          </p:cNvSpPr>
          <p:nvPr>
            <p:ph type="body" idx="1"/>
          </p:nvPr>
        </p:nvSpPr>
        <p:spPr>
          <a:xfrm>
            <a:off x="457200" y="2108200"/>
            <a:ext cx="8229600" cy="3379788"/>
          </a:xfrm>
        </p:spPr>
        <p:txBody>
          <a:bodyPr/>
          <a:lstStyle/>
          <a:p>
            <a:pPr>
              <a:lnSpc>
                <a:spcPct val="90000"/>
              </a:lnSpc>
            </a:pPr>
            <a:r>
              <a:rPr lang="fr-FR"/>
              <a:t>Les champs cultivés du Sahel ne s’érodent pas et n’émettent donc pas d’aérosol désertique (ou très peu).</a:t>
            </a:r>
          </a:p>
          <a:p>
            <a:pPr>
              <a:lnSpc>
                <a:spcPct val="90000"/>
              </a:lnSpc>
            </a:pPr>
            <a:endParaRPr lang="fr-FR"/>
          </a:p>
          <a:p>
            <a:pPr>
              <a:lnSpc>
                <a:spcPct val="90000"/>
              </a:lnSpc>
            </a:pPr>
            <a:r>
              <a:rPr lang="fr-FR"/>
              <a:t>Les fortes concentrations d’aérosols observées sont advectées depuis les zones désertiques vers le sud ouest.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fr-FR" b="1">
                <a:solidFill>
                  <a:srgbClr val="0000FF"/>
                </a:solidFill>
              </a:rPr>
              <a:t>En début de saison des pluies</a:t>
            </a:r>
          </a:p>
        </p:txBody>
      </p:sp>
      <p:sp>
        <p:nvSpPr>
          <p:cNvPr id="46083" name="Rectangle 3"/>
          <p:cNvSpPr>
            <a:spLocks noGrp="1" noChangeArrowheads="1"/>
          </p:cNvSpPr>
          <p:nvPr>
            <p:ph type="body" idx="1"/>
          </p:nvPr>
        </p:nvSpPr>
        <p:spPr>
          <a:xfrm>
            <a:off x="285750" y="1739900"/>
            <a:ext cx="8639175" cy="4175125"/>
          </a:xfrm>
        </p:spPr>
        <p:txBody>
          <a:bodyPr>
            <a:normAutofit fontScale="92500"/>
          </a:bodyPr>
          <a:lstStyle/>
          <a:p>
            <a:r>
              <a:rPr lang="fr-FR" dirty="0"/>
              <a:t>Les champs cultivés du Sahel s’érodent fortement  et émettent des fortes quantités d’aérosols terrigènes</a:t>
            </a:r>
          </a:p>
          <a:p>
            <a:endParaRPr lang="fr-FR" dirty="0"/>
          </a:p>
          <a:p>
            <a:r>
              <a:rPr lang="fr-FR" dirty="0"/>
              <a:t>L’essentiel de ces aérosols est rabattu par les pluies ou transporté vers le </a:t>
            </a:r>
            <a:r>
              <a:rPr lang="fr-FR" dirty="0" smtClean="0"/>
              <a:t>nord-est </a:t>
            </a:r>
            <a:r>
              <a:rPr lang="fr-FR" dirty="0"/>
              <a:t>sur de relativement courtes distances, mais n’est </a:t>
            </a:r>
            <a:r>
              <a:rPr lang="fr-FR" dirty="0" smtClean="0"/>
              <a:t>généralement pas </a:t>
            </a:r>
            <a:r>
              <a:rPr lang="fr-FR" dirty="0"/>
              <a:t>incorporé à la couche d’Harmattan d’altitude</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45325" y="-261250"/>
            <a:ext cx="8229600" cy="1143000"/>
          </a:xfrm>
        </p:spPr>
        <p:txBody>
          <a:bodyPr/>
          <a:lstStyle/>
          <a:p>
            <a:r>
              <a:rPr lang="fr-FR" b="1" dirty="0">
                <a:solidFill>
                  <a:srgbClr val="FF0000"/>
                </a:solidFill>
              </a:rPr>
              <a:t>Conclusions</a:t>
            </a:r>
          </a:p>
        </p:txBody>
      </p:sp>
      <p:sp>
        <p:nvSpPr>
          <p:cNvPr id="47107" name="Rectangle 3"/>
          <p:cNvSpPr>
            <a:spLocks noGrp="1" noChangeArrowheads="1"/>
          </p:cNvSpPr>
          <p:nvPr>
            <p:ph type="body" idx="1"/>
          </p:nvPr>
        </p:nvSpPr>
        <p:spPr>
          <a:xfrm>
            <a:off x="228600" y="870106"/>
            <a:ext cx="8686800" cy="4838700"/>
          </a:xfrm>
        </p:spPr>
        <p:txBody>
          <a:bodyPr>
            <a:normAutofit fontScale="92500" lnSpcReduction="10000"/>
          </a:bodyPr>
          <a:lstStyle/>
          <a:p>
            <a:pPr>
              <a:lnSpc>
                <a:spcPct val="80000"/>
              </a:lnSpc>
            </a:pPr>
            <a:r>
              <a:rPr lang="fr-FR" sz="2800" dirty="0" smtClean="0"/>
              <a:t>La mise en culture des sols sableux provoque bien une augmentation de l’érosion éolienne des sols, (qui favorise leur encroûtement),</a:t>
            </a:r>
          </a:p>
          <a:p>
            <a:pPr>
              <a:lnSpc>
                <a:spcPct val="80000"/>
              </a:lnSpc>
              <a:buNone/>
            </a:pPr>
            <a:endParaRPr lang="fr-FR" sz="2800" dirty="0"/>
          </a:p>
          <a:p>
            <a:pPr>
              <a:lnSpc>
                <a:spcPct val="80000"/>
              </a:lnSpc>
            </a:pPr>
            <a:r>
              <a:rPr lang="fr-FR" sz="2800" dirty="0" smtClean="0"/>
              <a:t>Mais les aérosols d’origine anthropique liés à cette </a:t>
            </a:r>
            <a:r>
              <a:rPr lang="fr-FR" sz="2800" dirty="0" smtClean="0">
                <a:solidFill>
                  <a:srgbClr val="FF0000"/>
                </a:solidFill>
              </a:rPr>
              <a:t>mise en culture</a:t>
            </a:r>
            <a:r>
              <a:rPr lang="fr-FR" sz="2800" dirty="0" smtClean="0"/>
              <a:t> ne sont pas transportés sur de grandes distances.</a:t>
            </a:r>
          </a:p>
          <a:p>
            <a:pPr>
              <a:lnSpc>
                <a:spcPct val="80000"/>
              </a:lnSpc>
            </a:pPr>
            <a:endParaRPr lang="fr-FR" sz="2800" dirty="0"/>
          </a:p>
          <a:p>
            <a:pPr>
              <a:lnSpc>
                <a:spcPct val="80000"/>
              </a:lnSpc>
            </a:pPr>
            <a:r>
              <a:rPr lang="fr-FR" sz="2000" dirty="0"/>
              <a:t>Localement, ils sont difficiles à distinguer des dépôts dus à l’érosion hydrique (</a:t>
            </a:r>
            <a:r>
              <a:rPr lang="fr-FR" sz="2000" dirty="0" err="1"/>
              <a:t>Abdourhamane</a:t>
            </a:r>
            <a:r>
              <a:rPr lang="fr-FR" sz="2000" dirty="0"/>
              <a:t> Touré)</a:t>
            </a:r>
          </a:p>
          <a:p>
            <a:pPr>
              <a:lnSpc>
                <a:spcPct val="80000"/>
              </a:lnSpc>
            </a:pPr>
            <a:endParaRPr lang="fr-FR" sz="2800" dirty="0"/>
          </a:p>
          <a:p>
            <a:pPr>
              <a:lnSpc>
                <a:spcPct val="80000"/>
              </a:lnSpc>
            </a:pPr>
            <a:r>
              <a:rPr lang="fr-FR" sz="2800" dirty="0"/>
              <a:t>Les aérosols </a:t>
            </a:r>
            <a:r>
              <a:rPr lang="fr-FR" sz="2800" dirty="0" smtClean="0"/>
              <a:t>terrigènes </a:t>
            </a:r>
            <a:r>
              <a:rPr lang="fr-FR" sz="2800" dirty="0"/>
              <a:t>donnent encore essentiellement un signal </a:t>
            </a:r>
            <a:r>
              <a:rPr lang="fr-FR" sz="2800" dirty="0" smtClean="0"/>
              <a:t>climatique au Sahel,</a:t>
            </a:r>
          </a:p>
          <a:p>
            <a:pPr>
              <a:lnSpc>
                <a:spcPct val="80000"/>
              </a:lnSpc>
            </a:pPr>
            <a:endParaRPr lang="fr-FR" sz="2800" dirty="0"/>
          </a:p>
          <a:p>
            <a:pPr>
              <a:lnSpc>
                <a:spcPct val="80000"/>
              </a:lnSpc>
            </a:pPr>
            <a:r>
              <a:rPr lang="fr-FR" sz="2800" dirty="0" smtClean="0"/>
              <a:t>Mais…</a:t>
            </a:r>
            <a:endParaRPr lang="fr-FR" sz="2800"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sz="half" idx="4294967295"/>
          </p:nvPr>
        </p:nvSpPr>
        <p:spPr>
          <a:xfrm>
            <a:off x="0" y="381000"/>
            <a:ext cx="9144000" cy="1444625"/>
          </a:xfrm>
        </p:spPr>
        <p:txBody>
          <a:bodyPr/>
          <a:lstStyle/>
          <a:p>
            <a:r>
              <a:rPr lang="fr-FR" sz="2400"/>
              <a:t>Qu’en est-il du pâturage dans les zones pastorales?</a:t>
            </a:r>
            <a:endParaRPr lang="fr-FR" sz="2400" b="1">
              <a:solidFill>
                <a:schemeClr val="accent2"/>
              </a:solidFill>
            </a:endParaRPr>
          </a:p>
          <a:p>
            <a:r>
              <a:rPr lang="fr-FR" sz="2400"/>
              <a:t>Risque de diminutions des résidus de culture, voire nouvelles pratiques culturales…</a:t>
            </a:r>
            <a:endParaRPr lang="fr-FR" sz="2400" b="1">
              <a:solidFill>
                <a:srgbClr val="669900"/>
              </a:solidFill>
            </a:endParaRPr>
          </a:p>
        </p:txBody>
      </p:sp>
      <p:pic>
        <p:nvPicPr>
          <p:cNvPr id="41988" name="Picture 4"/>
          <p:cNvPicPr>
            <a:picLocks noChangeAspect="1" noChangeArrowheads="1"/>
          </p:cNvPicPr>
          <p:nvPr/>
        </p:nvPicPr>
        <p:blipFill>
          <a:blip r:embed="rId2" cstate="print"/>
          <a:srcRect/>
          <a:stretch>
            <a:fillRect/>
          </a:stretch>
        </p:blipFill>
        <p:spPr bwMode="auto">
          <a:xfrm>
            <a:off x="187325" y="1985963"/>
            <a:ext cx="8770938" cy="4778375"/>
          </a:xfrm>
          <a:prstGeom prst="rect">
            <a:avLst/>
          </a:prstGeom>
          <a:noFill/>
          <a:ln w="9525">
            <a:noFill/>
            <a:miter lim="800000"/>
            <a:headEnd/>
            <a:tailEnd/>
          </a:ln>
          <a:effectLst/>
        </p:spPr>
      </p:pic>
      <p:sp>
        <p:nvSpPr>
          <p:cNvPr id="41993" name="Oval 9"/>
          <p:cNvSpPr>
            <a:spLocks noChangeArrowheads="1"/>
          </p:cNvSpPr>
          <p:nvPr/>
        </p:nvSpPr>
        <p:spPr bwMode="auto">
          <a:xfrm>
            <a:off x="4894263" y="4246563"/>
            <a:ext cx="1092200" cy="1612900"/>
          </a:xfrm>
          <a:prstGeom prst="ellipse">
            <a:avLst/>
          </a:prstGeom>
          <a:noFill/>
          <a:ln w="50800">
            <a:solidFill>
              <a:srgbClr val="FF0000"/>
            </a:solidFill>
            <a:round/>
            <a:headEnd/>
            <a:tailEnd/>
          </a:ln>
          <a:effectLst/>
        </p:spPr>
        <p:txBody>
          <a:bodyPr wrap="none" anchor="ct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93"/>
                                        </p:tgtEl>
                                        <p:attrNameLst>
                                          <p:attrName>style.visibility</p:attrName>
                                        </p:attrNameLst>
                                      </p:cBhvr>
                                      <p:to>
                                        <p:strVal val="visible"/>
                                      </p:to>
                                    </p:set>
                                    <p:animEffect transition="in" filter="box(in)">
                                      <p:cBhvr>
                                        <p:cTn id="7" dur="500"/>
                                        <p:tgtEl>
                                          <p:spTgt spid="4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ouchet_tamisage"/>
          <p:cNvPicPr>
            <a:picLocks noChangeAspect="1" noChangeArrowheads="1"/>
          </p:cNvPicPr>
          <p:nvPr/>
        </p:nvPicPr>
        <p:blipFill>
          <a:blip r:embed="rId2" cstate="print"/>
          <a:srcRect/>
          <a:stretch>
            <a:fillRect/>
          </a:stretch>
        </p:blipFill>
        <p:spPr bwMode="auto">
          <a:xfrm>
            <a:off x="1244600" y="933450"/>
            <a:ext cx="6654800" cy="4991100"/>
          </a:xfrm>
          <a:prstGeom prst="rect">
            <a:avLst/>
          </a:prstGeom>
          <a:noFill/>
          <a:ln w="9525">
            <a:noFill/>
            <a:miter lim="800000"/>
            <a:headEnd/>
            <a:tailEnd/>
          </a:ln>
        </p:spPr>
      </p:pic>
      <p:sp>
        <p:nvSpPr>
          <p:cNvPr id="48131" name="Text Box 3"/>
          <p:cNvSpPr txBox="1">
            <a:spLocks noChangeArrowheads="1"/>
          </p:cNvSpPr>
          <p:nvPr/>
        </p:nvSpPr>
        <p:spPr bwMode="auto">
          <a:xfrm>
            <a:off x="1970088" y="257175"/>
            <a:ext cx="5187950" cy="406400"/>
          </a:xfrm>
          <a:prstGeom prst="rect">
            <a:avLst/>
          </a:prstGeom>
          <a:solidFill>
            <a:srgbClr val="FFCC00"/>
          </a:solidFill>
          <a:ln w="9525">
            <a:solidFill>
              <a:schemeClr val="tx1"/>
            </a:solidFill>
            <a:miter lim="800000"/>
            <a:headEnd/>
            <a:tailEnd/>
          </a:ln>
        </p:spPr>
        <p:txBody>
          <a:bodyPr wrap="none">
            <a:spAutoFit/>
          </a:bodyPr>
          <a:lstStyle/>
          <a:p>
            <a:pPr eaLnBrk="0" hangingPunct="0"/>
            <a:r>
              <a:rPr lang="fr-FR" sz="2000" dirty="0"/>
              <a:t>Champ de souchet dans la région de Maradi</a:t>
            </a:r>
          </a:p>
        </p:txBody>
      </p:sp>
      <p:sp>
        <p:nvSpPr>
          <p:cNvPr id="48132" name="Text Box 5"/>
          <p:cNvSpPr txBox="1">
            <a:spLocks noChangeArrowheads="1"/>
          </p:cNvSpPr>
          <p:nvPr/>
        </p:nvSpPr>
        <p:spPr bwMode="auto">
          <a:xfrm>
            <a:off x="5988050" y="5649913"/>
            <a:ext cx="1893888" cy="274637"/>
          </a:xfrm>
          <a:prstGeom prst="rect">
            <a:avLst/>
          </a:prstGeom>
          <a:noFill/>
          <a:ln w="9525">
            <a:noFill/>
            <a:miter lim="800000"/>
            <a:headEnd/>
            <a:tailEnd/>
          </a:ln>
        </p:spPr>
        <p:txBody>
          <a:bodyPr wrap="none">
            <a:spAutoFit/>
          </a:bodyPr>
          <a:lstStyle/>
          <a:p>
            <a:pPr eaLnBrk="0" hangingPunct="0"/>
            <a:r>
              <a:rPr lang="fr-FR" sz="1200"/>
              <a:t>Photo B. Chatenet - LISA</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P4179.JPG"/>
          <p:cNvPicPr>
            <a:picLocks noChangeAspect="1"/>
          </p:cNvPicPr>
          <p:nvPr/>
        </p:nvPicPr>
        <p:blipFill>
          <a:blip r:embed="rId2" cstate="print"/>
          <a:stretch>
            <a:fillRect/>
          </a:stretch>
        </p:blipFill>
        <p:spPr>
          <a:xfrm>
            <a:off x="0" y="0"/>
            <a:ext cx="4572000" cy="3429000"/>
          </a:xfrm>
          <a:prstGeom prst="rect">
            <a:avLst/>
          </a:prstGeom>
        </p:spPr>
      </p:pic>
      <p:pic>
        <p:nvPicPr>
          <p:cNvPr id="3" name="Image 2" descr="IMGP4193.JPG"/>
          <p:cNvPicPr>
            <a:picLocks noChangeAspect="1"/>
          </p:cNvPicPr>
          <p:nvPr/>
        </p:nvPicPr>
        <p:blipFill>
          <a:blip r:embed="rId3" cstate="print"/>
          <a:stretch>
            <a:fillRect/>
          </a:stretch>
        </p:blipFill>
        <p:spPr>
          <a:xfrm>
            <a:off x="4572000" y="0"/>
            <a:ext cx="4572000" cy="3429000"/>
          </a:xfrm>
          <a:prstGeom prst="rect">
            <a:avLst/>
          </a:prstGeom>
        </p:spPr>
      </p:pic>
      <p:pic>
        <p:nvPicPr>
          <p:cNvPr id="4" name="Image 3" descr="IMGP4235.JPG"/>
          <p:cNvPicPr>
            <a:picLocks noChangeAspect="1"/>
          </p:cNvPicPr>
          <p:nvPr/>
        </p:nvPicPr>
        <p:blipFill>
          <a:blip r:embed="rId4" cstate="print"/>
          <a:stretch>
            <a:fillRect/>
          </a:stretch>
        </p:blipFill>
        <p:spPr>
          <a:xfrm>
            <a:off x="0" y="3429000"/>
            <a:ext cx="4572000" cy="3429000"/>
          </a:xfrm>
          <a:prstGeom prst="rect">
            <a:avLst/>
          </a:prstGeom>
        </p:spPr>
      </p:pic>
      <p:pic>
        <p:nvPicPr>
          <p:cNvPr id="5" name="Image 4" descr="IMGP4240.JPG"/>
          <p:cNvPicPr>
            <a:picLocks noChangeAspect="1"/>
          </p:cNvPicPr>
          <p:nvPr/>
        </p:nvPicPr>
        <p:blipFill>
          <a:blip r:embed="rId5" cstate="print"/>
          <a:stretch>
            <a:fillRect/>
          </a:stretch>
        </p:blipFill>
        <p:spPr>
          <a:xfrm>
            <a:off x="4572000" y="3429000"/>
            <a:ext cx="4572000" cy="3429000"/>
          </a:xfrm>
          <a:prstGeom prst="rect">
            <a:avLst/>
          </a:prstGeom>
        </p:spPr>
      </p:pic>
      <p:sp>
        <p:nvSpPr>
          <p:cNvPr id="6" name="Text Box 3"/>
          <p:cNvSpPr txBox="1">
            <a:spLocks noChangeArrowheads="1"/>
          </p:cNvSpPr>
          <p:nvPr/>
        </p:nvSpPr>
        <p:spPr bwMode="auto">
          <a:xfrm>
            <a:off x="1619672" y="0"/>
            <a:ext cx="5912516" cy="400110"/>
          </a:xfrm>
          <a:prstGeom prst="rect">
            <a:avLst/>
          </a:prstGeom>
          <a:solidFill>
            <a:srgbClr val="FFCC00"/>
          </a:solidFill>
          <a:ln w="9525">
            <a:solidFill>
              <a:schemeClr val="tx1"/>
            </a:solidFill>
            <a:miter lim="800000"/>
            <a:headEnd/>
            <a:tailEnd/>
          </a:ln>
        </p:spPr>
        <p:txBody>
          <a:bodyPr wrap="none">
            <a:spAutoFit/>
          </a:bodyPr>
          <a:lstStyle/>
          <a:p>
            <a:pPr eaLnBrk="0" hangingPunct="0"/>
            <a:r>
              <a:rPr lang="fr-FR" sz="2000" dirty="0" smtClean="0"/>
              <a:t>Champs d’arachide dans </a:t>
            </a:r>
            <a:r>
              <a:rPr lang="fr-FR" sz="2000" dirty="0"/>
              <a:t>la région de </a:t>
            </a:r>
            <a:r>
              <a:rPr lang="fr-FR" sz="2000" dirty="0" err="1" smtClean="0"/>
              <a:t>Bambey</a:t>
            </a:r>
            <a:r>
              <a:rPr lang="fr-FR" sz="2000" dirty="0" smtClean="0"/>
              <a:t> (Sénégal)</a:t>
            </a:r>
            <a:endParaRPr lang="fr-FR" sz="20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Questions</a:t>
            </a:r>
            <a:endParaRPr lang="fr-FR" dirty="0"/>
          </a:p>
        </p:txBody>
      </p:sp>
      <p:sp>
        <p:nvSpPr>
          <p:cNvPr id="3" name="Espace réservé du contenu 2"/>
          <p:cNvSpPr>
            <a:spLocks noGrp="1"/>
          </p:cNvSpPr>
          <p:nvPr>
            <p:ph idx="1"/>
          </p:nvPr>
        </p:nvSpPr>
        <p:spPr/>
        <p:txBody>
          <a:bodyPr/>
          <a:lstStyle/>
          <a:p>
            <a:r>
              <a:rPr lang="fr-FR" dirty="0" smtClean="0"/>
              <a:t>Utilisation du </a:t>
            </a:r>
            <a:r>
              <a:rPr lang="fr-FR" dirty="0" err="1" smtClean="0"/>
              <a:t>granulomètre</a:t>
            </a:r>
            <a:r>
              <a:rPr lang="fr-FR" dirty="0" smtClean="0"/>
              <a:t> laser en voie humide	=&gt; protocole de mesure ?</a:t>
            </a: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899592" y="2060848"/>
          <a:ext cx="7488832" cy="4046220"/>
        </p:xfrm>
        <a:graphic>
          <a:graphicData uri="http://schemas.openxmlformats.org/drawingml/2006/table">
            <a:tbl>
              <a:tblPr/>
              <a:tblGrid>
                <a:gridCol w="2113783"/>
                <a:gridCol w="1992996"/>
                <a:gridCol w="1872208"/>
                <a:gridCol w="1509845"/>
              </a:tblGrid>
              <a:tr h="238125">
                <a:tc>
                  <a:txBody>
                    <a:bodyPr/>
                    <a:lstStyle/>
                    <a:p>
                      <a:pPr algn="ctr" fontAlgn="b"/>
                      <a:r>
                        <a:rPr lang="fr-FR" sz="1800" b="0" i="0" u="none" strike="noStrike" dirty="0">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gridSpan="2">
                  <a:txBody>
                    <a:bodyPr/>
                    <a:lstStyle/>
                    <a:p>
                      <a:pPr algn="ctr" fontAlgn="b"/>
                      <a:r>
                        <a:rPr lang="fr-FR" sz="2400" b="1" i="0" u="none" strike="noStrike" dirty="0" smtClean="0">
                          <a:solidFill>
                            <a:srgbClr val="FF0000"/>
                          </a:solidFill>
                          <a:latin typeface="Calibri"/>
                        </a:rPr>
                        <a:t>Erosion</a:t>
                      </a:r>
                      <a:r>
                        <a:rPr lang="fr-FR" sz="2400" b="1" i="0" u="none" strike="noStrike" baseline="0" dirty="0" smtClean="0">
                          <a:solidFill>
                            <a:srgbClr val="FF0000"/>
                          </a:solidFill>
                          <a:latin typeface="Calibri"/>
                        </a:rPr>
                        <a:t> éolienne</a:t>
                      </a:r>
                      <a:endParaRPr lang="fr-FR" sz="2400" b="1" i="0" u="none" strike="noStrike" dirty="0">
                        <a:solidFill>
                          <a:srgbClr val="FF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fr-FR"/>
                    </a:p>
                  </a:txBody>
                  <a:tcPr/>
                </a:tc>
                <a:tc>
                  <a:txBody>
                    <a:bodyPr/>
                    <a:lstStyle/>
                    <a:p>
                      <a:pPr algn="ctr" fontAlgn="b"/>
                      <a:r>
                        <a:rPr lang="fr-FR" sz="2400" b="1" i="0" u="none" strike="noStrike" dirty="0">
                          <a:solidFill>
                            <a:schemeClr val="accent3">
                              <a:lumMod val="75000"/>
                            </a:schemeClr>
                          </a:solidFill>
                          <a:latin typeface="Calibri"/>
                        </a:rPr>
                        <a:t>MIL</a:t>
                      </a: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dirty="0" err="1">
                          <a:solidFill>
                            <a:srgbClr val="000000"/>
                          </a:solidFill>
                          <a:latin typeface="Calibri"/>
                        </a:rPr>
                        <a:t>Sterk</a:t>
                      </a:r>
                      <a:r>
                        <a:rPr lang="fr-FR" sz="1800" b="0" i="0" u="none" strike="noStrike" dirty="0">
                          <a:solidFill>
                            <a:srgbClr val="000000"/>
                          </a:solidFill>
                          <a:latin typeface="Calibri"/>
                        </a:rPr>
                        <a:t> and Stein </a:t>
                      </a:r>
                      <a:r>
                        <a:rPr lang="fr-FR" sz="1800" b="0" i="0" u="none" strike="noStrike" dirty="0" smtClean="0">
                          <a:solidFill>
                            <a:srgbClr val="000000"/>
                          </a:solidFill>
                          <a:latin typeface="Calibri"/>
                        </a:rPr>
                        <a:t>1997</a:t>
                      </a:r>
                    </a:p>
                    <a:p>
                      <a:pPr algn="ctr" fontAlgn="b"/>
                      <a:r>
                        <a:rPr lang="fr-FR" sz="1800" b="0" i="0" u="none" strike="noStrike" dirty="0" smtClean="0">
                          <a:solidFill>
                            <a:srgbClr val="000000"/>
                          </a:solidFill>
                          <a:latin typeface="Calibri"/>
                        </a:rPr>
                        <a:t>STATION</a:t>
                      </a:r>
                      <a:endParaRPr lang="fr-FR" sz="1800" b="0" i="0" u="none" strike="noStrike" dirty="0">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dirty="0" err="1">
                          <a:solidFill>
                            <a:srgbClr val="000000"/>
                          </a:solidFill>
                          <a:latin typeface="Calibri"/>
                        </a:rPr>
                        <a:t>Bielders</a:t>
                      </a:r>
                      <a:r>
                        <a:rPr lang="fr-FR" sz="1800" b="0" i="0" u="none" strike="noStrike" dirty="0">
                          <a:solidFill>
                            <a:srgbClr val="000000"/>
                          </a:solidFill>
                          <a:latin typeface="Calibri"/>
                        </a:rPr>
                        <a:t> et al. </a:t>
                      </a:r>
                      <a:r>
                        <a:rPr lang="fr-FR" sz="1800" b="0" i="0" u="none" strike="noStrike" dirty="0" smtClean="0">
                          <a:solidFill>
                            <a:srgbClr val="000000"/>
                          </a:solidFill>
                          <a:latin typeface="Calibri"/>
                        </a:rPr>
                        <a:t>2002</a:t>
                      </a:r>
                    </a:p>
                    <a:p>
                      <a:pPr algn="ctr" fontAlgn="b"/>
                      <a:r>
                        <a:rPr lang="fr-FR" sz="1800" b="0" i="0" u="none" strike="noStrike" dirty="0" smtClean="0">
                          <a:solidFill>
                            <a:srgbClr val="000000"/>
                          </a:solidFill>
                          <a:latin typeface="Calibri"/>
                        </a:rPr>
                        <a:t>CHAMP</a:t>
                      </a:r>
                      <a:endParaRPr lang="fr-FR" sz="1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000000"/>
                          </a:solidFill>
                          <a:latin typeface="Calibri"/>
                        </a:rPr>
                        <a:t>Bruerkert 1995 </a:t>
                      </a:r>
                    </a:p>
                  </a:txBody>
                  <a:tcPr marL="9525" marR="9525" marT="9525" marB="0" anchor="b">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190500">
                <a:tc>
                  <a:txBody>
                    <a:bodyPr/>
                    <a:lstStyle/>
                    <a:p>
                      <a:pPr algn="ctr" fontAlgn="b"/>
                      <a:r>
                        <a:rPr lang="fr-FR" sz="1800" b="0" i="0" u="none" strike="noStrike">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fr-FR" sz="1800" b="0" i="0" u="none" strike="noStrike">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fr-FR"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fr-FR" sz="1800" b="0" i="0" u="none" strike="noStrike">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r>
              <a:tr h="190500">
                <a:tc>
                  <a:txBody>
                    <a:bodyPr/>
                    <a:lstStyle/>
                    <a:p>
                      <a:pPr algn="ctr" fontAlgn="b"/>
                      <a:r>
                        <a:rPr lang="fr-FR" sz="1800" b="0" i="0" u="none" strike="noStrike" dirty="0">
                          <a:solidFill>
                            <a:srgbClr val="000000"/>
                          </a:solidFill>
                          <a:latin typeface="Calibri"/>
                        </a:rPr>
                        <a:t>Nb de tempête</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2</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1800" b="0" i="0" u="none" strike="noStrike">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1800" b="0" i="0" u="none" strike="noStrike">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Masse totale (Mg/ha)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FF0000"/>
                          </a:solidFill>
                          <a:latin typeface="Calibri"/>
                        </a:rPr>
                        <a:t>38</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FF0000"/>
                          </a:solidFill>
                          <a:latin typeface="Calibri"/>
                        </a:rPr>
                        <a:t>16</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smtClean="0">
                          <a:solidFill>
                            <a:schemeClr val="accent3">
                              <a:lumMod val="50000"/>
                            </a:schemeClr>
                          </a:solidFill>
                          <a:latin typeface="Calibri"/>
                        </a:rPr>
                        <a:t>0,5 </a:t>
                      </a:r>
                      <a:r>
                        <a:rPr lang="fr-FR" sz="2000" b="1" i="0" u="none" strike="noStrike" dirty="0">
                          <a:solidFill>
                            <a:schemeClr val="accent3">
                              <a:lumMod val="50000"/>
                            </a:schemeClr>
                          </a:solidFill>
                          <a:latin typeface="Calibri"/>
                        </a:rPr>
                        <a:t>+ </a:t>
                      </a:r>
                      <a:r>
                        <a:rPr lang="fr-FR" sz="2000" b="1" i="0" u="none" strike="noStrike" dirty="0" smtClean="0">
                          <a:solidFill>
                            <a:schemeClr val="accent3">
                              <a:lumMod val="50000"/>
                            </a:schemeClr>
                          </a:solidFill>
                          <a:latin typeface="Calibri"/>
                        </a:rPr>
                        <a:t>1,65</a:t>
                      </a:r>
                      <a:endParaRPr lang="fr-FR" sz="2000" b="1" i="0" u="none" strike="noStrike" dirty="0">
                        <a:solidFill>
                          <a:schemeClr val="accent3">
                            <a:lumMod val="50000"/>
                          </a:schemeClr>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chemeClr val="accent3">
                            <a:lumMod val="50000"/>
                          </a:schemeClr>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C organique (kg/ha)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76,6</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smtClean="0">
                          <a:solidFill>
                            <a:srgbClr val="000000"/>
                          </a:solidFill>
                          <a:latin typeface="Calibri"/>
                        </a:rPr>
                        <a:t>-</a:t>
                      </a:r>
                      <a:r>
                        <a:rPr lang="fr-FR" sz="20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smtClean="0">
                          <a:solidFill>
                            <a:schemeClr val="accent3">
                              <a:lumMod val="50000"/>
                            </a:schemeClr>
                          </a:solidFill>
                          <a:latin typeface="Calibri"/>
                        </a:rPr>
                        <a:t>-</a:t>
                      </a:r>
                      <a:endParaRPr lang="fr-FR" sz="2000" b="1" i="0" u="none" strike="noStrike" dirty="0">
                        <a:solidFill>
                          <a:schemeClr val="accent3">
                            <a:lumMod val="50000"/>
                          </a:schemeClr>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1800" b="0" i="0" u="none" strike="noStrike" dirty="0">
                          <a:solidFill>
                            <a:srgbClr val="000000"/>
                          </a:solidFill>
                          <a:latin typeface="Calibri"/>
                        </a:rPr>
                        <a:t> </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rgbClr val="000000"/>
                        </a:solidFill>
                        <a:latin typeface="Calibri"/>
                      </a:endParaRP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endParaRPr lang="fr-FR" sz="2000" b="1" i="0" u="none" strike="noStrike" dirty="0">
                        <a:solidFill>
                          <a:schemeClr val="accent3">
                            <a:lumMod val="50000"/>
                          </a:schemeClr>
                        </a:solidFill>
                        <a:latin typeface="Calibri"/>
                      </a:endParaRP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2000" b="1" i="0" u="none" strike="noStrike" dirty="0" smtClean="0">
                          <a:solidFill>
                            <a:srgbClr val="000000"/>
                          </a:solidFill>
                          <a:latin typeface="Calibri"/>
                        </a:rPr>
                        <a:t>N   </a:t>
                      </a:r>
                      <a:r>
                        <a:rPr lang="fr-FR" sz="2000" b="1" i="0" u="none" strike="noStrike" dirty="0">
                          <a:solidFill>
                            <a:srgbClr val="000000"/>
                          </a:solidFill>
                          <a:latin typeface="Calibri"/>
                        </a:rPr>
                        <a:t>(kg/ha)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18,3</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1,35</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chemeClr val="accent3">
                              <a:lumMod val="50000"/>
                            </a:schemeClr>
                          </a:solidFill>
                          <a:latin typeface="Calibri"/>
                        </a:rPr>
                        <a:t>24</a:t>
                      </a: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2000" b="1" i="0" u="none" strike="noStrike" dirty="0" smtClean="0">
                          <a:solidFill>
                            <a:srgbClr val="000000"/>
                          </a:solidFill>
                          <a:latin typeface="Calibri"/>
                        </a:rPr>
                        <a:t>P   </a:t>
                      </a:r>
                      <a:r>
                        <a:rPr lang="fr-FR" sz="2000" b="1" i="0" u="none" strike="noStrike" dirty="0">
                          <a:solidFill>
                            <a:srgbClr val="000000"/>
                          </a:solidFill>
                          <a:latin typeface="Calibri"/>
                        </a:rPr>
                        <a:t>(kg/ha)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FF0000"/>
                          </a:solidFill>
                          <a:latin typeface="Calibri"/>
                        </a:rPr>
                        <a:t>6,1</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0,62</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chemeClr val="accent3">
                              <a:lumMod val="50000"/>
                            </a:schemeClr>
                          </a:solidFill>
                          <a:latin typeface="Calibri"/>
                        </a:rPr>
                        <a:t>4</a:t>
                      </a: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r h="190500">
                <a:tc>
                  <a:txBody>
                    <a:bodyPr/>
                    <a:lstStyle/>
                    <a:p>
                      <a:pPr algn="ctr" fontAlgn="b"/>
                      <a:r>
                        <a:rPr lang="fr-FR" sz="2000" b="1" i="0" u="none" strike="noStrike" dirty="0" smtClean="0">
                          <a:solidFill>
                            <a:srgbClr val="000000"/>
                          </a:solidFill>
                          <a:latin typeface="Calibri"/>
                        </a:rPr>
                        <a:t>K   </a:t>
                      </a:r>
                      <a:r>
                        <a:rPr lang="fr-FR" sz="2000" b="1" i="0" u="none" strike="noStrike" dirty="0">
                          <a:solidFill>
                            <a:srgbClr val="000000"/>
                          </a:solidFill>
                          <a:latin typeface="Calibri"/>
                        </a:rPr>
                        <a:t>(kg/ha)</a:t>
                      </a:r>
                    </a:p>
                  </a:txBody>
                  <a:tcPr marL="9525" marR="9525" marT="9525"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FF0000"/>
                          </a:solidFill>
                          <a:latin typeface="Calibri"/>
                        </a:rPr>
                        <a:t>57,1</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rgbClr val="000000"/>
                          </a:solidFill>
                          <a:latin typeface="Calibri"/>
                        </a:rPr>
                        <a:t>1,23</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fr-FR" sz="2000" b="1" i="0" u="none" strike="noStrike" dirty="0">
                          <a:solidFill>
                            <a:schemeClr val="accent3">
                              <a:lumMod val="50000"/>
                            </a:schemeClr>
                          </a:solidFill>
                          <a:latin typeface="Calibri"/>
                        </a:rPr>
                        <a:t>42</a:t>
                      </a:r>
                    </a:p>
                  </a:txBody>
                  <a:tcPr marL="9525" marR="9525" marT="9525" marB="0" anchor="b">
                    <a:lnL w="25400" cap="flat" cmpd="dbl" algn="ctr">
                      <a:solidFill>
                        <a:srgbClr val="000000"/>
                      </a:solidFill>
                      <a:prstDash val="solid"/>
                      <a:round/>
                      <a:headEnd type="none" w="med" len="med"/>
                      <a:tailEnd type="none" w="med" len="med"/>
                    </a:lnL>
                    <a:lnR>
                      <a:noFill/>
                    </a:lnR>
                    <a:lnT>
                      <a:noFill/>
                    </a:lnT>
                    <a:lnB>
                      <a:noFill/>
                    </a:lnB>
                  </a:tcPr>
                </a:tc>
              </a:tr>
            </a:tbl>
          </a:graphicData>
        </a:graphic>
      </p:graphicFrame>
      <p:pic>
        <p:nvPicPr>
          <p:cNvPr id="3" name="Picture 34" descr="moz-screenshot-3"/>
          <p:cNvPicPr>
            <a:picLocks noChangeAspect="1" noChangeArrowheads="1"/>
          </p:cNvPicPr>
          <p:nvPr/>
        </p:nvPicPr>
        <p:blipFill>
          <a:blip r:embed="rId2" cstate="print"/>
          <a:srcRect/>
          <a:stretch>
            <a:fillRect/>
          </a:stretch>
        </p:blipFill>
        <p:spPr bwMode="auto">
          <a:xfrm>
            <a:off x="-12700" y="0"/>
            <a:ext cx="9156700" cy="1474788"/>
          </a:xfrm>
          <a:prstGeom prst="rect">
            <a:avLst/>
          </a:prstGeom>
          <a:noFill/>
        </p:spPr>
      </p:pic>
      <p:sp>
        <p:nvSpPr>
          <p:cNvPr id="4" name="Rectangle 35"/>
          <p:cNvSpPr>
            <a:spLocks noChangeArrowheads="1"/>
          </p:cNvSpPr>
          <p:nvPr/>
        </p:nvSpPr>
        <p:spPr bwMode="auto">
          <a:xfrm>
            <a:off x="0" y="0"/>
            <a:ext cx="9144000" cy="1463675"/>
          </a:xfrm>
          <a:prstGeom prst="rect">
            <a:avLst/>
          </a:prstGeom>
          <a:gradFill rotWithShape="1">
            <a:gsLst>
              <a:gs pos="0">
                <a:schemeClr val="bg1">
                  <a:alpha val="50000"/>
                </a:schemeClr>
              </a:gs>
              <a:gs pos="100000">
                <a:schemeClr val="bg1">
                  <a:gamma/>
                  <a:shade val="46275"/>
                  <a:invGamma/>
                </a:schemeClr>
              </a:gs>
            </a:gsLst>
            <a:lin ang="0" scaled="1"/>
          </a:gradFill>
          <a:ln w="9525">
            <a:noFill/>
            <a:miter lim="800000"/>
            <a:headEnd/>
            <a:tailEnd/>
          </a:ln>
          <a:effectLst/>
        </p:spPr>
        <p:txBody>
          <a:bodyPr wrap="none" anchor="ctr"/>
          <a:lstStyle/>
          <a:p>
            <a:endParaRPr lang="fr-FR"/>
          </a:p>
        </p:txBody>
      </p:sp>
      <p:sp>
        <p:nvSpPr>
          <p:cNvPr id="5" name="Text Box 36"/>
          <p:cNvSpPr txBox="1">
            <a:spLocks noChangeArrowheads="1"/>
          </p:cNvSpPr>
          <p:nvPr/>
        </p:nvSpPr>
        <p:spPr bwMode="auto">
          <a:xfrm>
            <a:off x="4956313" y="439738"/>
            <a:ext cx="4187687" cy="584775"/>
          </a:xfrm>
          <a:prstGeom prst="rect">
            <a:avLst/>
          </a:prstGeom>
          <a:noFill/>
          <a:ln w="9525">
            <a:noFill/>
            <a:miter lim="800000"/>
            <a:headEnd/>
            <a:tailEnd/>
          </a:ln>
          <a:effectLst/>
        </p:spPr>
        <p:txBody>
          <a:bodyPr wrap="square">
            <a:spAutoFit/>
          </a:bodyPr>
          <a:lstStyle/>
          <a:p>
            <a:pPr algn="l">
              <a:spcBef>
                <a:spcPct val="50000"/>
              </a:spcBef>
            </a:pPr>
            <a:r>
              <a:rPr lang="fr-FR" sz="3200" b="1" dirty="0" smtClean="0">
                <a:solidFill>
                  <a:schemeClr val="bg1"/>
                </a:solidFill>
              </a:rPr>
              <a:t>Pertes en nutriments</a:t>
            </a:r>
            <a:endParaRPr lang="fr-FR" sz="3200" b="1" dirty="0">
              <a:solidFill>
                <a:schemeClr val="bg1"/>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lstStyle/>
          <a:p>
            <a:r>
              <a:rPr lang="fr-FR" dirty="0" smtClean="0"/>
              <a:t>Flux de saltation</a:t>
            </a:r>
            <a:endParaRPr lang="fr-FR" dirty="0"/>
          </a:p>
        </p:txBody>
      </p:sp>
      <p:sp>
        <p:nvSpPr>
          <p:cNvPr id="4" name="Text Box 3"/>
          <p:cNvSpPr txBox="1">
            <a:spLocks noChangeArrowheads="1"/>
          </p:cNvSpPr>
          <p:nvPr/>
        </p:nvSpPr>
        <p:spPr bwMode="auto">
          <a:xfrm>
            <a:off x="1404938" y="2296666"/>
            <a:ext cx="184150" cy="457200"/>
          </a:xfrm>
          <a:prstGeom prst="rect">
            <a:avLst/>
          </a:prstGeom>
          <a:noFill/>
          <a:ln w="12700">
            <a:noFill/>
            <a:miter lim="800000"/>
            <a:headEnd type="none" w="sm" len="sm"/>
            <a:tailEnd type="none" w="sm" len="sm"/>
          </a:ln>
        </p:spPr>
        <p:txBody>
          <a:bodyPr wrap="none">
            <a:spAutoFit/>
          </a:bodyPr>
          <a:lstStyle/>
          <a:p>
            <a:pPr eaLnBrk="0" hangingPunct="0"/>
            <a:endParaRPr lang="fr-FR" sz="2400">
              <a:latin typeface="Times New Roman" pitchFamily="18" charset="0"/>
            </a:endParaRPr>
          </a:p>
        </p:txBody>
      </p:sp>
      <p:sp>
        <p:nvSpPr>
          <p:cNvPr id="5" name="Rectangle 5"/>
          <p:cNvSpPr>
            <a:spLocks noChangeArrowheads="1"/>
          </p:cNvSpPr>
          <p:nvPr/>
        </p:nvSpPr>
        <p:spPr bwMode="auto">
          <a:xfrm>
            <a:off x="-122238" y="3698429"/>
            <a:ext cx="184151" cy="368300"/>
          </a:xfrm>
          <a:prstGeom prst="rect">
            <a:avLst/>
          </a:prstGeom>
          <a:noFill/>
          <a:ln w="12700">
            <a:noFill/>
            <a:miter lim="800000"/>
            <a:headEnd type="none" w="sm" len="sm"/>
            <a:tailEnd type="none" w="sm" len="sm"/>
          </a:ln>
        </p:spPr>
        <p:txBody>
          <a:bodyPr wrap="none" anchor="ctr">
            <a:spAutoFit/>
          </a:bodyPr>
          <a:lstStyle/>
          <a:p>
            <a:endParaRPr lang="fr-FR"/>
          </a:p>
        </p:txBody>
      </p:sp>
      <p:sp>
        <p:nvSpPr>
          <p:cNvPr id="6" name="Rectangle 6"/>
          <p:cNvSpPr>
            <a:spLocks noChangeArrowheads="1"/>
          </p:cNvSpPr>
          <p:nvPr/>
        </p:nvSpPr>
        <p:spPr bwMode="auto">
          <a:xfrm>
            <a:off x="-122238" y="3717479"/>
            <a:ext cx="184151" cy="368300"/>
          </a:xfrm>
          <a:prstGeom prst="rect">
            <a:avLst/>
          </a:prstGeom>
          <a:noFill/>
          <a:ln w="12700">
            <a:noFill/>
            <a:miter lim="800000"/>
            <a:headEnd type="none" w="sm" len="sm"/>
            <a:tailEnd type="none" w="sm" len="sm"/>
          </a:ln>
        </p:spPr>
        <p:txBody>
          <a:bodyPr wrap="none" anchor="ctr">
            <a:spAutoFit/>
          </a:bodyPr>
          <a:lstStyle/>
          <a:p>
            <a:endParaRPr lang="fr-FR"/>
          </a:p>
        </p:txBody>
      </p:sp>
      <p:sp>
        <p:nvSpPr>
          <p:cNvPr id="8" name="Text Box 12"/>
          <p:cNvSpPr txBox="1">
            <a:spLocks noChangeArrowheads="1"/>
          </p:cNvSpPr>
          <p:nvPr/>
        </p:nvSpPr>
        <p:spPr bwMode="auto">
          <a:xfrm>
            <a:off x="76276" y="6505599"/>
            <a:ext cx="4362092" cy="307777"/>
          </a:xfrm>
          <a:prstGeom prst="rect">
            <a:avLst/>
          </a:prstGeom>
          <a:noFill/>
          <a:ln w="9525">
            <a:noFill/>
            <a:miter lim="800000"/>
            <a:headEnd/>
            <a:tailEnd/>
          </a:ln>
        </p:spPr>
        <p:txBody>
          <a:bodyPr wrap="none">
            <a:spAutoFit/>
          </a:bodyPr>
          <a:lstStyle/>
          <a:p>
            <a:r>
              <a:rPr lang="fr-FR" sz="1400" i="1" dirty="0" err="1"/>
              <a:t>Marticorena</a:t>
            </a:r>
            <a:r>
              <a:rPr lang="fr-FR" sz="1400" i="1" dirty="0"/>
              <a:t> and </a:t>
            </a:r>
            <a:r>
              <a:rPr lang="fr-FR" sz="1400" i="1" dirty="0" err="1"/>
              <a:t>Bergametti</a:t>
            </a:r>
            <a:r>
              <a:rPr lang="fr-FR" sz="1400" i="1" dirty="0"/>
              <a:t>, J. </a:t>
            </a:r>
            <a:r>
              <a:rPr lang="fr-FR" sz="1400" i="1" dirty="0" err="1"/>
              <a:t>Geophys</a:t>
            </a:r>
            <a:r>
              <a:rPr lang="fr-FR" sz="1400" i="1" dirty="0"/>
              <a:t>. </a:t>
            </a:r>
            <a:r>
              <a:rPr lang="fr-FR" sz="1400" i="1" dirty="0" err="1"/>
              <a:t>Res</a:t>
            </a:r>
            <a:r>
              <a:rPr lang="fr-FR" sz="1400" i="1" dirty="0"/>
              <a:t>., 1995</a:t>
            </a:r>
          </a:p>
        </p:txBody>
      </p:sp>
      <p:pic>
        <p:nvPicPr>
          <p:cNvPr id="9" name="Picture 14" descr="lisalogo"/>
          <p:cNvPicPr>
            <a:picLocks noChangeAspect="1" noChangeArrowheads="1"/>
          </p:cNvPicPr>
          <p:nvPr/>
        </p:nvPicPr>
        <p:blipFill>
          <a:blip r:embed="rId3" cstate="print"/>
          <a:srcRect/>
          <a:stretch>
            <a:fillRect/>
          </a:stretch>
        </p:blipFill>
        <p:spPr bwMode="auto">
          <a:xfrm>
            <a:off x="8351837" y="6445250"/>
            <a:ext cx="792163" cy="412750"/>
          </a:xfrm>
          <a:prstGeom prst="rect">
            <a:avLst/>
          </a:prstGeom>
          <a:noFill/>
          <a:ln w="9525">
            <a:noFill/>
            <a:miter lim="800000"/>
            <a:headEnd/>
            <a:tailEnd/>
          </a:ln>
        </p:spPr>
      </p:pic>
      <p:sp>
        <p:nvSpPr>
          <p:cNvPr id="10" name="Text Box 13"/>
          <p:cNvSpPr txBox="1">
            <a:spLocks noChangeArrowheads="1"/>
          </p:cNvSpPr>
          <p:nvPr/>
        </p:nvSpPr>
        <p:spPr bwMode="auto">
          <a:xfrm>
            <a:off x="5692900" y="5229200"/>
            <a:ext cx="2372765" cy="307777"/>
          </a:xfrm>
          <a:prstGeom prst="rect">
            <a:avLst/>
          </a:prstGeom>
          <a:noFill/>
          <a:ln w="9525">
            <a:noFill/>
            <a:miter lim="800000"/>
            <a:headEnd/>
            <a:tailEnd/>
          </a:ln>
        </p:spPr>
        <p:txBody>
          <a:bodyPr wrap="none">
            <a:spAutoFit/>
          </a:bodyPr>
          <a:lstStyle/>
          <a:p>
            <a:r>
              <a:rPr lang="fr-FR" sz="1400" i="1" dirty="0"/>
              <a:t>Gomes et </a:t>
            </a:r>
            <a:r>
              <a:rPr lang="fr-FR" sz="1400" i="1" dirty="0" smtClean="0"/>
              <a:t>al., </a:t>
            </a:r>
            <a:r>
              <a:rPr lang="fr-FR" sz="1400" i="1" dirty="0" err="1"/>
              <a:t>Catena</a:t>
            </a:r>
            <a:r>
              <a:rPr lang="fr-FR" sz="1400" i="1" dirty="0"/>
              <a:t>, 2003</a:t>
            </a:r>
          </a:p>
        </p:txBody>
      </p:sp>
      <p:pic>
        <p:nvPicPr>
          <p:cNvPr id="11" name="Picture 15"/>
          <p:cNvPicPr>
            <a:picLocks noChangeAspect="1" noChangeArrowheads="1"/>
          </p:cNvPicPr>
          <p:nvPr/>
        </p:nvPicPr>
        <p:blipFill>
          <a:blip r:embed="rId4" cstate="print"/>
          <a:srcRect/>
          <a:stretch>
            <a:fillRect/>
          </a:stretch>
        </p:blipFill>
        <p:spPr bwMode="auto">
          <a:xfrm>
            <a:off x="6000" y="1844824"/>
            <a:ext cx="4495800" cy="4716780"/>
          </a:xfrm>
          <a:prstGeom prst="rect">
            <a:avLst/>
          </a:prstGeom>
          <a:noFill/>
          <a:ln w="9525">
            <a:noFill/>
            <a:miter lim="800000"/>
            <a:headEnd/>
            <a:tailEnd/>
          </a:ln>
        </p:spPr>
      </p:pic>
      <p:pic>
        <p:nvPicPr>
          <p:cNvPr id="12" name="Picture 16"/>
          <p:cNvPicPr>
            <a:picLocks noChangeAspect="1" noChangeArrowheads="1"/>
          </p:cNvPicPr>
          <p:nvPr/>
        </p:nvPicPr>
        <p:blipFill>
          <a:blip r:embed="rId5" cstate="print"/>
          <a:srcRect/>
          <a:stretch>
            <a:fillRect/>
          </a:stretch>
        </p:blipFill>
        <p:spPr bwMode="auto">
          <a:xfrm>
            <a:off x="4633643" y="1916832"/>
            <a:ext cx="4489609" cy="2928461"/>
          </a:xfrm>
          <a:prstGeom prst="rect">
            <a:avLst/>
          </a:prstGeom>
          <a:noFill/>
          <a:ln w="9525">
            <a:noFill/>
            <a:miter lim="800000"/>
            <a:headEnd/>
            <a:tailEnd/>
          </a:ln>
        </p:spPr>
      </p:pic>
      <p:graphicFrame>
        <p:nvGraphicFramePr>
          <p:cNvPr id="13" name="Objet 12"/>
          <p:cNvGraphicFramePr>
            <a:graphicFrameLocks noChangeAspect="1"/>
          </p:cNvGraphicFramePr>
          <p:nvPr/>
        </p:nvGraphicFramePr>
        <p:xfrm>
          <a:off x="1388900" y="1035731"/>
          <a:ext cx="6345237" cy="633412"/>
        </p:xfrm>
        <a:graphic>
          <a:graphicData uri="http://schemas.openxmlformats.org/presentationml/2006/ole">
            <p:oleObj spid="_x0000_s60418" name="Équation" r:id="rId6" imgW="5079960" imgH="507960" progId="Equation.3">
              <p:embed/>
            </p:oleObj>
          </a:graphicData>
        </a:graphic>
      </p:graphicFrame>
      <p:sp>
        <p:nvSpPr>
          <p:cNvPr id="14" name="ZoneTexte 13"/>
          <p:cNvSpPr txBox="1"/>
          <p:nvPr/>
        </p:nvSpPr>
        <p:spPr>
          <a:xfrm>
            <a:off x="1835696" y="1628800"/>
            <a:ext cx="1112805" cy="369332"/>
          </a:xfrm>
          <a:prstGeom prst="rect">
            <a:avLst/>
          </a:prstGeom>
          <a:noFill/>
        </p:spPr>
        <p:txBody>
          <a:bodyPr wrap="none" rtlCol="0">
            <a:spAutoFit/>
          </a:bodyPr>
          <a:lstStyle/>
          <a:p>
            <a:r>
              <a:rPr lang="fr-FR" b="1" dirty="0" smtClean="0">
                <a:solidFill>
                  <a:srgbClr val="FF0000"/>
                </a:solidFill>
              </a:rPr>
              <a:t>Soufflerie</a:t>
            </a:r>
            <a:endParaRPr lang="fr-FR" b="1" dirty="0">
              <a:solidFill>
                <a:srgbClr val="FF0000"/>
              </a:solidFill>
            </a:endParaRPr>
          </a:p>
        </p:txBody>
      </p:sp>
      <p:sp>
        <p:nvSpPr>
          <p:cNvPr id="15" name="ZoneTexte 14"/>
          <p:cNvSpPr txBox="1"/>
          <p:nvPr/>
        </p:nvSpPr>
        <p:spPr>
          <a:xfrm>
            <a:off x="6516216" y="1628800"/>
            <a:ext cx="845744" cy="369332"/>
          </a:xfrm>
          <a:prstGeom prst="rect">
            <a:avLst/>
          </a:prstGeom>
          <a:noFill/>
        </p:spPr>
        <p:txBody>
          <a:bodyPr wrap="none" rtlCol="0">
            <a:spAutoFit/>
          </a:bodyPr>
          <a:lstStyle/>
          <a:p>
            <a:r>
              <a:rPr lang="fr-FR" b="1" dirty="0" smtClean="0">
                <a:solidFill>
                  <a:schemeClr val="accent3">
                    <a:lumMod val="75000"/>
                  </a:schemeClr>
                </a:solidFill>
              </a:rPr>
              <a:t>Terrain</a:t>
            </a:r>
            <a:endParaRPr lang="fr-FR" b="1"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En complément du projet WEST en Tunisie</a:t>
            </a:r>
            <a:endParaRPr lang="fr-FR" dirty="0"/>
          </a:p>
        </p:txBody>
      </p:sp>
      <p:sp>
        <p:nvSpPr>
          <p:cNvPr id="3" name="Espace réservé du contenu 2"/>
          <p:cNvSpPr>
            <a:spLocks noGrp="1"/>
          </p:cNvSpPr>
          <p:nvPr>
            <p:ph idx="1"/>
          </p:nvPr>
        </p:nvSpPr>
        <p:spPr/>
        <p:txBody>
          <a:bodyPr>
            <a:normAutofit/>
          </a:bodyPr>
          <a:lstStyle/>
          <a:p>
            <a:r>
              <a:rPr lang="fr-FR" dirty="0" smtClean="0"/>
              <a:t>Installations à l’IRA :</a:t>
            </a:r>
          </a:p>
          <a:p>
            <a:pPr lvl="1"/>
            <a:r>
              <a:rPr lang="fr-FR" dirty="0" smtClean="0"/>
              <a:t>d’un Collecteur Automatique de</a:t>
            </a:r>
          </a:p>
          <a:p>
            <a:pPr lvl="1">
              <a:buNone/>
            </a:pPr>
            <a:r>
              <a:rPr lang="fr-FR" dirty="0" smtClean="0"/>
              <a:t>Retombées Atmosphériques insolubles</a:t>
            </a:r>
          </a:p>
          <a:p>
            <a:pPr lvl="1">
              <a:buNone/>
            </a:pPr>
            <a:r>
              <a:rPr lang="fr-FR" dirty="0" smtClean="0"/>
              <a:t>à Grande Autonomie (CARAGA)</a:t>
            </a:r>
          </a:p>
        </p:txBody>
      </p:sp>
      <p:sp>
        <p:nvSpPr>
          <p:cNvPr id="5" name="Espace réservé du contenu 2"/>
          <p:cNvSpPr txBox="1">
            <a:spLocks/>
          </p:cNvSpPr>
          <p:nvPr/>
        </p:nvSpPr>
        <p:spPr>
          <a:xfrm>
            <a:off x="457200" y="4869160"/>
            <a:ext cx="8229600" cy="1152128"/>
          </a:xfrm>
          <a:prstGeom prst="rect">
            <a:avLst/>
          </a:prstGeom>
        </p:spPr>
        <p:txBody>
          <a:bodyPr vert="horz" lIns="91440" tIns="45720" rIns="91440" bIns="45720" rtlCol="0">
            <a:normAutofit/>
          </a:bodyPr>
          <a:lstStyle/>
          <a:p>
            <a:pPr marL="742950" marR="0" lvl="1" indent="-28575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800" b="0" i="0" u="none" strike="noStrike" kern="1200" cap="none" spc="0" normalizeH="0" baseline="0" noProof="0" dirty="0" smtClean="0">
                <a:ln>
                  <a:noFill/>
                </a:ln>
                <a:solidFill>
                  <a:schemeClr val="tx1"/>
                </a:solidFill>
                <a:effectLst/>
                <a:uLnTx/>
                <a:uFillTx/>
                <a:latin typeface="+mn-lt"/>
                <a:ea typeface="+mn-ea"/>
                <a:cs typeface="+mn-cs"/>
              </a:rPr>
              <a:t>d’un TEOM (mesure de la concentration atmosphérique en aérosols)</a:t>
            </a:r>
            <a:endParaRPr kumimoji="0" lang="fr-FR" sz="2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4" name="Groupe 6"/>
          <p:cNvGrpSpPr/>
          <p:nvPr/>
        </p:nvGrpSpPr>
        <p:grpSpPr>
          <a:xfrm>
            <a:off x="6677648" y="1556792"/>
            <a:ext cx="2333625" cy="3420964"/>
            <a:chOff x="6677648" y="1556792"/>
            <a:chExt cx="2333625" cy="3420964"/>
          </a:xfrm>
        </p:grpSpPr>
        <p:pic>
          <p:nvPicPr>
            <p:cNvPr id="1026" name="Picture 2"/>
            <p:cNvPicPr>
              <a:picLocks noChangeAspect="1" noChangeArrowheads="1"/>
            </p:cNvPicPr>
            <p:nvPr/>
          </p:nvPicPr>
          <p:blipFill>
            <a:blip r:embed="rId2" cstate="print"/>
            <a:srcRect/>
            <a:stretch>
              <a:fillRect/>
            </a:stretch>
          </p:blipFill>
          <p:spPr bwMode="auto">
            <a:xfrm>
              <a:off x="6677648" y="1556792"/>
              <a:ext cx="2333625" cy="3067050"/>
            </a:xfrm>
            <a:prstGeom prst="rect">
              <a:avLst/>
            </a:prstGeom>
            <a:noFill/>
            <a:ln w="9525">
              <a:noFill/>
              <a:miter lim="800000"/>
              <a:headEnd/>
              <a:tailEnd/>
            </a:ln>
            <a:effectLst/>
          </p:spPr>
        </p:pic>
        <p:sp>
          <p:nvSpPr>
            <p:cNvPr id="6" name="ZoneTexte 5"/>
            <p:cNvSpPr txBox="1"/>
            <p:nvPr/>
          </p:nvSpPr>
          <p:spPr>
            <a:xfrm>
              <a:off x="8222086" y="4608424"/>
              <a:ext cx="769698" cy="369332"/>
            </a:xfrm>
            <a:prstGeom prst="rect">
              <a:avLst/>
            </a:prstGeom>
            <a:noFill/>
          </p:spPr>
          <p:txBody>
            <a:bodyPr wrap="none" rtlCol="0">
              <a:spAutoFit/>
            </a:bodyPr>
            <a:lstStyle/>
            <a:p>
              <a:r>
                <a:rPr lang="fr-FR" dirty="0" smtClean="0"/>
                <a:t>©LISA</a:t>
              </a:r>
              <a:endParaRPr lang="fr-FR" dirty="0"/>
            </a:p>
          </p:txBody>
        </p:sp>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srcRect/>
          <a:stretch>
            <a:fillRect/>
          </a:stretch>
        </p:blipFill>
        <p:spPr bwMode="auto">
          <a:xfrm>
            <a:off x="1185840" y="2151376"/>
            <a:ext cx="7706639" cy="4032448"/>
          </a:xfrm>
          <a:prstGeom prst="rect">
            <a:avLst/>
          </a:prstGeom>
          <a:noFill/>
          <a:ln w="9525">
            <a:noFill/>
            <a:miter lim="800000"/>
            <a:headEnd/>
            <a:tailEnd/>
          </a:ln>
          <a:effectLst/>
        </p:spPr>
      </p:pic>
      <p:sp>
        <p:nvSpPr>
          <p:cNvPr id="3" name="Freeform 21"/>
          <p:cNvSpPr>
            <a:spLocks/>
          </p:cNvSpPr>
          <p:nvPr/>
        </p:nvSpPr>
        <p:spPr bwMode="auto">
          <a:xfrm>
            <a:off x="692151" y="5272226"/>
            <a:ext cx="292100" cy="263525"/>
          </a:xfrm>
          <a:custGeom>
            <a:avLst/>
            <a:gdLst/>
            <a:ahLst/>
            <a:cxnLst>
              <a:cxn ang="0">
                <a:pos x="72" y="576"/>
              </a:cxn>
              <a:cxn ang="0">
                <a:pos x="24" y="504"/>
              </a:cxn>
              <a:cxn ang="0">
                <a:pos x="0" y="432"/>
              </a:cxn>
              <a:cxn ang="0">
                <a:pos x="12" y="240"/>
              </a:cxn>
              <a:cxn ang="0">
                <a:pos x="372" y="12"/>
              </a:cxn>
              <a:cxn ang="0">
                <a:pos x="576" y="24"/>
              </a:cxn>
              <a:cxn ang="0">
                <a:pos x="600" y="96"/>
              </a:cxn>
              <a:cxn ang="0">
                <a:pos x="636" y="216"/>
              </a:cxn>
              <a:cxn ang="0">
                <a:pos x="660" y="252"/>
              </a:cxn>
              <a:cxn ang="0">
                <a:pos x="684" y="324"/>
              </a:cxn>
              <a:cxn ang="0">
                <a:pos x="612" y="480"/>
              </a:cxn>
              <a:cxn ang="0">
                <a:pos x="468" y="624"/>
              </a:cxn>
              <a:cxn ang="0">
                <a:pos x="228" y="636"/>
              </a:cxn>
              <a:cxn ang="0">
                <a:pos x="72" y="624"/>
              </a:cxn>
              <a:cxn ang="0">
                <a:pos x="84" y="588"/>
              </a:cxn>
              <a:cxn ang="0">
                <a:pos x="72" y="576"/>
              </a:cxn>
            </a:cxnLst>
            <a:rect l="0" t="0" r="r" b="b"/>
            <a:pathLst>
              <a:path w="690" h="640">
                <a:moveTo>
                  <a:pt x="72" y="576"/>
                </a:moveTo>
                <a:cubicBezTo>
                  <a:pt x="56" y="552"/>
                  <a:pt x="33" y="531"/>
                  <a:pt x="24" y="504"/>
                </a:cubicBezTo>
                <a:cubicBezTo>
                  <a:pt x="16" y="480"/>
                  <a:pt x="0" y="432"/>
                  <a:pt x="0" y="432"/>
                </a:cubicBezTo>
                <a:cubicBezTo>
                  <a:pt x="4" y="368"/>
                  <a:pt x="5" y="304"/>
                  <a:pt x="12" y="240"/>
                </a:cubicBezTo>
                <a:cubicBezTo>
                  <a:pt x="29" y="74"/>
                  <a:pt x="249" y="37"/>
                  <a:pt x="372" y="12"/>
                </a:cubicBezTo>
                <a:cubicBezTo>
                  <a:pt x="440" y="16"/>
                  <a:pt x="512" y="0"/>
                  <a:pt x="576" y="24"/>
                </a:cubicBezTo>
                <a:cubicBezTo>
                  <a:pt x="600" y="33"/>
                  <a:pt x="594" y="71"/>
                  <a:pt x="600" y="96"/>
                </a:cubicBezTo>
                <a:cubicBezTo>
                  <a:pt x="607" y="123"/>
                  <a:pt x="624" y="198"/>
                  <a:pt x="636" y="216"/>
                </a:cubicBezTo>
                <a:cubicBezTo>
                  <a:pt x="644" y="228"/>
                  <a:pt x="654" y="239"/>
                  <a:pt x="660" y="252"/>
                </a:cubicBezTo>
                <a:cubicBezTo>
                  <a:pt x="670" y="275"/>
                  <a:pt x="684" y="324"/>
                  <a:pt x="684" y="324"/>
                </a:cubicBezTo>
                <a:cubicBezTo>
                  <a:pt x="675" y="406"/>
                  <a:pt x="690" y="454"/>
                  <a:pt x="612" y="480"/>
                </a:cubicBezTo>
                <a:cubicBezTo>
                  <a:pt x="565" y="527"/>
                  <a:pt x="543" y="617"/>
                  <a:pt x="468" y="624"/>
                </a:cubicBezTo>
                <a:cubicBezTo>
                  <a:pt x="388" y="631"/>
                  <a:pt x="308" y="632"/>
                  <a:pt x="228" y="636"/>
                </a:cubicBezTo>
                <a:cubicBezTo>
                  <a:pt x="176" y="632"/>
                  <a:pt x="121" y="640"/>
                  <a:pt x="72" y="624"/>
                </a:cubicBezTo>
                <a:cubicBezTo>
                  <a:pt x="60" y="620"/>
                  <a:pt x="84" y="601"/>
                  <a:pt x="84" y="588"/>
                </a:cubicBezTo>
                <a:cubicBezTo>
                  <a:pt x="84" y="582"/>
                  <a:pt x="76" y="580"/>
                  <a:pt x="72" y="576"/>
                </a:cubicBezTo>
                <a:close/>
              </a:path>
            </a:pathLst>
          </a:custGeom>
          <a:solidFill>
            <a:schemeClr val="bg2"/>
          </a:solidFill>
          <a:ln w="9525">
            <a:solidFill>
              <a:srgbClr val="5F5F5F"/>
            </a:solidFill>
            <a:round/>
            <a:headEnd/>
            <a:tailEnd/>
          </a:ln>
          <a:effectLst/>
        </p:spPr>
        <p:txBody>
          <a:bodyPr wrap="none" anchor="ctr"/>
          <a:lstStyle/>
          <a:p>
            <a:endParaRPr lang="fr-FR"/>
          </a:p>
        </p:txBody>
      </p:sp>
      <p:sp>
        <p:nvSpPr>
          <p:cNvPr id="4" name="AutoShape 25"/>
          <p:cNvSpPr>
            <a:spLocks noChangeArrowheads="1"/>
          </p:cNvSpPr>
          <p:nvPr/>
        </p:nvSpPr>
        <p:spPr bwMode="auto">
          <a:xfrm>
            <a:off x="-36512" y="4615001"/>
            <a:ext cx="584200" cy="525463"/>
          </a:xfrm>
          <a:prstGeom prst="octagon">
            <a:avLst>
              <a:gd name="adj" fmla="val 29287"/>
            </a:avLst>
          </a:prstGeom>
          <a:solidFill>
            <a:srgbClr val="92D050"/>
          </a:solidFill>
          <a:ln w="9525">
            <a:solidFill>
              <a:schemeClr val="tx1"/>
            </a:solidFill>
            <a:miter lim="800000"/>
            <a:headEnd/>
            <a:tailEnd/>
          </a:ln>
          <a:effectLst/>
        </p:spPr>
        <p:txBody>
          <a:bodyPr wrap="none" anchor="ctr"/>
          <a:lstStyle/>
          <a:p>
            <a:endParaRPr lang="fr-FR"/>
          </a:p>
        </p:txBody>
      </p:sp>
      <p:sp>
        <p:nvSpPr>
          <p:cNvPr id="5" name="Rectangle 26"/>
          <p:cNvSpPr>
            <a:spLocks noChangeArrowheads="1"/>
          </p:cNvSpPr>
          <p:nvPr/>
        </p:nvSpPr>
        <p:spPr bwMode="auto">
          <a:xfrm>
            <a:off x="182563" y="5140464"/>
            <a:ext cx="146050" cy="395288"/>
          </a:xfrm>
          <a:prstGeom prst="rect">
            <a:avLst/>
          </a:prstGeom>
          <a:solidFill>
            <a:srgbClr val="663300"/>
          </a:solidFill>
          <a:ln w="9525">
            <a:solidFill>
              <a:schemeClr val="tx1"/>
            </a:solidFill>
            <a:miter lim="800000"/>
            <a:headEnd/>
            <a:tailEnd/>
          </a:ln>
          <a:effectLst/>
        </p:spPr>
        <p:txBody>
          <a:bodyPr wrap="none" anchor="ctr"/>
          <a:lstStyle/>
          <a:p>
            <a:endParaRPr lang="fr-FR"/>
          </a:p>
        </p:txBody>
      </p:sp>
      <p:cxnSp>
        <p:nvCxnSpPr>
          <p:cNvPr id="7" name="Connecteur droit 6"/>
          <p:cNvCxnSpPr/>
          <p:nvPr/>
        </p:nvCxnSpPr>
        <p:spPr>
          <a:xfrm flipH="1">
            <a:off x="72008" y="5549004"/>
            <a:ext cx="4499992" cy="0"/>
          </a:xfrm>
          <a:prstGeom prst="line">
            <a:avLst/>
          </a:prstGeom>
          <a:ln w="476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34" descr="moz-screenshot-3"/>
          <p:cNvPicPr>
            <a:picLocks noChangeAspect="1" noChangeArrowheads="1"/>
          </p:cNvPicPr>
          <p:nvPr/>
        </p:nvPicPr>
        <p:blipFill>
          <a:blip r:embed="rId3" cstate="print"/>
          <a:srcRect/>
          <a:stretch>
            <a:fillRect/>
          </a:stretch>
        </p:blipFill>
        <p:spPr bwMode="auto">
          <a:xfrm>
            <a:off x="-12700" y="0"/>
            <a:ext cx="9156700" cy="1474788"/>
          </a:xfrm>
          <a:prstGeom prst="rect">
            <a:avLst/>
          </a:prstGeom>
          <a:noFill/>
        </p:spPr>
      </p:pic>
      <p:sp>
        <p:nvSpPr>
          <p:cNvPr id="13" name="Rectangle 35"/>
          <p:cNvSpPr>
            <a:spLocks noChangeArrowheads="1"/>
          </p:cNvSpPr>
          <p:nvPr/>
        </p:nvSpPr>
        <p:spPr bwMode="auto">
          <a:xfrm>
            <a:off x="0" y="0"/>
            <a:ext cx="9144000" cy="1463675"/>
          </a:xfrm>
          <a:prstGeom prst="rect">
            <a:avLst/>
          </a:prstGeom>
          <a:gradFill rotWithShape="1">
            <a:gsLst>
              <a:gs pos="0">
                <a:schemeClr val="bg1">
                  <a:alpha val="50000"/>
                </a:schemeClr>
              </a:gs>
              <a:gs pos="100000">
                <a:schemeClr val="bg1">
                  <a:gamma/>
                  <a:shade val="46275"/>
                  <a:invGamma/>
                </a:schemeClr>
              </a:gs>
            </a:gsLst>
            <a:lin ang="0" scaled="1"/>
          </a:gradFill>
          <a:ln w="9525">
            <a:noFill/>
            <a:miter lim="800000"/>
            <a:headEnd/>
            <a:tailEnd/>
          </a:ln>
          <a:effectLst/>
        </p:spPr>
        <p:txBody>
          <a:bodyPr wrap="none" anchor="ctr"/>
          <a:lstStyle/>
          <a:p>
            <a:endParaRPr lang="fr-FR"/>
          </a:p>
        </p:txBody>
      </p:sp>
      <p:sp>
        <p:nvSpPr>
          <p:cNvPr id="14" name="Text Box 36"/>
          <p:cNvSpPr txBox="1">
            <a:spLocks noChangeArrowheads="1"/>
          </p:cNvSpPr>
          <p:nvPr/>
        </p:nvSpPr>
        <p:spPr bwMode="auto">
          <a:xfrm>
            <a:off x="5456238" y="439738"/>
            <a:ext cx="3687762" cy="579437"/>
          </a:xfrm>
          <a:prstGeom prst="rect">
            <a:avLst/>
          </a:prstGeom>
          <a:noFill/>
          <a:ln w="9525">
            <a:noFill/>
            <a:miter lim="800000"/>
            <a:headEnd/>
            <a:tailEnd/>
          </a:ln>
          <a:effectLst/>
        </p:spPr>
        <p:txBody>
          <a:bodyPr>
            <a:spAutoFit/>
          </a:bodyPr>
          <a:lstStyle/>
          <a:p>
            <a:pPr algn="l">
              <a:spcBef>
                <a:spcPct val="50000"/>
              </a:spcBef>
            </a:pPr>
            <a:r>
              <a:rPr lang="fr-FR" sz="3200" b="1" dirty="0" smtClean="0">
                <a:solidFill>
                  <a:schemeClr val="bg1"/>
                </a:solidFill>
              </a:rPr>
              <a:t>Processus</a:t>
            </a:r>
            <a:endParaRPr lang="fr-FR" sz="3200" b="1" dirty="0">
              <a:solidFill>
                <a:schemeClr val="bg1"/>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 name="Picture 2" descr="0047"/>
          <p:cNvPicPr>
            <a:picLocks noChangeAspect="1" noChangeArrowheads="1"/>
          </p:cNvPicPr>
          <p:nvPr/>
        </p:nvPicPr>
        <p:blipFill>
          <a:blip r:embed="rId3" cstate="print"/>
          <a:srcRect t="5119" b="13591"/>
          <a:stretch>
            <a:fillRect/>
          </a:stretch>
        </p:blipFill>
        <p:spPr bwMode="auto">
          <a:xfrm>
            <a:off x="0" y="1268760"/>
            <a:ext cx="9144000" cy="5596837"/>
          </a:xfrm>
          <a:prstGeom prst="rect">
            <a:avLst/>
          </a:prstGeom>
          <a:noFill/>
          <a:ln w="9525">
            <a:noFill/>
            <a:miter lim="800000"/>
            <a:headEnd/>
            <a:tailEnd/>
          </a:ln>
        </p:spPr>
      </p:pic>
      <p:sp>
        <p:nvSpPr>
          <p:cNvPr id="4" name="Titre 1"/>
          <p:cNvSpPr>
            <a:spLocks noGrp="1"/>
          </p:cNvSpPr>
          <p:nvPr>
            <p:ph type="title"/>
          </p:nvPr>
        </p:nvSpPr>
        <p:spPr>
          <a:xfrm>
            <a:off x="457200" y="72000"/>
            <a:ext cx="8229600" cy="1143000"/>
          </a:xfrm>
        </p:spPr>
        <p:txBody>
          <a:bodyPr>
            <a:normAutofit/>
          </a:bodyPr>
          <a:lstStyle/>
          <a:p>
            <a:r>
              <a:rPr lang="fr-FR" sz="3800" dirty="0" smtClean="0">
                <a:latin typeface="Comic Sans MS" pitchFamily="66" charset="0"/>
              </a:rPr>
              <a:t>Le seuil d’érosion</a:t>
            </a:r>
            <a:endParaRPr lang="fr-FR" sz="3800" dirty="0">
              <a:latin typeface="Comic Sans MS" pitchFamily="66" charset="0"/>
            </a:endParaRPr>
          </a:p>
        </p:txBody>
      </p:sp>
      <p:sp>
        <p:nvSpPr>
          <p:cNvPr id="1560" name="Text Box 9"/>
          <p:cNvSpPr txBox="1">
            <a:spLocks noChangeArrowheads="1"/>
          </p:cNvSpPr>
          <p:nvPr/>
        </p:nvSpPr>
        <p:spPr bwMode="auto">
          <a:xfrm>
            <a:off x="2399713" y="4878411"/>
            <a:ext cx="4320480" cy="1247521"/>
          </a:xfrm>
          <a:prstGeom prst="rect">
            <a:avLst/>
          </a:prstGeom>
          <a:noFill/>
          <a:ln w="9525">
            <a:noFill/>
            <a:miter lim="800000"/>
            <a:headEnd/>
            <a:tailEnd/>
          </a:ln>
        </p:spPr>
        <p:txBody>
          <a:bodyPr wrap="square">
            <a:spAutoFit/>
          </a:bodyPr>
          <a:lstStyle/>
          <a:p>
            <a:r>
              <a:rPr lang="fr-FR" dirty="0">
                <a:latin typeface="Wingdings 2" pitchFamily="18" charset="2"/>
              </a:rPr>
              <a:t>E </a:t>
            </a:r>
            <a:r>
              <a:rPr lang="fr-FR" b="1" u="sng" dirty="0">
                <a:latin typeface="Comic Sans MS" pitchFamily="66" charset="0"/>
              </a:rPr>
              <a:t>Forces de maintien au sol</a:t>
            </a:r>
            <a:r>
              <a:rPr lang="fr-FR" b="1" dirty="0">
                <a:latin typeface="Comic Sans MS" pitchFamily="66" charset="0"/>
              </a:rPr>
              <a:t> :</a:t>
            </a:r>
          </a:p>
          <a:p>
            <a:r>
              <a:rPr lang="fr-FR" sz="1600" b="1" i="1" dirty="0">
                <a:latin typeface="Comic Sans MS" pitchFamily="66" charset="0"/>
              </a:rPr>
              <a:t>Poids de la particule, P</a:t>
            </a:r>
          </a:p>
          <a:p>
            <a:pPr>
              <a:spcBef>
                <a:spcPct val="40000"/>
              </a:spcBef>
            </a:pPr>
            <a:r>
              <a:rPr lang="fr-FR" sz="1600" b="1" i="1" dirty="0">
                <a:latin typeface="Comic Sans MS" pitchFamily="66" charset="0"/>
              </a:rPr>
              <a:t>Forces de cohésion </a:t>
            </a:r>
            <a:r>
              <a:rPr lang="fr-FR" sz="1600" b="1" i="1" dirty="0" smtClean="0">
                <a:latin typeface="Comic Sans MS" pitchFamily="66" charset="0"/>
              </a:rPr>
              <a:t>inter-particulaire</a:t>
            </a:r>
            <a:r>
              <a:rPr lang="fr-FR" sz="1600" b="1" i="1" dirty="0">
                <a:latin typeface="Comic Sans MS" pitchFamily="66" charset="0"/>
              </a:rPr>
              <a:t>, </a:t>
            </a:r>
            <a:r>
              <a:rPr lang="fr-FR" sz="1600" b="1" i="1" dirty="0" err="1">
                <a:solidFill>
                  <a:srgbClr val="FF0066"/>
                </a:solidFill>
                <a:latin typeface="Comic Sans MS" pitchFamily="66" charset="0"/>
              </a:rPr>
              <a:t>I</a:t>
            </a:r>
            <a:r>
              <a:rPr lang="fr-FR" sz="1600" b="1" i="1" baseline="-25000" dirty="0" err="1">
                <a:solidFill>
                  <a:srgbClr val="FF0066"/>
                </a:solidFill>
                <a:latin typeface="Comic Sans MS" pitchFamily="66" charset="0"/>
              </a:rPr>
              <a:t>p</a:t>
            </a:r>
            <a:endParaRPr lang="fr-FR" sz="1600" b="1" i="1" baseline="-25000" dirty="0">
              <a:solidFill>
                <a:srgbClr val="FF0066"/>
              </a:solidFill>
              <a:latin typeface="Comic Sans MS" pitchFamily="66" charset="0"/>
            </a:endParaRPr>
          </a:p>
          <a:p>
            <a:endParaRPr lang="fr-FR" sz="1400" b="1" i="1" baseline="-25000" dirty="0"/>
          </a:p>
          <a:p>
            <a:endParaRPr lang="fr-FR" sz="1400" b="1" i="1" baseline="-25000" dirty="0"/>
          </a:p>
        </p:txBody>
      </p:sp>
      <p:sp>
        <p:nvSpPr>
          <p:cNvPr id="1580" name="Text Box 12"/>
          <p:cNvSpPr txBox="1">
            <a:spLocks noChangeArrowheads="1"/>
          </p:cNvSpPr>
          <p:nvPr/>
        </p:nvSpPr>
        <p:spPr bwMode="auto">
          <a:xfrm>
            <a:off x="1691680" y="1916832"/>
            <a:ext cx="3021981" cy="369332"/>
          </a:xfrm>
          <a:prstGeom prst="rect">
            <a:avLst/>
          </a:prstGeom>
          <a:noFill/>
          <a:ln w="9525">
            <a:noFill/>
            <a:miter lim="800000"/>
            <a:headEnd/>
            <a:tailEnd/>
          </a:ln>
        </p:spPr>
        <p:txBody>
          <a:bodyPr wrap="none">
            <a:spAutoFit/>
          </a:bodyPr>
          <a:lstStyle/>
          <a:p>
            <a:r>
              <a:rPr lang="fr-FR" b="1" dirty="0">
                <a:solidFill>
                  <a:srgbClr val="FF0000"/>
                </a:solidFill>
                <a:latin typeface="Comic Sans MS" pitchFamily="66" charset="0"/>
              </a:rPr>
              <a:t>Force de friction du vent</a:t>
            </a:r>
          </a:p>
        </p:txBody>
      </p:sp>
      <p:pic>
        <p:nvPicPr>
          <p:cNvPr id="1581" name="Picture 10" descr="seuilerosion_p1"/>
          <p:cNvPicPr preferRelativeResize="0">
            <a:picLocks noChangeAspect="1" noChangeArrowheads="1"/>
          </p:cNvPicPr>
          <p:nvPr/>
        </p:nvPicPr>
        <p:blipFill>
          <a:blip r:embed="rId4" cstate="print"/>
          <a:srcRect/>
          <a:stretch>
            <a:fillRect/>
          </a:stretch>
        </p:blipFill>
        <p:spPr bwMode="auto">
          <a:xfrm>
            <a:off x="2324762" y="2227023"/>
            <a:ext cx="4464845" cy="262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paramètres nécessaires</a:t>
            </a:r>
            <a:endParaRPr lang="fr-FR" dirty="0"/>
          </a:p>
        </p:txBody>
      </p:sp>
      <p:sp>
        <p:nvSpPr>
          <p:cNvPr id="3" name="Espace réservé du contenu 2"/>
          <p:cNvSpPr>
            <a:spLocks noGrp="1"/>
          </p:cNvSpPr>
          <p:nvPr>
            <p:ph idx="1"/>
          </p:nvPr>
        </p:nvSpPr>
        <p:spPr/>
        <p:txBody>
          <a:bodyPr/>
          <a:lstStyle/>
          <a:p>
            <a:r>
              <a:rPr lang="fr-FR" dirty="0" smtClean="0"/>
              <a:t>Les paramètres météorologiques :</a:t>
            </a:r>
          </a:p>
          <a:p>
            <a:pPr lvl="1"/>
            <a:r>
              <a:rPr lang="fr-FR" dirty="0" smtClean="0"/>
              <a:t>Le vent</a:t>
            </a:r>
          </a:p>
          <a:p>
            <a:pPr lvl="1"/>
            <a:r>
              <a:rPr lang="fr-FR" dirty="0" smtClean="0"/>
              <a:t>Les précipitations</a:t>
            </a:r>
          </a:p>
          <a:p>
            <a:r>
              <a:rPr lang="fr-FR" dirty="0" smtClean="0"/>
              <a:t>Les propriétés de la surface du sol :</a:t>
            </a:r>
          </a:p>
          <a:p>
            <a:pPr lvl="1"/>
            <a:r>
              <a:rPr lang="fr-FR" dirty="0" smtClean="0"/>
              <a:t>La texture</a:t>
            </a:r>
          </a:p>
          <a:p>
            <a:pPr lvl="1"/>
            <a:r>
              <a:rPr lang="fr-FR" dirty="0" smtClean="0"/>
              <a:t>La rugosité aérodynamique</a:t>
            </a:r>
          </a:p>
          <a:p>
            <a:pPr lvl="1"/>
            <a:r>
              <a:rPr lang="fr-FR" dirty="0" smtClean="0"/>
              <a:t>La distribution en taille des agrégats (à sec)</a:t>
            </a:r>
          </a:p>
          <a:p>
            <a:pPr lvl="1"/>
            <a:r>
              <a:rPr lang="fr-FR" dirty="0" smtClean="0"/>
              <a:t>L’humidité de la couche de surface (&lt; 2 cm)</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lum bright="50000" contrast="-60000"/>
          </a:blip>
          <a:srcRect/>
          <a:stretch>
            <a:fillRect/>
          </a:stretch>
        </p:blipFill>
        <p:spPr bwMode="auto">
          <a:xfrm>
            <a:off x="0" y="-26988"/>
            <a:ext cx="9144000" cy="576263"/>
          </a:xfrm>
          <a:prstGeom prst="rect">
            <a:avLst/>
          </a:prstGeom>
          <a:noFill/>
          <a:ln w="9525">
            <a:noFill/>
            <a:round/>
            <a:headEnd/>
            <a:tailEnd/>
          </a:ln>
        </p:spPr>
      </p:pic>
      <p:sp>
        <p:nvSpPr>
          <p:cNvPr id="34819" name="Rectangle 3"/>
          <p:cNvSpPr>
            <a:spLocks noChangeArrowheads="1"/>
          </p:cNvSpPr>
          <p:nvPr/>
        </p:nvSpPr>
        <p:spPr bwMode="auto">
          <a:xfrm>
            <a:off x="0" y="23813"/>
            <a:ext cx="6948488" cy="381000"/>
          </a:xfrm>
          <a:prstGeom prst="rect">
            <a:avLst/>
          </a:prstGeom>
          <a:noFill/>
          <a:ln w="9525">
            <a:noFill/>
            <a:round/>
            <a:headEnd/>
            <a:tailEnd/>
          </a:ln>
        </p:spPr>
        <p:txBody>
          <a:bodyPr lIns="90000" tIns="46800" rIns="90000" bIns="46800" anchor="ctr"/>
          <a:lstStyle/>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200">
                <a:solidFill>
                  <a:srgbClr val="000000"/>
                </a:solidFill>
              </a:rPr>
              <a:t>   Méthodologie</a:t>
            </a:r>
          </a:p>
        </p:txBody>
      </p:sp>
      <p:sp>
        <p:nvSpPr>
          <p:cNvPr id="34820" name="Text Box 6"/>
          <p:cNvSpPr txBox="1">
            <a:spLocks noChangeArrowheads="1"/>
          </p:cNvSpPr>
          <p:nvPr/>
        </p:nvSpPr>
        <p:spPr bwMode="auto">
          <a:xfrm>
            <a:off x="250825" y="3200400"/>
            <a:ext cx="8613775" cy="1066800"/>
          </a:xfrm>
          <a:prstGeom prst="rect">
            <a:avLst/>
          </a:prstGeom>
          <a:noFill/>
          <a:ln w="9525">
            <a:noFill/>
            <a:miter lim="800000"/>
            <a:headEnd/>
            <a:tailEnd/>
          </a:ln>
        </p:spPr>
        <p:txBody>
          <a:bodyPr>
            <a:spAutoFit/>
          </a:bodyPr>
          <a:lstStyle/>
          <a:p>
            <a:pPr marL="342900" indent="-342900" algn="just"/>
            <a:r>
              <a:rPr lang="fr-FR" sz="3200" dirty="0"/>
              <a:t>2) Modéliser la </a:t>
            </a:r>
            <a:r>
              <a:rPr lang="fr-FR" sz="3200" b="1" dirty="0">
                <a:solidFill>
                  <a:srgbClr val="9966FF"/>
                </a:solidFill>
              </a:rPr>
              <a:t>météorologie de surface</a:t>
            </a:r>
            <a:r>
              <a:rPr lang="fr-FR" sz="3200" dirty="0"/>
              <a:t> dans les zones semi-arides</a:t>
            </a:r>
          </a:p>
        </p:txBody>
      </p:sp>
      <p:sp>
        <p:nvSpPr>
          <p:cNvPr id="34821" name="Text Box 6"/>
          <p:cNvSpPr txBox="1">
            <a:spLocks noChangeArrowheads="1"/>
          </p:cNvSpPr>
          <p:nvPr/>
        </p:nvSpPr>
        <p:spPr bwMode="auto">
          <a:xfrm>
            <a:off x="250825" y="658813"/>
            <a:ext cx="8613775" cy="2041525"/>
          </a:xfrm>
          <a:prstGeom prst="rect">
            <a:avLst/>
          </a:prstGeom>
          <a:noFill/>
          <a:ln w="9525">
            <a:noFill/>
            <a:miter lim="800000"/>
            <a:headEnd/>
            <a:tailEnd/>
          </a:ln>
        </p:spPr>
        <p:txBody>
          <a:bodyPr>
            <a:spAutoFit/>
          </a:bodyPr>
          <a:lstStyle/>
          <a:p>
            <a:pPr marL="342900" indent="-342900" algn="just"/>
            <a:r>
              <a:rPr lang="fr-FR" sz="3200" dirty="0"/>
              <a:t>1) Développer et valider des paramétrisations adéquates pour adapter un </a:t>
            </a:r>
            <a:r>
              <a:rPr lang="fr-FR" sz="3200" b="1" dirty="0">
                <a:solidFill>
                  <a:srgbClr val="CC3300"/>
                </a:solidFill>
              </a:rPr>
              <a:t>modèle d’érosion éolienne</a:t>
            </a:r>
            <a:r>
              <a:rPr lang="fr-FR" sz="3200" dirty="0"/>
              <a:t> aux zones semi-arides par une approche expérimentale</a:t>
            </a:r>
          </a:p>
        </p:txBody>
      </p:sp>
      <p:sp>
        <p:nvSpPr>
          <p:cNvPr id="34822" name="Text Box 6"/>
          <p:cNvSpPr txBox="1">
            <a:spLocks noChangeArrowheads="1"/>
          </p:cNvSpPr>
          <p:nvPr/>
        </p:nvSpPr>
        <p:spPr bwMode="auto">
          <a:xfrm>
            <a:off x="250825" y="4779963"/>
            <a:ext cx="8613775" cy="1554162"/>
          </a:xfrm>
          <a:prstGeom prst="rect">
            <a:avLst/>
          </a:prstGeom>
          <a:noFill/>
          <a:ln w="9525">
            <a:noFill/>
            <a:miter lim="800000"/>
            <a:headEnd/>
            <a:tailEnd/>
          </a:ln>
        </p:spPr>
        <p:txBody>
          <a:bodyPr>
            <a:spAutoFit/>
          </a:bodyPr>
          <a:lstStyle/>
          <a:p>
            <a:pPr marL="342900" indent="-342900" algn="just"/>
            <a:r>
              <a:rPr lang="fr-FR" sz="3200"/>
              <a:t>3) Réaliser et valider des </a:t>
            </a:r>
            <a:r>
              <a:rPr lang="fr-FR" sz="3200" b="1">
                <a:solidFill>
                  <a:srgbClr val="FF3300"/>
                </a:solidFill>
              </a:rPr>
              <a:t>simulations à différentes échelles</a:t>
            </a:r>
            <a:r>
              <a:rPr lang="fr-FR" sz="3200"/>
              <a:t> en exploitant des observations pertinentes</a:t>
            </a:r>
            <a:endParaRPr lang="fr-FR" sz="3200" b="1"/>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Nos sites d’étude</a:t>
            </a:r>
            <a:endParaRPr lang="fr-FR" dirty="0"/>
          </a:p>
        </p:txBody>
      </p:sp>
      <p:sp>
        <p:nvSpPr>
          <p:cNvPr id="3" name="Espace réservé du contenu 2"/>
          <p:cNvSpPr>
            <a:spLocks noGrp="1"/>
          </p:cNvSpPr>
          <p:nvPr>
            <p:ph idx="1"/>
          </p:nvPr>
        </p:nvSpPr>
        <p:spPr/>
        <p:txBody>
          <a:bodyPr/>
          <a:lstStyle/>
          <a:p>
            <a:r>
              <a:rPr lang="fr-FR" dirty="0" smtClean="0"/>
              <a:t>Le Sahel</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Nos sites d’étude</a:t>
            </a:r>
            <a:endParaRPr lang="fr-FR" dirty="0"/>
          </a:p>
        </p:txBody>
      </p:sp>
      <p:sp>
        <p:nvSpPr>
          <p:cNvPr id="3" name="Espace réservé du contenu 2"/>
          <p:cNvSpPr>
            <a:spLocks noGrp="1"/>
          </p:cNvSpPr>
          <p:nvPr>
            <p:ph idx="1"/>
          </p:nvPr>
        </p:nvSpPr>
        <p:spPr/>
        <p:txBody>
          <a:bodyPr/>
          <a:lstStyle/>
          <a:p>
            <a:r>
              <a:rPr lang="fr-FR" dirty="0" smtClean="0"/>
              <a:t>Le sud de la Tunisie</a:t>
            </a:r>
          </a:p>
        </p:txBody>
      </p:sp>
      <p:grpSp>
        <p:nvGrpSpPr>
          <p:cNvPr id="4" name="Groupe 8"/>
          <p:cNvGrpSpPr/>
          <p:nvPr/>
        </p:nvGrpSpPr>
        <p:grpSpPr>
          <a:xfrm>
            <a:off x="1691680" y="2708920"/>
            <a:ext cx="1728192" cy="1480543"/>
            <a:chOff x="7092280" y="4941168"/>
            <a:chExt cx="1728192" cy="1480543"/>
          </a:xfrm>
        </p:grpSpPr>
        <p:pic>
          <p:nvPicPr>
            <p:cNvPr id="5" name="Picture 8"/>
            <p:cNvPicPr>
              <a:picLocks noChangeAspect="1" noChangeArrowheads="1"/>
            </p:cNvPicPr>
            <p:nvPr/>
          </p:nvPicPr>
          <p:blipFill>
            <a:blip r:embed="rId2" cstate="print"/>
            <a:srcRect t="74305"/>
            <a:stretch>
              <a:fillRect/>
            </a:stretch>
          </p:blipFill>
          <p:spPr bwMode="auto">
            <a:xfrm>
              <a:off x="7092280" y="5301208"/>
              <a:ext cx="1712913" cy="1120503"/>
            </a:xfrm>
            <a:prstGeom prst="rect">
              <a:avLst/>
            </a:prstGeom>
            <a:noFill/>
            <a:ln w="9525">
              <a:noFill/>
              <a:miter lim="800000"/>
              <a:headEnd/>
              <a:tailEnd/>
            </a:ln>
            <a:effectLst/>
          </p:spPr>
        </p:pic>
        <p:sp>
          <p:nvSpPr>
            <p:cNvPr id="6" name="ZoneTexte 5"/>
            <p:cNvSpPr txBox="1"/>
            <p:nvPr/>
          </p:nvSpPr>
          <p:spPr>
            <a:xfrm>
              <a:off x="7092280" y="4941168"/>
              <a:ext cx="1728192" cy="369332"/>
            </a:xfrm>
            <a:prstGeom prst="rect">
              <a:avLst/>
            </a:prstGeom>
            <a:noFill/>
          </p:spPr>
          <p:txBody>
            <a:bodyPr wrap="square" rtlCol="0">
              <a:spAutoFit/>
            </a:bodyPr>
            <a:lstStyle/>
            <a:p>
              <a:r>
                <a:rPr lang="fr-FR" dirty="0" smtClean="0">
                  <a:latin typeface="Arial" pitchFamily="34" charset="0"/>
                  <a:cs typeface="Arial" pitchFamily="34" charset="0"/>
                </a:rPr>
                <a:t>Gouvernorats :</a:t>
              </a:r>
              <a:endParaRPr lang="fr-FR" dirty="0">
                <a:latin typeface="Arial" pitchFamily="34" charset="0"/>
                <a:cs typeface="Arial" pitchFamily="34" charset="0"/>
              </a:endParaRPr>
            </a:p>
          </p:txBody>
        </p:sp>
        <p:cxnSp>
          <p:nvCxnSpPr>
            <p:cNvPr id="7" name="Connecteur droit 6"/>
            <p:cNvCxnSpPr/>
            <p:nvPr/>
          </p:nvCxnSpPr>
          <p:spPr>
            <a:xfrm>
              <a:off x="7092280" y="6405143"/>
              <a:ext cx="432048" cy="0"/>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grpSp>
        <p:nvGrpSpPr>
          <p:cNvPr id="8" name="Groupe 33"/>
          <p:cNvGrpSpPr/>
          <p:nvPr/>
        </p:nvGrpSpPr>
        <p:grpSpPr>
          <a:xfrm>
            <a:off x="4962020" y="1364584"/>
            <a:ext cx="3788325" cy="5355774"/>
            <a:chOff x="2669812" y="1430564"/>
            <a:chExt cx="3788325" cy="5355774"/>
          </a:xfrm>
        </p:grpSpPr>
        <p:grpSp>
          <p:nvGrpSpPr>
            <p:cNvPr id="9" name="Groupe 15"/>
            <p:cNvGrpSpPr/>
            <p:nvPr/>
          </p:nvGrpSpPr>
          <p:grpSpPr>
            <a:xfrm>
              <a:off x="2669812" y="1430564"/>
              <a:ext cx="3788325" cy="5355774"/>
              <a:chOff x="2669812" y="1430564"/>
              <a:chExt cx="3788325" cy="5355774"/>
            </a:xfrm>
          </p:grpSpPr>
          <p:pic>
            <p:nvPicPr>
              <p:cNvPr id="14" name="Picture 4"/>
              <p:cNvPicPr>
                <a:picLocks noChangeAspect="1" noChangeArrowheads="1"/>
              </p:cNvPicPr>
              <p:nvPr/>
            </p:nvPicPr>
            <p:blipFill>
              <a:blip r:embed="rId3" cstate="print"/>
              <a:srcRect/>
              <a:stretch>
                <a:fillRect/>
              </a:stretch>
            </p:blipFill>
            <p:spPr bwMode="auto">
              <a:xfrm>
                <a:off x="2669812" y="1430564"/>
                <a:ext cx="3788325" cy="5355774"/>
              </a:xfrm>
              <a:prstGeom prst="rect">
                <a:avLst/>
              </a:prstGeom>
              <a:solidFill>
                <a:srgbClr val="FFFFFF"/>
              </a:solidFill>
              <a:ln w="9525">
                <a:noFill/>
                <a:miter lim="800000"/>
                <a:headEnd/>
                <a:tailEnd/>
              </a:ln>
              <a:effectLst/>
            </p:spPr>
          </p:pic>
          <p:sp>
            <p:nvSpPr>
              <p:cNvPr id="15" name="Rectangle 14"/>
              <p:cNvSpPr/>
              <p:nvPr/>
            </p:nvSpPr>
            <p:spPr>
              <a:xfrm>
                <a:off x="5690794" y="3268317"/>
                <a:ext cx="72008" cy="720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a:spLocks noChangeAspect="1"/>
              </p:cNvSpPr>
              <p:nvPr/>
            </p:nvSpPr>
            <p:spPr>
              <a:xfrm>
                <a:off x="5361886" y="3155254"/>
                <a:ext cx="72000" cy="720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Ellipse 9"/>
            <p:cNvSpPr>
              <a:spLocks noChangeAspect="1"/>
            </p:cNvSpPr>
            <p:nvPr/>
          </p:nvSpPr>
          <p:spPr>
            <a:xfrm>
              <a:off x="5544112" y="2838647"/>
              <a:ext cx="36000" cy="36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a:spLocks noChangeAspect="1"/>
            </p:cNvSpPr>
            <p:nvPr/>
          </p:nvSpPr>
          <p:spPr>
            <a:xfrm>
              <a:off x="4545526" y="3661980"/>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a:spLocks noChangeAspect="1"/>
            </p:cNvSpPr>
            <p:nvPr/>
          </p:nvSpPr>
          <p:spPr>
            <a:xfrm>
              <a:off x="3671904" y="2569667"/>
              <a:ext cx="36000" cy="3600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a:spLocks noChangeAspect="1"/>
            </p:cNvSpPr>
            <p:nvPr/>
          </p:nvSpPr>
          <p:spPr>
            <a:xfrm>
              <a:off x="4984996" y="2816936"/>
              <a:ext cx="36000" cy="36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srcRect/>
          <a:stretch>
            <a:fillRect/>
          </a:stretch>
        </p:blipFill>
        <p:spPr bwMode="auto">
          <a:xfrm>
            <a:off x="1185840" y="2151376"/>
            <a:ext cx="7706639" cy="4032448"/>
          </a:xfrm>
          <a:prstGeom prst="rect">
            <a:avLst/>
          </a:prstGeom>
          <a:noFill/>
          <a:ln w="9525">
            <a:noFill/>
            <a:miter lim="800000"/>
            <a:headEnd/>
            <a:tailEnd/>
          </a:ln>
          <a:effectLst/>
        </p:spPr>
      </p:pic>
      <p:sp>
        <p:nvSpPr>
          <p:cNvPr id="3" name="Freeform 21"/>
          <p:cNvSpPr>
            <a:spLocks/>
          </p:cNvSpPr>
          <p:nvPr/>
        </p:nvSpPr>
        <p:spPr bwMode="auto">
          <a:xfrm>
            <a:off x="692151" y="5272226"/>
            <a:ext cx="292100" cy="263525"/>
          </a:xfrm>
          <a:custGeom>
            <a:avLst/>
            <a:gdLst/>
            <a:ahLst/>
            <a:cxnLst>
              <a:cxn ang="0">
                <a:pos x="72" y="576"/>
              </a:cxn>
              <a:cxn ang="0">
                <a:pos x="24" y="504"/>
              </a:cxn>
              <a:cxn ang="0">
                <a:pos x="0" y="432"/>
              </a:cxn>
              <a:cxn ang="0">
                <a:pos x="12" y="240"/>
              </a:cxn>
              <a:cxn ang="0">
                <a:pos x="372" y="12"/>
              </a:cxn>
              <a:cxn ang="0">
                <a:pos x="576" y="24"/>
              </a:cxn>
              <a:cxn ang="0">
                <a:pos x="600" y="96"/>
              </a:cxn>
              <a:cxn ang="0">
                <a:pos x="636" y="216"/>
              </a:cxn>
              <a:cxn ang="0">
                <a:pos x="660" y="252"/>
              </a:cxn>
              <a:cxn ang="0">
                <a:pos x="684" y="324"/>
              </a:cxn>
              <a:cxn ang="0">
                <a:pos x="612" y="480"/>
              </a:cxn>
              <a:cxn ang="0">
                <a:pos x="468" y="624"/>
              </a:cxn>
              <a:cxn ang="0">
                <a:pos x="228" y="636"/>
              </a:cxn>
              <a:cxn ang="0">
                <a:pos x="72" y="624"/>
              </a:cxn>
              <a:cxn ang="0">
                <a:pos x="84" y="588"/>
              </a:cxn>
              <a:cxn ang="0">
                <a:pos x="72" y="576"/>
              </a:cxn>
            </a:cxnLst>
            <a:rect l="0" t="0" r="r" b="b"/>
            <a:pathLst>
              <a:path w="690" h="640">
                <a:moveTo>
                  <a:pt x="72" y="576"/>
                </a:moveTo>
                <a:cubicBezTo>
                  <a:pt x="56" y="552"/>
                  <a:pt x="33" y="531"/>
                  <a:pt x="24" y="504"/>
                </a:cubicBezTo>
                <a:cubicBezTo>
                  <a:pt x="16" y="480"/>
                  <a:pt x="0" y="432"/>
                  <a:pt x="0" y="432"/>
                </a:cubicBezTo>
                <a:cubicBezTo>
                  <a:pt x="4" y="368"/>
                  <a:pt x="5" y="304"/>
                  <a:pt x="12" y="240"/>
                </a:cubicBezTo>
                <a:cubicBezTo>
                  <a:pt x="29" y="74"/>
                  <a:pt x="249" y="37"/>
                  <a:pt x="372" y="12"/>
                </a:cubicBezTo>
                <a:cubicBezTo>
                  <a:pt x="440" y="16"/>
                  <a:pt x="512" y="0"/>
                  <a:pt x="576" y="24"/>
                </a:cubicBezTo>
                <a:cubicBezTo>
                  <a:pt x="600" y="33"/>
                  <a:pt x="594" y="71"/>
                  <a:pt x="600" y="96"/>
                </a:cubicBezTo>
                <a:cubicBezTo>
                  <a:pt x="607" y="123"/>
                  <a:pt x="624" y="198"/>
                  <a:pt x="636" y="216"/>
                </a:cubicBezTo>
                <a:cubicBezTo>
                  <a:pt x="644" y="228"/>
                  <a:pt x="654" y="239"/>
                  <a:pt x="660" y="252"/>
                </a:cubicBezTo>
                <a:cubicBezTo>
                  <a:pt x="670" y="275"/>
                  <a:pt x="684" y="324"/>
                  <a:pt x="684" y="324"/>
                </a:cubicBezTo>
                <a:cubicBezTo>
                  <a:pt x="675" y="406"/>
                  <a:pt x="690" y="454"/>
                  <a:pt x="612" y="480"/>
                </a:cubicBezTo>
                <a:cubicBezTo>
                  <a:pt x="565" y="527"/>
                  <a:pt x="543" y="617"/>
                  <a:pt x="468" y="624"/>
                </a:cubicBezTo>
                <a:cubicBezTo>
                  <a:pt x="388" y="631"/>
                  <a:pt x="308" y="632"/>
                  <a:pt x="228" y="636"/>
                </a:cubicBezTo>
                <a:cubicBezTo>
                  <a:pt x="176" y="632"/>
                  <a:pt x="121" y="640"/>
                  <a:pt x="72" y="624"/>
                </a:cubicBezTo>
                <a:cubicBezTo>
                  <a:pt x="60" y="620"/>
                  <a:pt x="84" y="601"/>
                  <a:pt x="84" y="588"/>
                </a:cubicBezTo>
                <a:cubicBezTo>
                  <a:pt x="84" y="582"/>
                  <a:pt x="76" y="580"/>
                  <a:pt x="72" y="576"/>
                </a:cubicBezTo>
                <a:close/>
              </a:path>
            </a:pathLst>
          </a:custGeom>
          <a:solidFill>
            <a:schemeClr val="bg2"/>
          </a:solidFill>
          <a:ln w="9525">
            <a:solidFill>
              <a:srgbClr val="5F5F5F"/>
            </a:solidFill>
            <a:round/>
            <a:headEnd/>
            <a:tailEnd/>
          </a:ln>
          <a:effectLst/>
        </p:spPr>
        <p:txBody>
          <a:bodyPr wrap="none" anchor="ctr"/>
          <a:lstStyle/>
          <a:p>
            <a:endParaRPr lang="fr-FR"/>
          </a:p>
        </p:txBody>
      </p:sp>
      <p:sp>
        <p:nvSpPr>
          <p:cNvPr id="4" name="AutoShape 25"/>
          <p:cNvSpPr>
            <a:spLocks noChangeArrowheads="1"/>
          </p:cNvSpPr>
          <p:nvPr/>
        </p:nvSpPr>
        <p:spPr bwMode="auto">
          <a:xfrm>
            <a:off x="-36512" y="4615001"/>
            <a:ext cx="584200" cy="525463"/>
          </a:xfrm>
          <a:prstGeom prst="octagon">
            <a:avLst>
              <a:gd name="adj" fmla="val 29287"/>
            </a:avLst>
          </a:prstGeom>
          <a:solidFill>
            <a:srgbClr val="92D050"/>
          </a:solidFill>
          <a:ln w="9525">
            <a:solidFill>
              <a:schemeClr val="tx1"/>
            </a:solidFill>
            <a:miter lim="800000"/>
            <a:headEnd/>
            <a:tailEnd/>
          </a:ln>
          <a:effectLst/>
        </p:spPr>
        <p:txBody>
          <a:bodyPr wrap="none" anchor="ctr"/>
          <a:lstStyle/>
          <a:p>
            <a:endParaRPr lang="fr-FR"/>
          </a:p>
        </p:txBody>
      </p:sp>
      <p:sp>
        <p:nvSpPr>
          <p:cNvPr id="5" name="Rectangle 26"/>
          <p:cNvSpPr>
            <a:spLocks noChangeArrowheads="1"/>
          </p:cNvSpPr>
          <p:nvPr/>
        </p:nvSpPr>
        <p:spPr bwMode="auto">
          <a:xfrm>
            <a:off x="182563" y="5140464"/>
            <a:ext cx="146050" cy="395288"/>
          </a:xfrm>
          <a:prstGeom prst="rect">
            <a:avLst/>
          </a:prstGeom>
          <a:solidFill>
            <a:srgbClr val="663300"/>
          </a:solidFill>
          <a:ln w="9525">
            <a:solidFill>
              <a:schemeClr val="tx1"/>
            </a:solidFill>
            <a:miter lim="800000"/>
            <a:headEnd/>
            <a:tailEnd/>
          </a:ln>
          <a:effectLst/>
        </p:spPr>
        <p:txBody>
          <a:bodyPr wrap="none" anchor="ctr"/>
          <a:lstStyle/>
          <a:p>
            <a:endParaRPr lang="fr-FR"/>
          </a:p>
        </p:txBody>
      </p:sp>
      <p:cxnSp>
        <p:nvCxnSpPr>
          <p:cNvPr id="7" name="Connecteur droit 6"/>
          <p:cNvCxnSpPr/>
          <p:nvPr/>
        </p:nvCxnSpPr>
        <p:spPr>
          <a:xfrm flipH="1">
            <a:off x="72008" y="5549004"/>
            <a:ext cx="4499992" cy="0"/>
          </a:xfrm>
          <a:prstGeom prst="line">
            <a:avLst/>
          </a:prstGeom>
          <a:ln w="476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34" descr="moz-screenshot-3"/>
          <p:cNvPicPr>
            <a:picLocks noChangeAspect="1" noChangeArrowheads="1"/>
          </p:cNvPicPr>
          <p:nvPr/>
        </p:nvPicPr>
        <p:blipFill>
          <a:blip r:embed="rId3" cstate="print"/>
          <a:srcRect/>
          <a:stretch>
            <a:fillRect/>
          </a:stretch>
        </p:blipFill>
        <p:spPr bwMode="auto">
          <a:xfrm>
            <a:off x="-12700" y="0"/>
            <a:ext cx="9156700" cy="1474788"/>
          </a:xfrm>
          <a:prstGeom prst="rect">
            <a:avLst/>
          </a:prstGeom>
          <a:noFill/>
        </p:spPr>
      </p:pic>
      <p:sp>
        <p:nvSpPr>
          <p:cNvPr id="13" name="Rectangle 35"/>
          <p:cNvSpPr>
            <a:spLocks noChangeArrowheads="1"/>
          </p:cNvSpPr>
          <p:nvPr/>
        </p:nvSpPr>
        <p:spPr bwMode="auto">
          <a:xfrm>
            <a:off x="0" y="0"/>
            <a:ext cx="9144000" cy="1463675"/>
          </a:xfrm>
          <a:prstGeom prst="rect">
            <a:avLst/>
          </a:prstGeom>
          <a:gradFill rotWithShape="1">
            <a:gsLst>
              <a:gs pos="0">
                <a:schemeClr val="bg1">
                  <a:alpha val="50000"/>
                </a:schemeClr>
              </a:gs>
              <a:gs pos="100000">
                <a:schemeClr val="bg1">
                  <a:gamma/>
                  <a:shade val="46275"/>
                  <a:invGamma/>
                </a:schemeClr>
              </a:gs>
            </a:gsLst>
            <a:lin ang="0" scaled="1"/>
          </a:gradFill>
          <a:ln w="9525">
            <a:noFill/>
            <a:miter lim="800000"/>
            <a:headEnd/>
            <a:tailEnd/>
          </a:ln>
          <a:effectLst/>
        </p:spPr>
        <p:txBody>
          <a:bodyPr wrap="none" anchor="ctr"/>
          <a:lstStyle/>
          <a:p>
            <a:endParaRPr lang="fr-FR"/>
          </a:p>
        </p:txBody>
      </p:sp>
      <p:sp>
        <p:nvSpPr>
          <p:cNvPr id="14" name="Text Box 36"/>
          <p:cNvSpPr txBox="1">
            <a:spLocks noChangeArrowheads="1"/>
          </p:cNvSpPr>
          <p:nvPr/>
        </p:nvSpPr>
        <p:spPr bwMode="auto">
          <a:xfrm>
            <a:off x="5456238" y="439738"/>
            <a:ext cx="3687762" cy="579437"/>
          </a:xfrm>
          <a:prstGeom prst="rect">
            <a:avLst/>
          </a:prstGeom>
          <a:noFill/>
          <a:ln w="9525">
            <a:noFill/>
            <a:miter lim="800000"/>
            <a:headEnd/>
            <a:tailEnd/>
          </a:ln>
          <a:effectLst/>
        </p:spPr>
        <p:txBody>
          <a:bodyPr>
            <a:spAutoFit/>
          </a:bodyPr>
          <a:lstStyle/>
          <a:p>
            <a:pPr algn="l">
              <a:spcBef>
                <a:spcPct val="50000"/>
              </a:spcBef>
            </a:pPr>
            <a:r>
              <a:rPr lang="fr-FR" sz="3200" b="1" dirty="0" smtClean="0">
                <a:solidFill>
                  <a:schemeClr val="bg1"/>
                </a:solidFill>
              </a:rPr>
              <a:t>Processus</a:t>
            </a:r>
            <a:endParaRPr lang="fr-FR" sz="3200" b="1" dirty="0">
              <a:solidFill>
                <a:schemeClr val="bg1"/>
              </a:solidFill>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152400" y="0"/>
            <a:ext cx="5638800" cy="1143000"/>
          </a:xfrm>
        </p:spPr>
        <p:txBody>
          <a:bodyPr/>
          <a:lstStyle/>
          <a:p>
            <a:r>
              <a:rPr lang="de-DE"/>
              <a:t>Soufflerie de terrain</a:t>
            </a:r>
          </a:p>
        </p:txBody>
      </p:sp>
      <p:pic>
        <p:nvPicPr>
          <p:cNvPr id="101379" name="Picture 3" descr="Bild 1"/>
          <p:cNvPicPr>
            <a:picLocks noChangeAspect="1" noChangeArrowheads="1"/>
          </p:cNvPicPr>
          <p:nvPr/>
        </p:nvPicPr>
        <p:blipFill>
          <a:blip r:embed="rId2" cstate="print"/>
          <a:srcRect/>
          <a:stretch>
            <a:fillRect/>
          </a:stretch>
        </p:blipFill>
        <p:spPr bwMode="auto">
          <a:xfrm>
            <a:off x="0" y="3852863"/>
            <a:ext cx="9159875" cy="3005137"/>
          </a:xfrm>
          <a:prstGeom prst="rect">
            <a:avLst/>
          </a:prstGeom>
          <a:noFill/>
        </p:spPr>
      </p:pic>
      <p:pic>
        <p:nvPicPr>
          <p:cNvPr id="101380" name="Picture 4" descr="Bild 8"/>
          <p:cNvPicPr>
            <a:picLocks noChangeAspect="1" noChangeArrowheads="1"/>
          </p:cNvPicPr>
          <p:nvPr/>
        </p:nvPicPr>
        <p:blipFill>
          <a:blip r:embed="rId3" cstate="print"/>
          <a:srcRect/>
          <a:stretch>
            <a:fillRect/>
          </a:stretch>
        </p:blipFill>
        <p:spPr bwMode="auto">
          <a:xfrm>
            <a:off x="901700" y="1098550"/>
            <a:ext cx="4660900" cy="2959100"/>
          </a:xfrm>
          <a:prstGeom prst="rect">
            <a:avLst/>
          </a:prstGeom>
          <a:noFill/>
        </p:spPr>
      </p:pic>
      <p:pic>
        <p:nvPicPr>
          <p:cNvPr id="101381" name="Picture 5" descr="Bild 2"/>
          <p:cNvPicPr>
            <a:picLocks noChangeAspect="1" noChangeArrowheads="1"/>
          </p:cNvPicPr>
          <p:nvPr/>
        </p:nvPicPr>
        <p:blipFill>
          <a:blip r:embed="rId4" cstate="print"/>
          <a:srcRect/>
          <a:stretch>
            <a:fillRect/>
          </a:stretch>
        </p:blipFill>
        <p:spPr bwMode="auto">
          <a:xfrm>
            <a:off x="5308600" y="381000"/>
            <a:ext cx="3835400" cy="375443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038225" y="100013"/>
            <a:ext cx="7110413" cy="831850"/>
          </a:xfrm>
          <a:prstGeom prst="rect">
            <a:avLst/>
          </a:prstGeom>
          <a:solidFill>
            <a:srgbClr val="FFCC00"/>
          </a:solidFill>
          <a:ln w="9525">
            <a:solidFill>
              <a:schemeClr val="tx1"/>
            </a:solidFill>
            <a:miter lim="800000"/>
            <a:headEnd/>
            <a:tailEnd/>
          </a:ln>
          <a:effectLst/>
        </p:spPr>
        <p:txBody>
          <a:bodyPr>
            <a:spAutoFit/>
          </a:bodyPr>
          <a:lstStyle/>
          <a:p>
            <a:pPr eaLnBrk="0" hangingPunct="0"/>
            <a:r>
              <a:rPr lang="fr-FR" sz="2400"/>
              <a:t>Impacts des aérosols terrigènes :</a:t>
            </a:r>
          </a:p>
          <a:p>
            <a:pPr eaLnBrk="0" hangingPunct="0"/>
            <a:r>
              <a:rPr lang="fr-FR" sz="2400"/>
              <a:t>sur les cycles Biogéochimiques</a:t>
            </a:r>
          </a:p>
        </p:txBody>
      </p:sp>
      <p:pic>
        <p:nvPicPr>
          <p:cNvPr id="32771" name="Picture 3" descr="émissionSahara METEOSAT"/>
          <p:cNvPicPr>
            <a:picLocks noChangeAspect="1" noChangeArrowheads="1"/>
          </p:cNvPicPr>
          <p:nvPr/>
        </p:nvPicPr>
        <p:blipFill>
          <a:blip r:embed="rId2" cstate="print"/>
          <a:srcRect/>
          <a:stretch>
            <a:fillRect/>
          </a:stretch>
        </p:blipFill>
        <p:spPr bwMode="auto">
          <a:xfrm>
            <a:off x="2436813" y="1141413"/>
            <a:ext cx="5043487" cy="5033962"/>
          </a:xfrm>
          <a:prstGeom prst="rect">
            <a:avLst/>
          </a:prstGeom>
          <a:noFill/>
        </p:spPr>
      </p:pic>
      <p:sp>
        <p:nvSpPr>
          <p:cNvPr id="32772" name="Text Box 4"/>
          <p:cNvSpPr txBox="1">
            <a:spLocks noChangeArrowheads="1"/>
          </p:cNvSpPr>
          <p:nvPr/>
        </p:nvSpPr>
        <p:spPr bwMode="auto">
          <a:xfrm>
            <a:off x="295275" y="2763838"/>
            <a:ext cx="1728788" cy="1320800"/>
          </a:xfrm>
          <a:prstGeom prst="rect">
            <a:avLst/>
          </a:prstGeom>
          <a:solidFill>
            <a:srgbClr val="FF6600"/>
          </a:solidFill>
          <a:ln w="9525">
            <a:solidFill>
              <a:schemeClr val="tx1"/>
            </a:solidFill>
            <a:miter lim="800000"/>
            <a:headEnd/>
            <a:tailEnd/>
          </a:ln>
          <a:effectLst/>
        </p:spPr>
        <p:txBody>
          <a:bodyPr wrap="none">
            <a:spAutoFit/>
          </a:bodyPr>
          <a:lstStyle/>
          <a:p>
            <a:pPr eaLnBrk="0" hangingPunct="0"/>
            <a:r>
              <a:rPr lang="fr-FR" sz="2000" b="1"/>
              <a:t>670 MT / An</a:t>
            </a:r>
          </a:p>
          <a:p>
            <a:pPr eaLnBrk="0" hangingPunct="0"/>
            <a:r>
              <a:rPr lang="fr-FR" sz="2000" b="1"/>
              <a:t>(+-60)</a:t>
            </a:r>
          </a:p>
          <a:p>
            <a:pPr eaLnBrk="0" hangingPunct="0"/>
            <a:r>
              <a:rPr lang="fr-FR" sz="2000" b="1"/>
              <a:t>Émis à partir</a:t>
            </a:r>
          </a:p>
          <a:p>
            <a:pPr eaLnBrk="0" hangingPunct="0"/>
            <a:r>
              <a:rPr lang="fr-FR" sz="2000" b="1"/>
              <a:t>Du Sahara</a:t>
            </a:r>
          </a:p>
        </p:txBody>
      </p:sp>
      <p:sp>
        <p:nvSpPr>
          <p:cNvPr id="32773" name="Text Box 5"/>
          <p:cNvSpPr txBox="1">
            <a:spLocks noChangeArrowheads="1"/>
          </p:cNvSpPr>
          <p:nvPr/>
        </p:nvSpPr>
        <p:spPr bwMode="auto">
          <a:xfrm>
            <a:off x="155575" y="4073525"/>
            <a:ext cx="2089150" cy="366713"/>
          </a:xfrm>
          <a:prstGeom prst="rect">
            <a:avLst/>
          </a:prstGeom>
          <a:noFill/>
          <a:ln w="9525">
            <a:noFill/>
            <a:miter lim="800000"/>
            <a:headEnd/>
            <a:tailEnd/>
          </a:ln>
          <a:effectLst/>
        </p:spPr>
        <p:txBody>
          <a:bodyPr wrap="none">
            <a:spAutoFit/>
          </a:bodyPr>
          <a:lstStyle/>
          <a:p>
            <a:r>
              <a:rPr lang="fr-FR"/>
              <a:t>Laurent </a:t>
            </a:r>
            <a:r>
              <a:rPr lang="fr-FR" i="1"/>
              <a:t>et al</a:t>
            </a:r>
            <a:r>
              <a:rPr lang="fr-FR"/>
              <a:t>. 2006</a:t>
            </a:r>
          </a:p>
        </p:txBody>
      </p:sp>
      <p:sp>
        <p:nvSpPr>
          <p:cNvPr id="32774" name="Text Box 6"/>
          <p:cNvSpPr txBox="1">
            <a:spLocks noChangeArrowheads="1"/>
          </p:cNvSpPr>
          <p:nvPr/>
        </p:nvSpPr>
        <p:spPr bwMode="auto">
          <a:xfrm>
            <a:off x="280988" y="6156325"/>
            <a:ext cx="8863012" cy="701675"/>
          </a:xfrm>
          <a:prstGeom prst="rect">
            <a:avLst/>
          </a:prstGeom>
          <a:noFill/>
          <a:ln w="9525">
            <a:noFill/>
            <a:miter lim="800000"/>
            <a:headEnd/>
            <a:tailEnd/>
          </a:ln>
          <a:effectLst/>
        </p:spPr>
        <p:txBody>
          <a:bodyPr wrap="none">
            <a:spAutoFit/>
          </a:bodyPr>
          <a:lstStyle/>
          <a:p>
            <a:pPr eaLnBrk="0" hangingPunct="0"/>
            <a:r>
              <a:rPr lang="fr-FR" sz="2000"/>
              <a:t>Scène METEOSAT -  5 Mars 1996 (Moulin et al. 1997)</a:t>
            </a:r>
          </a:p>
          <a:p>
            <a:pPr eaLnBrk="0" hangingPunct="0"/>
            <a:r>
              <a:rPr lang="fr-FR" sz="2000"/>
              <a:t>Nuage de poussières terrigènes sur l’Océan Atlantique exportées de l’Afrique</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1" name="Text Box 4"/>
          <p:cNvSpPr txBox="1">
            <a:spLocks noChangeArrowheads="1"/>
          </p:cNvSpPr>
          <p:nvPr/>
        </p:nvSpPr>
        <p:spPr bwMode="auto">
          <a:xfrm>
            <a:off x="1858963" y="1169988"/>
            <a:ext cx="6011862" cy="366712"/>
          </a:xfrm>
          <a:prstGeom prst="rect">
            <a:avLst/>
          </a:prstGeom>
          <a:noFill/>
          <a:ln w="9525">
            <a:noFill/>
            <a:miter lim="800000"/>
            <a:headEnd/>
            <a:tailEnd/>
          </a:ln>
        </p:spPr>
        <p:txBody>
          <a:bodyPr>
            <a:spAutoFit/>
          </a:bodyPr>
          <a:lstStyle/>
          <a:p>
            <a:pPr>
              <a:spcBef>
                <a:spcPct val="50000"/>
              </a:spcBef>
            </a:pPr>
            <a:r>
              <a:rPr lang="fr-FR"/>
              <a:t>Projet EC2CO - Tunisie</a:t>
            </a:r>
          </a:p>
        </p:txBody>
      </p:sp>
      <p:grpSp>
        <p:nvGrpSpPr>
          <p:cNvPr id="2" name="Group 14"/>
          <p:cNvGrpSpPr>
            <a:grpSpLocks/>
          </p:cNvGrpSpPr>
          <p:nvPr/>
        </p:nvGrpSpPr>
        <p:grpSpPr bwMode="auto">
          <a:xfrm>
            <a:off x="1282700" y="1530350"/>
            <a:ext cx="6588125" cy="5157788"/>
            <a:chOff x="385" y="0"/>
            <a:chExt cx="5239" cy="3549"/>
          </a:xfrm>
        </p:grpSpPr>
        <p:cxnSp>
          <p:nvCxnSpPr>
            <p:cNvPr id="198663" name="AutoShape 15"/>
            <p:cNvCxnSpPr>
              <a:cxnSpLocks noChangeShapeType="1"/>
            </p:cNvCxnSpPr>
            <p:nvPr/>
          </p:nvCxnSpPr>
          <p:spPr bwMode="auto">
            <a:xfrm>
              <a:off x="1991" y="1172"/>
              <a:ext cx="1" cy="1"/>
            </a:xfrm>
            <a:prstGeom prst="straightConnector1">
              <a:avLst/>
            </a:prstGeom>
            <a:noFill/>
            <a:ln w="28575">
              <a:solidFill>
                <a:schemeClr val="bg1"/>
              </a:solidFill>
              <a:round/>
              <a:headEnd/>
              <a:tailEnd/>
            </a:ln>
          </p:spPr>
        </p:cxnSp>
        <p:pic>
          <p:nvPicPr>
            <p:cNvPr id="198664" name="Picture 16"/>
            <p:cNvPicPr>
              <a:picLocks noChangeAspect="1" noChangeArrowheads="1"/>
            </p:cNvPicPr>
            <p:nvPr/>
          </p:nvPicPr>
          <p:blipFill>
            <a:blip r:embed="rId3" cstate="print"/>
            <a:srcRect/>
            <a:stretch>
              <a:fillRect/>
            </a:stretch>
          </p:blipFill>
          <p:spPr bwMode="auto">
            <a:xfrm>
              <a:off x="4286" y="1706"/>
              <a:ext cx="1317" cy="1477"/>
            </a:xfrm>
            <a:prstGeom prst="rect">
              <a:avLst/>
            </a:prstGeom>
            <a:noFill/>
            <a:ln w="9525">
              <a:noFill/>
              <a:miter lim="800000"/>
              <a:headEnd/>
              <a:tailEnd/>
            </a:ln>
          </p:spPr>
        </p:pic>
        <p:pic>
          <p:nvPicPr>
            <p:cNvPr id="198665" name="Picture 17"/>
            <p:cNvPicPr>
              <a:picLocks noChangeAspect="1" noChangeArrowheads="1"/>
            </p:cNvPicPr>
            <p:nvPr/>
          </p:nvPicPr>
          <p:blipFill>
            <a:blip r:embed="rId4" cstate="print"/>
            <a:srcRect/>
            <a:stretch>
              <a:fillRect/>
            </a:stretch>
          </p:blipFill>
          <p:spPr bwMode="auto">
            <a:xfrm>
              <a:off x="657" y="1706"/>
              <a:ext cx="1056" cy="1469"/>
            </a:xfrm>
            <a:prstGeom prst="rect">
              <a:avLst/>
            </a:prstGeom>
            <a:noFill/>
            <a:ln w="9525">
              <a:noFill/>
              <a:miter lim="800000"/>
              <a:headEnd/>
              <a:tailEnd/>
            </a:ln>
          </p:spPr>
        </p:pic>
        <p:pic>
          <p:nvPicPr>
            <p:cNvPr id="198666" name="Picture 18" descr="DSC00589"/>
            <p:cNvPicPr>
              <a:picLocks noChangeAspect="1" noChangeArrowheads="1"/>
            </p:cNvPicPr>
            <p:nvPr/>
          </p:nvPicPr>
          <p:blipFill>
            <a:blip r:embed="rId5" cstate="print"/>
            <a:srcRect/>
            <a:stretch>
              <a:fillRect/>
            </a:stretch>
          </p:blipFill>
          <p:spPr bwMode="auto">
            <a:xfrm>
              <a:off x="2336" y="1706"/>
              <a:ext cx="1383" cy="1843"/>
            </a:xfrm>
            <a:prstGeom prst="rect">
              <a:avLst/>
            </a:prstGeom>
            <a:noFill/>
            <a:ln w="9525">
              <a:noFill/>
              <a:miter lim="800000"/>
              <a:headEnd/>
              <a:tailEnd/>
            </a:ln>
          </p:spPr>
        </p:pic>
        <p:pic>
          <p:nvPicPr>
            <p:cNvPr id="198667" name="Picture 19" descr="P1010964"/>
            <p:cNvPicPr>
              <a:picLocks noChangeAspect="1" noChangeArrowheads="1"/>
            </p:cNvPicPr>
            <p:nvPr/>
          </p:nvPicPr>
          <p:blipFill>
            <a:blip r:embed="rId6" cstate="print"/>
            <a:srcRect/>
            <a:stretch>
              <a:fillRect/>
            </a:stretch>
          </p:blipFill>
          <p:spPr bwMode="auto">
            <a:xfrm>
              <a:off x="385" y="0"/>
              <a:ext cx="5239" cy="1551"/>
            </a:xfrm>
            <a:prstGeom prst="rect">
              <a:avLst/>
            </a:prstGeom>
            <a:noFill/>
            <a:ln w="9525">
              <a:noFill/>
              <a:miter lim="800000"/>
              <a:headEnd/>
              <a:tailEnd/>
            </a:ln>
          </p:spPr>
        </p:pic>
        <p:sp>
          <p:nvSpPr>
            <p:cNvPr id="198668" name="Oval 20"/>
            <p:cNvSpPr>
              <a:spLocks noChangeArrowheads="1"/>
            </p:cNvSpPr>
            <p:nvPr/>
          </p:nvSpPr>
          <p:spPr bwMode="auto">
            <a:xfrm>
              <a:off x="754" y="1338"/>
              <a:ext cx="182" cy="90"/>
            </a:xfrm>
            <a:prstGeom prst="ellipse">
              <a:avLst/>
            </a:prstGeom>
            <a:noFill/>
            <a:ln w="19050">
              <a:solidFill>
                <a:srgbClr val="000000"/>
              </a:solidFill>
              <a:prstDash val="dash"/>
              <a:round/>
              <a:headEnd/>
              <a:tailEnd/>
            </a:ln>
          </p:spPr>
          <p:txBody>
            <a:bodyPr wrap="none" anchor="ctr"/>
            <a:lstStyle/>
            <a:p>
              <a:pPr algn="l"/>
              <a:endParaRPr lang="fr-FR"/>
            </a:p>
          </p:txBody>
        </p:sp>
        <p:cxnSp>
          <p:nvCxnSpPr>
            <p:cNvPr id="198669" name="AutoShape 21"/>
            <p:cNvCxnSpPr>
              <a:cxnSpLocks noChangeShapeType="1"/>
              <a:stCxn id="198668" idx="4"/>
            </p:cNvCxnSpPr>
            <p:nvPr/>
          </p:nvCxnSpPr>
          <p:spPr bwMode="auto">
            <a:xfrm>
              <a:off x="845" y="1434"/>
              <a:ext cx="340" cy="272"/>
            </a:xfrm>
            <a:prstGeom prst="straightConnector1">
              <a:avLst/>
            </a:prstGeom>
            <a:noFill/>
            <a:ln w="9525">
              <a:solidFill>
                <a:schemeClr val="tx1"/>
              </a:solidFill>
              <a:prstDash val="dash"/>
              <a:round/>
              <a:headEnd/>
              <a:tailEnd type="triangle" w="med" len="med"/>
            </a:ln>
          </p:spPr>
        </p:cxnSp>
        <p:sp>
          <p:nvSpPr>
            <p:cNvPr id="198670" name="Oval 22"/>
            <p:cNvSpPr>
              <a:spLocks noChangeArrowheads="1"/>
            </p:cNvSpPr>
            <p:nvPr/>
          </p:nvSpPr>
          <p:spPr bwMode="auto">
            <a:xfrm>
              <a:off x="4561" y="899"/>
              <a:ext cx="182" cy="272"/>
            </a:xfrm>
            <a:prstGeom prst="ellipse">
              <a:avLst/>
            </a:prstGeom>
            <a:noFill/>
            <a:ln w="19050">
              <a:solidFill>
                <a:srgbClr val="000000"/>
              </a:solidFill>
              <a:prstDash val="dash"/>
              <a:round/>
              <a:headEnd/>
              <a:tailEnd/>
            </a:ln>
          </p:spPr>
          <p:txBody>
            <a:bodyPr wrap="none" anchor="ctr"/>
            <a:lstStyle/>
            <a:p>
              <a:pPr algn="l"/>
              <a:endParaRPr lang="fr-FR"/>
            </a:p>
          </p:txBody>
        </p:sp>
        <p:cxnSp>
          <p:nvCxnSpPr>
            <p:cNvPr id="198671" name="AutoShape 23"/>
            <p:cNvCxnSpPr>
              <a:cxnSpLocks noChangeShapeType="1"/>
              <a:stCxn id="198670" idx="4"/>
            </p:cNvCxnSpPr>
            <p:nvPr/>
          </p:nvCxnSpPr>
          <p:spPr bwMode="auto">
            <a:xfrm>
              <a:off x="4652" y="1177"/>
              <a:ext cx="293" cy="529"/>
            </a:xfrm>
            <a:prstGeom prst="straightConnector1">
              <a:avLst/>
            </a:prstGeom>
            <a:noFill/>
            <a:ln w="9525">
              <a:solidFill>
                <a:schemeClr val="tx1"/>
              </a:solidFill>
              <a:prstDash val="dash"/>
              <a:round/>
              <a:headEnd/>
              <a:tailEnd type="triangle" w="med" len="med"/>
            </a:ln>
          </p:spPr>
        </p:cxnSp>
        <p:sp>
          <p:nvSpPr>
            <p:cNvPr id="198672" name="Oval 24"/>
            <p:cNvSpPr>
              <a:spLocks noChangeArrowheads="1"/>
            </p:cNvSpPr>
            <p:nvPr/>
          </p:nvSpPr>
          <p:spPr bwMode="auto">
            <a:xfrm>
              <a:off x="3358" y="119"/>
              <a:ext cx="545" cy="1225"/>
            </a:xfrm>
            <a:prstGeom prst="ellipse">
              <a:avLst/>
            </a:prstGeom>
            <a:noFill/>
            <a:ln w="19050">
              <a:solidFill>
                <a:srgbClr val="000000"/>
              </a:solidFill>
              <a:prstDash val="dash"/>
              <a:round/>
              <a:headEnd/>
              <a:tailEnd/>
            </a:ln>
          </p:spPr>
          <p:txBody>
            <a:bodyPr wrap="none" anchor="ctr"/>
            <a:lstStyle/>
            <a:p>
              <a:pPr algn="l"/>
              <a:endParaRPr lang="fr-FR"/>
            </a:p>
          </p:txBody>
        </p:sp>
        <p:cxnSp>
          <p:nvCxnSpPr>
            <p:cNvPr id="198673" name="AutoShape 25"/>
            <p:cNvCxnSpPr>
              <a:cxnSpLocks noChangeShapeType="1"/>
              <a:stCxn id="198672" idx="4"/>
            </p:cNvCxnSpPr>
            <p:nvPr/>
          </p:nvCxnSpPr>
          <p:spPr bwMode="auto">
            <a:xfrm flipH="1">
              <a:off x="3028" y="1350"/>
              <a:ext cx="603" cy="356"/>
            </a:xfrm>
            <a:prstGeom prst="straightConnector1">
              <a:avLst/>
            </a:prstGeom>
            <a:noFill/>
            <a:ln w="9525">
              <a:solidFill>
                <a:schemeClr val="tx1"/>
              </a:solidFill>
              <a:prstDash val="dash"/>
              <a:round/>
              <a:headEnd/>
              <a:tailEnd type="triangle" w="med" len="med"/>
            </a:ln>
          </p:spPr>
        </p:cxnSp>
      </p:grpSp>
      <p:sp>
        <p:nvSpPr>
          <p:cNvPr id="198678" name="Rectangle 3"/>
          <p:cNvSpPr>
            <a:spLocks noChangeArrowheads="1"/>
          </p:cNvSpPr>
          <p:nvPr/>
        </p:nvSpPr>
        <p:spPr bwMode="auto">
          <a:xfrm>
            <a:off x="0" y="23813"/>
            <a:ext cx="7524750" cy="381000"/>
          </a:xfrm>
          <a:prstGeom prst="rect">
            <a:avLst/>
          </a:prstGeom>
          <a:noFill/>
          <a:ln w="9525">
            <a:noFill/>
            <a:round/>
            <a:headEnd/>
            <a:tailEnd/>
          </a:ln>
        </p:spPr>
        <p:txBody>
          <a:bodyPr lIns="90000" tIns="46800" rIns="90000" bIns="46800" anchor="ctr"/>
          <a:lstStyle/>
          <a:p>
            <a:pPr algn="l"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200"/>
          </a:p>
        </p:txBody>
      </p:sp>
      <p:sp>
        <p:nvSpPr>
          <p:cNvPr id="198679" name="Rectangle 23"/>
          <p:cNvSpPr>
            <a:spLocks noChangeArrowheads="1"/>
          </p:cNvSpPr>
          <p:nvPr/>
        </p:nvSpPr>
        <p:spPr bwMode="auto">
          <a:xfrm>
            <a:off x="-97657" y="0"/>
            <a:ext cx="8774113" cy="1143000"/>
          </a:xfrm>
          <a:prstGeom prst="rect">
            <a:avLst/>
          </a:prstGeom>
          <a:noFill/>
          <a:ln w="9525">
            <a:noFill/>
            <a:miter lim="800000"/>
            <a:headEnd/>
            <a:tailEnd/>
          </a:ln>
          <a:effectLst/>
        </p:spPr>
        <p:txBody>
          <a:bodyPr anchor="ctr"/>
          <a:lstStyle/>
          <a:p>
            <a:r>
              <a:rPr lang="de-DE" sz="4400" dirty="0" err="1">
                <a:solidFill>
                  <a:schemeClr val="tx2"/>
                </a:solidFill>
              </a:rPr>
              <a:t>Campagne</a:t>
            </a:r>
            <a:r>
              <a:rPr lang="de-DE" sz="4400" dirty="0">
                <a:solidFill>
                  <a:schemeClr val="tx2"/>
                </a:solidFill>
              </a:rPr>
              <a:t> de </a:t>
            </a:r>
            <a:r>
              <a:rPr lang="de-DE" sz="4400" dirty="0" err="1">
                <a:solidFill>
                  <a:schemeClr val="tx2"/>
                </a:solidFill>
              </a:rPr>
              <a:t>terrain</a:t>
            </a:r>
            <a:endParaRPr lang="de-DE" sz="4400" dirty="0">
              <a:solidFill>
                <a:schemeClr val="tx2"/>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914400" y="685800"/>
            <a:ext cx="8001000" cy="822325"/>
          </a:xfrm>
          <a:prstGeom prst="rect">
            <a:avLst/>
          </a:prstGeom>
          <a:noFill/>
          <a:ln w="9525">
            <a:noFill/>
            <a:miter lim="800000"/>
            <a:headEnd/>
            <a:tailEnd/>
          </a:ln>
          <a:effectLst/>
        </p:spPr>
        <p:txBody>
          <a:bodyPr>
            <a:spAutoFit/>
          </a:bodyPr>
          <a:lstStyle/>
          <a:p>
            <a:pPr algn="just" eaLnBrk="0" hangingPunct="0"/>
            <a:endParaRPr lang="fr-FR" sz="2400"/>
          </a:p>
          <a:p>
            <a:pPr algn="just" eaLnBrk="0" hangingPunct="0">
              <a:buFontTx/>
              <a:buChar char="•"/>
            </a:pPr>
            <a:r>
              <a:rPr lang="fr-FR" sz="2400"/>
              <a:t> TEOM : Tapered Element Oscillating Microbalance</a:t>
            </a:r>
          </a:p>
        </p:txBody>
      </p:sp>
      <p:sp>
        <p:nvSpPr>
          <p:cNvPr id="4100" name="Text Box 4"/>
          <p:cNvSpPr txBox="1">
            <a:spLocks noChangeArrowheads="1"/>
          </p:cNvSpPr>
          <p:nvPr/>
        </p:nvSpPr>
        <p:spPr bwMode="auto">
          <a:xfrm>
            <a:off x="0" y="2697163"/>
            <a:ext cx="4932363" cy="2536825"/>
          </a:xfrm>
          <a:prstGeom prst="rect">
            <a:avLst/>
          </a:prstGeom>
          <a:noFill/>
          <a:ln w="9525">
            <a:noFill/>
            <a:miter lim="800000"/>
            <a:headEnd/>
            <a:tailEnd/>
          </a:ln>
          <a:effectLst/>
        </p:spPr>
        <p:txBody>
          <a:bodyPr>
            <a:spAutoFit/>
          </a:bodyPr>
          <a:lstStyle/>
          <a:p>
            <a:pPr algn="l" eaLnBrk="0" hangingPunct="0">
              <a:buFontTx/>
              <a:buChar char="•"/>
            </a:pPr>
            <a:r>
              <a:rPr lang="fr-FR" sz="1600" b="1"/>
              <a:t> Automatique</a:t>
            </a:r>
          </a:p>
          <a:p>
            <a:pPr algn="l" eaLnBrk="0" hangingPunct="0">
              <a:buFontTx/>
              <a:buChar char="•"/>
            </a:pPr>
            <a:r>
              <a:rPr lang="fr-FR" sz="1600" b="1"/>
              <a:t> Robuste : conçu pour réseaux</a:t>
            </a:r>
          </a:p>
          <a:p>
            <a:pPr algn="l" eaLnBrk="0" hangingPunct="0">
              <a:buFontTx/>
              <a:buChar char="•"/>
            </a:pPr>
            <a:r>
              <a:rPr lang="fr-FR" sz="1600" b="1"/>
              <a:t> Précis +/- 1.5µg m</a:t>
            </a:r>
            <a:r>
              <a:rPr lang="fr-FR" sz="1600" b="1" baseline="30000"/>
              <a:t>-3</a:t>
            </a:r>
            <a:endParaRPr lang="fr-FR" sz="1600" b="1"/>
          </a:p>
          <a:p>
            <a:pPr algn="l" eaLnBrk="0" hangingPunct="0">
              <a:buFontTx/>
              <a:buChar char="•"/>
            </a:pPr>
            <a:r>
              <a:rPr lang="fr-FR" sz="1600" b="1"/>
              <a:t> Pas de temps : de 10 mn à journalier</a:t>
            </a:r>
          </a:p>
          <a:p>
            <a:pPr algn="l" eaLnBrk="0" hangingPunct="0">
              <a:buFontTx/>
              <a:buChar char="•"/>
            </a:pPr>
            <a:r>
              <a:rPr lang="fr-FR" sz="1600" b="1"/>
              <a:t> Maintenance hebdomadaire</a:t>
            </a:r>
          </a:p>
          <a:p>
            <a:pPr algn="l" eaLnBrk="0" hangingPunct="0">
              <a:buFontTx/>
              <a:buChar char="•"/>
            </a:pPr>
            <a:r>
              <a:rPr lang="fr-FR" sz="1600" b="1"/>
              <a:t> </a:t>
            </a:r>
            <a:r>
              <a:rPr lang="fr-FR" sz="1600" b="1">
                <a:solidFill>
                  <a:srgbClr val="FF0000"/>
                </a:solidFill>
              </a:rPr>
              <a:t>Alimentation 220 V</a:t>
            </a:r>
          </a:p>
          <a:p>
            <a:pPr algn="l" eaLnBrk="0" hangingPunct="0">
              <a:buFontTx/>
              <a:buChar char="•"/>
            </a:pPr>
            <a:endParaRPr lang="fr-FR" sz="1600" b="1">
              <a:solidFill>
                <a:srgbClr val="FF0000"/>
              </a:solidFill>
            </a:endParaRPr>
          </a:p>
          <a:p>
            <a:pPr algn="l" eaLnBrk="0" hangingPunct="0">
              <a:buFontTx/>
              <a:buChar char="•"/>
            </a:pPr>
            <a:r>
              <a:rPr lang="fr-FR" sz="1600"/>
              <a:t> Granulométrie selon inlet</a:t>
            </a:r>
          </a:p>
          <a:p>
            <a:pPr algn="l" eaLnBrk="0" hangingPunct="0">
              <a:buFontTx/>
              <a:buChar char="•"/>
            </a:pPr>
            <a:r>
              <a:rPr lang="fr-FR" sz="1600"/>
              <a:t> Chimie avec filtre on line</a:t>
            </a:r>
          </a:p>
          <a:p>
            <a:pPr algn="l" eaLnBrk="0" hangingPunct="0">
              <a:buFontTx/>
              <a:buChar char="•"/>
            </a:pPr>
            <a:endParaRPr lang="fr-FR" sz="1600"/>
          </a:p>
        </p:txBody>
      </p:sp>
      <p:pic>
        <p:nvPicPr>
          <p:cNvPr id="4101" name="Picture 5"/>
          <p:cNvPicPr>
            <a:picLocks noChangeAspect="1" noChangeArrowheads="1"/>
          </p:cNvPicPr>
          <p:nvPr/>
        </p:nvPicPr>
        <p:blipFill>
          <a:blip r:embed="rId2" cstate="print"/>
          <a:srcRect/>
          <a:stretch>
            <a:fillRect/>
          </a:stretch>
        </p:blipFill>
        <p:spPr bwMode="auto">
          <a:xfrm>
            <a:off x="3876675" y="2581275"/>
            <a:ext cx="5278438" cy="2363788"/>
          </a:xfrm>
          <a:prstGeom prst="rect">
            <a:avLst/>
          </a:prstGeom>
          <a:noFill/>
          <a:ln w="9525">
            <a:noFill/>
            <a:miter lim="800000"/>
            <a:headEnd/>
            <a:tailEnd/>
          </a:ln>
          <a:effectLst/>
        </p:spPr>
      </p:pic>
      <p:sp>
        <p:nvSpPr>
          <p:cNvPr id="4104" name="Rectangle 8"/>
          <p:cNvSpPr>
            <a:spLocks noChangeArrowheads="1"/>
          </p:cNvSpPr>
          <p:nvPr/>
        </p:nvSpPr>
        <p:spPr bwMode="auto">
          <a:xfrm>
            <a:off x="490538" y="-288925"/>
            <a:ext cx="8229600" cy="1143000"/>
          </a:xfrm>
          <a:prstGeom prst="rect">
            <a:avLst/>
          </a:prstGeom>
          <a:noFill/>
          <a:ln w="9525">
            <a:noFill/>
            <a:miter lim="800000"/>
            <a:headEnd/>
            <a:tailEnd/>
          </a:ln>
          <a:effectLst/>
        </p:spPr>
        <p:txBody>
          <a:bodyPr anchor="ctr"/>
          <a:lstStyle/>
          <a:p>
            <a:r>
              <a:rPr lang="fr-FR" sz="4000">
                <a:solidFill>
                  <a:schemeClr val="tx2"/>
                </a:solidFill>
              </a:rPr>
              <a:t>Contenu atmosphérique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027"/>
          <p:cNvPicPr>
            <a:picLocks noChangeAspect="1" noChangeArrowheads="1"/>
          </p:cNvPicPr>
          <p:nvPr/>
        </p:nvPicPr>
        <p:blipFill>
          <a:blip r:embed="rId2" cstate="print"/>
          <a:srcRect/>
          <a:stretch>
            <a:fillRect/>
          </a:stretch>
        </p:blipFill>
        <p:spPr bwMode="auto">
          <a:xfrm>
            <a:off x="834887" y="2336658"/>
            <a:ext cx="5444504" cy="4354170"/>
          </a:xfrm>
          <a:prstGeom prst="rect">
            <a:avLst/>
          </a:prstGeom>
          <a:noFill/>
          <a:ln w="9525">
            <a:noFill/>
            <a:miter lim="800000"/>
            <a:headEnd/>
            <a:tailEnd/>
          </a:ln>
          <a:effectLst/>
        </p:spPr>
      </p:pic>
      <p:sp>
        <p:nvSpPr>
          <p:cNvPr id="17412" name="Text Box 1028"/>
          <p:cNvSpPr txBox="1">
            <a:spLocks noChangeArrowheads="1"/>
          </p:cNvSpPr>
          <p:nvPr/>
        </p:nvSpPr>
        <p:spPr bwMode="auto">
          <a:xfrm>
            <a:off x="0" y="1700075"/>
            <a:ext cx="9144000" cy="461665"/>
          </a:xfrm>
          <a:prstGeom prst="rect">
            <a:avLst/>
          </a:prstGeom>
          <a:noFill/>
          <a:ln w="9525">
            <a:noFill/>
            <a:miter lim="800000"/>
            <a:headEnd/>
            <a:tailEnd/>
          </a:ln>
          <a:effectLst/>
        </p:spPr>
        <p:txBody>
          <a:bodyPr wrap="square">
            <a:spAutoFit/>
          </a:bodyPr>
          <a:lstStyle/>
          <a:p>
            <a:pPr>
              <a:spcBef>
                <a:spcPct val="50000"/>
              </a:spcBef>
            </a:pPr>
            <a:r>
              <a:rPr lang="fr-FR" sz="2400" dirty="0"/>
              <a:t>Fertilisation des océans dans les zones carencées (en fer en particulier)</a:t>
            </a:r>
          </a:p>
        </p:txBody>
      </p:sp>
      <p:sp>
        <p:nvSpPr>
          <p:cNvPr id="5" name="ZoneTexte 4"/>
          <p:cNvSpPr txBox="1"/>
          <p:nvPr/>
        </p:nvSpPr>
        <p:spPr>
          <a:xfrm>
            <a:off x="6382923" y="6488668"/>
            <a:ext cx="2002343" cy="369332"/>
          </a:xfrm>
          <a:prstGeom prst="rect">
            <a:avLst/>
          </a:prstGeom>
          <a:noFill/>
        </p:spPr>
        <p:txBody>
          <a:bodyPr wrap="none" rtlCol="0">
            <a:spAutoFit/>
          </a:bodyPr>
          <a:lstStyle/>
          <a:p>
            <a:r>
              <a:rPr lang="fr-FR" dirty="0" smtClean="0"/>
              <a:t>Erickson et al. 2003</a:t>
            </a:r>
            <a:endParaRPr lang="fr-FR" dirty="0"/>
          </a:p>
        </p:txBody>
      </p:sp>
      <p:pic>
        <p:nvPicPr>
          <p:cNvPr id="6" name="Picture 34" descr="moz-screenshot-3"/>
          <p:cNvPicPr>
            <a:picLocks noChangeAspect="1" noChangeArrowheads="1"/>
          </p:cNvPicPr>
          <p:nvPr/>
        </p:nvPicPr>
        <p:blipFill>
          <a:blip r:embed="rId3" cstate="print"/>
          <a:srcRect/>
          <a:stretch>
            <a:fillRect/>
          </a:stretch>
        </p:blipFill>
        <p:spPr bwMode="auto">
          <a:xfrm>
            <a:off x="-12700" y="13252"/>
            <a:ext cx="9156700" cy="1474788"/>
          </a:xfrm>
          <a:prstGeom prst="rect">
            <a:avLst/>
          </a:prstGeom>
          <a:noFill/>
        </p:spPr>
      </p:pic>
      <p:sp>
        <p:nvSpPr>
          <p:cNvPr id="7" name="Rectangle 35"/>
          <p:cNvSpPr>
            <a:spLocks noChangeArrowheads="1"/>
          </p:cNvSpPr>
          <p:nvPr/>
        </p:nvSpPr>
        <p:spPr bwMode="auto">
          <a:xfrm>
            <a:off x="0" y="13252"/>
            <a:ext cx="9144000" cy="1463675"/>
          </a:xfrm>
          <a:prstGeom prst="rect">
            <a:avLst/>
          </a:prstGeom>
          <a:gradFill rotWithShape="1">
            <a:gsLst>
              <a:gs pos="0">
                <a:schemeClr val="bg1">
                  <a:alpha val="50000"/>
                </a:schemeClr>
              </a:gs>
              <a:gs pos="100000">
                <a:schemeClr val="bg1">
                  <a:gamma/>
                  <a:shade val="46275"/>
                  <a:invGamma/>
                </a:schemeClr>
              </a:gs>
            </a:gsLst>
            <a:lin ang="0" scaled="1"/>
          </a:gradFill>
          <a:ln w="9525">
            <a:noFill/>
            <a:miter lim="800000"/>
            <a:headEnd/>
            <a:tailEnd/>
          </a:ln>
          <a:effectLst/>
        </p:spPr>
        <p:txBody>
          <a:bodyPr wrap="none" anchor="ctr"/>
          <a:lstStyle/>
          <a:p>
            <a:endParaRPr lang="fr-FR"/>
          </a:p>
        </p:txBody>
      </p:sp>
      <p:sp>
        <p:nvSpPr>
          <p:cNvPr id="8" name="Text Box 36"/>
          <p:cNvSpPr txBox="1">
            <a:spLocks noChangeArrowheads="1"/>
          </p:cNvSpPr>
          <p:nvPr/>
        </p:nvSpPr>
        <p:spPr bwMode="auto">
          <a:xfrm>
            <a:off x="2915441" y="439737"/>
            <a:ext cx="6202024" cy="523220"/>
          </a:xfrm>
          <a:prstGeom prst="rect">
            <a:avLst/>
          </a:prstGeom>
          <a:noFill/>
          <a:ln w="9525">
            <a:noFill/>
            <a:miter lim="800000"/>
            <a:headEnd/>
            <a:tailEnd/>
          </a:ln>
          <a:effectLst/>
        </p:spPr>
        <p:txBody>
          <a:bodyPr wrap="square">
            <a:spAutoFit/>
          </a:bodyPr>
          <a:lstStyle/>
          <a:p>
            <a:pPr eaLnBrk="0" hangingPunct="0"/>
            <a:r>
              <a:rPr lang="fr-FR" sz="2800" b="1" dirty="0" smtClean="0">
                <a:solidFill>
                  <a:schemeClr val="bg1"/>
                </a:solidFill>
              </a:rPr>
              <a:t>Impacts sur les cycles Biogéochimiques</a:t>
            </a:r>
            <a:endParaRPr lang="fr-FR" sz="2800" b="1" dirty="0">
              <a:solidFill>
                <a:schemeClr val="bg1"/>
              </a:solidFill>
            </a:endParaRPr>
          </a:p>
        </p:txBody>
      </p:sp>
      <p:sp>
        <p:nvSpPr>
          <p:cNvPr id="9" name="ZoneTexte 8"/>
          <p:cNvSpPr txBox="1"/>
          <p:nvPr/>
        </p:nvSpPr>
        <p:spPr>
          <a:xfrm>
            <a:off x="6268279" y="3856383"/>
            <a:ext cx="2994991" cy="923330"/>
          </a:xfrm>
          <a:prstGeom prst="rect">
            <a:avLst/>
          </a:prstGeom>
          <a:noFill/>
        </p:spPr>
        <p:txBody>
          <a:bodyPr wrap="square" rtlCol="0">
            <a:spAutoFit/>
          </a:bodyPr>
          <a:lstStyle/>
          <a:p>
            <a:r>
              <a:rPr lang="fr-FR" dirty="0" smtClean="0"/>
              <a:t>Corrélation entre dépôts d’aérosol et production de phytoplancton </a:t>
            </a:r>
            <a:r>
              <a:rPr lang="fr-FR" dirty="0" smtClean="0">
                <a:sym typeface="Wingdings" pitchFamily="2" charset="2"/>
              </a:rPr>
              <a:t></a:t>
            </a:r>
            <a:r>
              <a:rPr lang="fr-FR" dirty="0" smtClean="0"/>
              <a:t> cycle du C</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Points bloquants</a:t>
            </a:r>
          </a:p>
        </p:txBody>
      </p:sp>
      <p:sp>
        <p:nvSpPr>
          <p:cNvPr id="3" name="Espace réservé du contenu 2"/>
          <p:cNvSpPr>
            <a:spLocks noGrp="1"/>
          </p:cNvSpPr>
          <p:nvPr>
            <p:ph idx="1"/>
          </p:nvPr>
        </p:nvSpPr>
        <p:spPr/>
        <p:txBody>
          <a:bodyPr>
            <a:normAutofit lnSpcReduction="10000"/>
          </a:bodyPr>
          <a:lstStyle/>
          <a:p>
            <a:pPr lvl="1">
              <a:buNone/>
            </a:pPr>
            <a:endParaRPr lang="fr-FR" dirty="0" smtClean="0"/>
          </a:p>
          <a:p>
            <a:pPr lvl="1"/>
            <a:r>
              <a:rPr lang="fr-FR" dirty="0" smtClean="0"/>
              <a:t>Manque de mesures de contrainte en zones source </a:t>
            </a:r>
          </a:p>
          <a:p>
            <a:pPr lvl="2"/>
            <a:r>
              <a:rPr lang="fr-FR" dirty="0" smtClean="0">
                <a:solidFill>
                  <a:srgbClr val="FF0000"/>
                </a:solidFill>
              </a:rPr>
              <a:t>Météo (aride)</a:t>
            </a:r>
          </a:p>
          <a:p>
            <a:pPr lvl="2"/>
            <a:r>
              <a:rPr lang="fr-FR" dirty="0" smtClean="0"/>
              <a:t>Flux : érosion, émission, dépôts (arides + </a:t>
            </a:r>
            <a:r>
              <a:rPr lang="fr-FR" dirty="0" err="1" smtClean="0"/>
              <a:t>semiarides</a:t>
            </a:r>
            <a:r>
              <a:rPr lang="fr-FR" dirty="0" smtClean="0"/>
              <a:t>) </a:t>
            </a:r>
          </a:p>
          <a:p>
            <a:pPr lvl="1"/>
            <a:r>
              <a:rPr lang="fr-FR" dirty="0" smtClean="0"/>
              <a:t>Zones semi arides (végétation, croûtes, pratiques agricoles)</a:t>
            </a:r>
          </a:p>
          <a:p>
            <a:pPr lvl="1"/>
            <a:r>
              <a:rPr lang="fr-FR" dirty="0" smtClean="0"/>
              <a:t>Mesure des seuils</a:t>
            </a:r>
          </a:p>
          <a:p>
            <a:pPr lvl="1"/>
            <a:r>
              <a:rPr lang="fr-FR" dirty="0" smtClean="0"/>
              <a:t>Granulométrie</a:t>
            </a:r>
          </a:p>
          <a:p>
            <a:pPr lvl="1"/>
            <a:r>
              <a:rPr lang="fr-FR" sz="2000" dirty="0" smtClean="0"/>
              <a:t>Rugosité aérodynamique (anémomètre sonique)</a:t>
            </a:r>
          </a:p>
          <a:p>
            <a:pPr lvl="1"/>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907704" y="980728"/>
            <a:ext cx="5324214" cy="369332"/>
          </a:xfrm>
          <a:prstGeom prst="rect">
            <a:avLst/>
          </a:prstGeom>
          <a:noFill/>
        </p:spPr>
        <p:txBody>
          <a:bodyPr wrap="none" rtlCol="0">
            <a:spAutoFit/>
          </a:bodyPr>
          <a:lstStyle/>
          <a:p>
            <a:r>
              <a:rPr lang="fr-FR" dirty="0" smtClean="0"/>
              <a:t>Manque de mesures </a:t>
            </a:r>
            <a:r>
              <a:rPr lang="fr-FR" b="1" dirty="0" smtClean="0"/>
              <a:t>Météorologiques</a:t>
            </a:r>
            <a:r>
              <a:rPr lang="fr-FR" dirty="0" smtClean="0"/>
              <a:t> en zones source</a:t>
            </a:r>
            <a:endParaRPr lang="fr-FR" dirty="0"/>
          </a:p>
        </p:txBody>
      </p:sp>
      <p:sp>
        <p:nvSpPr>
          <p:cNvPr id="7" name="ZoneTexte 6"/>
          <p:cNvSpPr txBox="1"/>
          <p:nvPr/>
        </p:nvSpPr>
        <p:spPr>
          <a:xfrm>
            <a:off x="6516216" y="6165304"/>
            <a:ext cx="1723933" cy="369332"/>
          </a:xfrm>
          <a:prstGeom prst="rect">
            <a:avLst/>
          </a:prstGeom>
          <a:noFill/>
        </p:spPr>
        <p:txBody>
          <a:bodyPr wrap="none" rtlCol="0">
            <a:spAutoFit/>
          </a:bodyPr>
          <a:lstStyle/>
          <a:p>
            <a:r>
              <a:rPr lang="fr-FR" dirty="0" err="1" smtClean="0"/>
              <a:t>Klose</a:t>
            </a:r>
            <a:r>
              <a:rPr lang="fr-FR" dirty="0" smtClean="0"/>
              <a:t> et al. 2010</a:t>
            </a:r>
            <a:endParaRPr lang="fr-FR" dirty="0"/>
          </a:p>
        </p:txBody>
      </p:sp>
      <p:sp>
        <p:nvSpPr>
          <p:cNvPr id="8" name="ZoneTexte 7"/>
          <p:cNvSpPr txBox="1"/>
          <p:nvPr/>
        </p:nvSpPr>
        <p:spPr>
          <a:xfrm>
            <a:off x="3491880" y="5301208"/>
            <a:ext cx="3287567" cy="369332"/>
          </a:xfrm>
          <a:prstGeom prst="rect">
            <a:avLst/>
          </a:prstGeom>
          <a:noFill/>
        </p:spPr>
        <p:txBody>
          <a:bodyPr wrap="none" rtlCol="0">
            <a:spAutoFit/>
          </a:bodyPr>
          <a:lstStyle/>
          <a:p>
            <a:r>
              <a:rPr lang="fr-FR" dirty="0" smtClean="0"/>
              <a:t>Stations synoptiques 1983 - 2009</a:t>
            </a:r>
            <a:endParaRPr lang="fr-FR" dirty="0"/>
          </a:p>
        </p:txBody>
      </p:sp>
      <p:pic>
        <p:nvPicPr>
          <p:cNvPr id="62466" name="Picture 2"/>
          <p:cNvPicPr>
            <a:picLocks noChangeAspect="1" noChangeArrowheads="1"/>
          </p:cNvPicPr>
          <p:nvPr/>
        </p:nvPicPr>
        <p:blipFill>
          <a:blip r:embed="rId3" cstate="print"/>
          <a:srcRect t="9470"/>
          <a:stretch>
            <a:fillRect/>
          </a:stretch>
        </p:blipFill>
        <p:spPr bwMode="auto">
          <a:xfrm>
            <a:off x="971600" y="1873405"/>
            <a:ext cx="6840760" cy="3211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Points bloquants</a:t>
            </a:r>
          </a:p>
        </p:txBody>
      </p:sp>
      <p:sp>
        <p:nvSpPr>
          <p:cNvPr id="3" name="Espace réservé du contenu 2"/>
          <p:cNvSpPr>
            <a:spLocks noGrp="1"/>
          </p:cNvSpPr>
          <p:nvPr>
            <p:ph idx="1"/>
          </p:nvPr>
        </p:nvSpPr>
        <p:spPr/>
        <p:txBody>
          <a:bodyPr>
            <a:normAutofit lnSpcReduction="10000"/>
          </a:bodyPr>
          <a:lstStyle/>
          <a:p>
            <a:pPr lvl="1">
              <a:buNone/>
            </a:pPr>
            <a:endParaRPr lang="fr-FR" dirty="0" smtClean="0"/>
          </a:p>
          <a:p>
            <a:pPr lvl="1"/>
            <a:r>
              <a:rPr lang="fr-FR" dirty="0" smtClean="0"/>
              <a:t>Manque de mesures de contrainte en zones source </a:t>
            </a:r>
          </a:p>
          <a:p>
            <a:pPr lvl="2"/>
            <a:r>
              <a:rPr lang="fr-FR" dirty="0" smtClean="0"/>
              <a:t>Météo (aride)</a:t>
            </a:r>
          </a:p>
          <a:p>
            <a:pPr lvl="2"/>
            <a:r>
              <a:rPr lang="fr-FR" dirty="0" smtClean="0">
                <a:solidFill>
                  <a:srgbClr val="FF0000"/>
                </a:solidFill>
              </a:rPr>
              <a:t>Flux : érosion, émission, dépôts (arides + </a:t>
            </a:r>
            <a:r>
              <a:rPr lang="fr-FR" dirty="0" err="1" smtClean="0">
                <a:solidFill>
                  <a:srgbClr val="FF0000"/>
                </a:solidFill>
              </a:rPr>
              <a:t>semiarides</a:t>
            </a:r>
            <a:r>
              <a:rPr lang="fr-FR" dirty="0" smtClean="0">
                <a:solidFill>
                  <a:srgbClr val="FF0000"/>
                </a:solidFill>
              </a:rPr>
              <a:t>)</a:t>
            </a:r>
            <a:r>
              <a:rPr lang="fr-FR" dirty="0" smtClean="0"/>
              <a:t> </a:t>
            </a:r>
          </a:p>
          <a:p>
            <a:pPr lvl="1"/>
            <a:r>
              <a:rPr lang="fr-FR" dirty="0" smtClean="0"/>
              <a:t>Zones semi arides (végétation, croûtes, pratiques agricoles)</a:t>
            </a:r>
          </a:p>
          <a:p>
            <a:pPr lvl="1"/>
            <a:r>
              <a:rPr lang="fr-FR" dirty="0" smtClean="0"/>
              <a:t>Mesure des seuils</a:t>
            </a:r>
          </a:p>
          <a:p>
            <a:pPr lvl="1"/>
            <a:r>
              <a:rPr lang="fr-FR" dirty="0" smtClean="0"/>
              <a:t>Granulométrie</a:t>
            </a:r>
          </a:p>
          <a:p>
            <a:pPr lvl="1"/>
            <a:r>
              <a:rPr lang="fr-FR" sz="2000" dirty="0" smtClean="0"/>
              <a:t>Rugosité aérodynamique (anémomètre sonique)</a:t>
            </a:r>
          </a:p>
          <a:p>
            <a:pPr lvl="1"/>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6"/>
          <p:cNvGraphicFramePr>
            <a:graphicFrameLocks noGrp="1" noChangeAspect="1"/>
          </p:cNvGraphicFramePr>
          <p:nvPr/>
        </p:nvGraphicFramePr>
        <p:xfrm>
          <a:off x="179512" y="3501008"/>
          <a:ext cx="3890963" cy="2489200"/>
        </p:xfrm>
        <a:graphic>
          <a:graphicData uri="http://schemas.openxmlformats.org/presentationml/2006/ole">
            <p:oleObj spid="_x0000_s61442" r:id="rId3" imgW="3596952" imgH="2298391" progId="Excel.Sheet.8">
              <p:embed/>
            </p:oleObj>
          </a:graphicData>
        </a:graphic>
      </p:graphicFrame>
      <p:graphicFrame>
        <p:nvGraphicFramePr>
          <p:cNvPr id="5" name="Object 22"/>
          <p:cNvGraphicFramePr>
            <a:graphicFrameLocks noChangeAspect="1"/>
          </p:cNvGraphicFramePr>
          <p:nvPr/>
        </p:nvGraphicFramePr>
        <p:xfrm>
          <a:off x="251520" y="666031"/>
          <a:ext cx="3900488" cy="26035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Object 17"/>
          <p:cNvGraphicFramePr>
            <a:graphicFrameLocks noChangeAspect="1"/>
          </p:cNvGraphicFramePr>
          <p:nvPr/>
        </p:nvGraphicFramePr>
        <p:xfrm>
          <a:off x="4572000" y="3559919"/>
          <a:ext cx="4295775" cy="28543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Object 20"/>
          <p:cNvGraphicFramePr>
            <a:graphicFrameLocks noChangeAspect="1"/>
          </p:cNvGraphicFramePr>
          <p:nvPr/>
        </p:nvGraphicFramePr>
        <p:xfrm>
          <a:off x="4499992" y="535583"/>
          <a:ext cx="4295775" cy="2854325"/>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 Box 34"/>
          <p:cNvSpPr txBox="1">
            <a:spLocks noChangeArrowheads="1"/>
          </p:cNvSpPr>
          <p:nvPr/>
        </p:nvSpPr>
        <p:spPr bwMode="auto">
          <a:xfrm>
            <a:off x="1614315" y="3816871"/>
            <a:ext cx="1697037" cy="319088"/>
          </a:xfrm>
          <a:prstGeom prst="rect">
            <a:avLst/>
          </a:prstGeom>
          <a:noFill/>
          <a:ln w="12700" algn="ctr">
            <a:noFill/>
            <a:miter lim="800000"/>
            <a:headEnd/>
            <a:tailEnd/>
          </a:ln>
        </p:spPr>
        <p:txBody>
          <a:bodyPr wrap="none" lIns="101600" tIns="50800" rIns="101600" bIns="50800">
            <a:spAutoFit/>
          </a:bodyPr>
          <a:lstStyle/>
          <a:p>
            <a:r>
              <a:rPr lang="fr-FR" sz="1400" b="1" dirty="0">
                <a:solidFill>
                  <a:srgbClr val="FF3300"/>
                </a:solidFill>
              </a:rPr>
              <a:t>Emissions (Mt/</a:t>
            </a:r>
            <a:r>
              <a:rPr lang="fr-FR" sz="1400" b="1" dirty="0" err="1">
                <a:solidFill>
                  <a:srgbClr val="FF3300"/>
                </a:solidFill>
              </a:rPr>
              <a:t>yr</a:t>
            </a:r>
            <a:r>
              <a:rPr lang="fr-FR" sz="1400" b="1" dirty="0">
                <a:solidFill>
                  <a:srgbClr val="FF3300"/>
                </a:solidFill>
              </a:rPr>
              <a:t>)</a:t>
            </a:r>
          </a:p>
        </p:txBody>
      </p:sp>
      <p:sp>
        <p:nvSpPr>
          <p:cNvPr id="11" name="Text Box 35"/>
          <p:cNvSpPr txBox="1">
            <a:spLocks noChangeArrowheads="1"/>
          </p:cNvSpPr>
          <p:nvPr/>
        </p:nvSpPr>
        <p:spPr bwMode="auto">
          <a:xfrm>
            <a:off x="1583160" y="780579"/>
            <a:ext cx="1395412" cy="317500"/>
          </a:xfrm>
          <a:prstGeom prst="rect">
            <a:avLst/>
          </a:prstGeom>
          <a:noFill/>
          <a:ln w="12700" algn="ctr">
            <a:noFill/>
            <a:miter lim="800000"/>
            <a:headEnd/>
            <a:tailEnd/>
          </a:ln>
        </p:spPr>
        <p:txBody>
          <a:bodyPr wrap="none" lIns="101600" tIns="50800" rIns="101600" bIns="50800">
            <a:spAutoFit/>
          </a:bodyPr>
          <a:lstStyle/>
          <a:p>
            <a:r>
              <a:rPr lang="fr-FR" sz="1400" b="1" dirty="0" err="1">
                <a:solidFill>
                  <a:srgbClr val="063DE8"/>
                </a:solidFill>
              </a:rPr>
              <a:t>Dust</a:t>
            </a:r>
            <a:r>
              <a:rPr lang="fr-FR" sz="1400" b="1" dirty="0">
                <a:solidFill>
                  <a:srgbClr val="063DE8"/>
                </a:solidFill>
              </a:rPr>
              <a:t> </a:t>
            </a:r>
            <a:r>
              <a:rPr lang="fr-FR" sz="1400" b="1" dirty="0" err="1">
                <a:solidFill>
                  <a:srgbClr val="063DE8"/>
                </a:solidFill>
              </a:rPr>
              <a:t>load</a:t>
            </a:r>
            <a:r>
              <a:rPr lang="fr-FR" sz="1400" b="1" dirty="0">
                <a:solidFill>
                  <a:srgbClr val="063DE8"/>
                </a:solidFill>
              </a:rPr>
              <a:t> (Mt</a:t>
            </a:r>
            <a:r>
              <a:rPr lang="fr-FR" sz="1400" dirty="0">
                <a:solidFill>
                  <a:srgbClr val="063DE8"/>
                </a:solidFill>
              </a:rPr>
              <a:t>)</a:t>
            </a:r>
          </a:p>
        </p:txBody>
      </p:sp>
      <p:sp>
        <p:nvSpPr>
          <p:cNvPr id="12" name="Rectangle 32"/>
          <p:cNvSpPr>
            <a:spLocks noChangeArrowheads="1"/>
          </p:cNvSpPr>
          <p:nvPr/>
        </p:nvSpPr>
        <p:spPr bwMode="auto">
          <a:xfrm>
            <a:off x="179512" y="6109077"/>
            <a:ext cx="4157588" cy="748923"/>
          </a:xfrm>
          <a:prstGeom prst="rect">
            <a:avLst/>
          </a:prstGeom>
          <a:noFill/>
          <a:ln w="12700" algn="ctr">
            <a:noFill/>
            <a:miter lim="800000"/>
            <a:headEnd/>
            <a:tailEnd/>
          </a:ln>
        </p:spPr>
        <p:txBody>
          <a:bodyPr wrap="square" lIns="101600" tIns="50800" rIns="101600" bIns="50800">
            <a:spAutoFit/>
          </a:bodyPr>
          <a:lstStyle/>
          <a:p>
            <a:r>
              <a:rPr lang="fr-FR" sz="1400" i="1" dirty="0"/>
              <a:t>data </a:t>
            </a:r>
            <a:r>
              <a:rPr lang="fr-FR" sz="1400" i="1" dirty="0" err="1"/>
              <a:t>from</a:t>
            </a:r>
            <a:r>
              <a:rPr lang="fr-FR" sz="1400" i="1" dirty="0"/>
              <a:t> AEROCOM (</a:t>
            </a:r>
            <a:r>
              <a:rPr lang="fr-FR" sz="1400" i="1" dirty="0" err="1"/>
              <a:t>Aerosol</a:t>
            </a:r>
            <a:r>
              <a:rPr lang="fr-FR" sz="1400" i="1" dirty="0"/>
              <a:t> Model </a:t>
            </a:r>
            <a:r>
              <a:rPr lang="fr-FR" sz="1400" i="1" dirty="0" err="1"/>
              <a:t>Comparison</a:t>
            </a:r>
            <a:r>
              <a:rPr lang="fr-FR" sz="1400" i="1" dirty="0"/>
              <a:t>; </a:t>
            </a:r>
            <a:r>
              <a:rPr lang="fr-FR" sz="1400" i="1" dirty="0">
                <a:hlinkClick r:id="rId7"/>
              </a:rPr>
              <a:t>http://dataipsl.ipsl.jussieu.fr/cgi-bin/AEROCOM/</a:t>
            </a:r>
            <a:r>
              <a:rPr lang="fr-FR" sz="1400" i="1" dirty="0"/>
              <a:t>; </a:t>
            </a:r>
            <a:r>
              <a:rPr lang="fr-FR" sz="1400" i="1" dirty="0" err="1"/>
              <a:t>Textor</a:t>
            </a:r>
            <a:r>
              <a:rPr lang="fr-FR" sz="1400" i="1" dirty="0"/>
              <a:t> et al., </a:t>
            </a:r>
            <a:r>
              <a:rPr lang="fr-FR" sz="1400" i="1" dirty="0" err="1"/>
              <a:t>Atmos</a:t>
            </a:r>
            <a:r>
              <a:rPr lang="fr-FR" sz="1400" i="1" dirty="0"/>
              <a:t>. </a:t>
            </a:r>
            <a:r>
              <a:rPr lang="fr-FR" sz="1400" i="1" dirty="0" err="1"/>
              <a:t>Chem</a:t>
            </a:r>
            <a:r>
              <a:rPr lang="fr-FR" sz="1400" i="1" dirty="0"/>
              <a:t>. Phys., 2006; 2007)</a:t>
            </a:r>
          </a:p>
        </p:txBody>
      </p:sp>
      <p:sp>
        <p:nvSpPr>
          <p:cNvPr id="13" name="Text Box 34"/>
          <p:cNvSpPr txBox="1">
            <a:spLocks noChangeArrowheads="1"/>
          </p:cNvSpPr>
          <p:nvPr/>
        </p:nvSpPr>
        <p:spPr bwMode="auto">
          <a:xfrm>
            <a:off x="5364088" y="967631"/>
            <a:ext cx="1538883" cy="318036"/>
          </a:xfrm>
          <a:prstGeom prst="rect">
            <a:avLst/>
          </a:prstGeom>
          <a:noFill/>
          <a:ln w="12700" algn="ctr">
            <a:noFill/>
            <a:miter lim="800000"/>
            <a:headEnd/>
            <a:tailEnd/>
          </a:ln>
        </p:spPr>
        <p:txBody>
          <a:bodyPr wrap="none" lIns="101600" tIns="50800" rIns="101600" bIns="50800">
            <a:spAutoFit/>
          </a:bodyPr>
          <a:lstStyle/>
          <a:p>
            <a:r>
              <a:rPr lang="fr-FR" sz="1400" b="1" dirty="0" smtClean="0">
                <a:solidFill>
                  <a:srgbClr val="FF3300"/>
                </a:solidFill>
              </a:rPr>
              <a:t>Dépôt sec </a:t>
            </a:r>
            <a:r>
              <a:rPr lang="fr-FR" sz="1400" b="1" dirty="0">
                <a:solidFill>
                  <a:srgbClr val="FF3300"/>
                </a:solidFill>
              </a:rPr>
              <a:t>(Mt/</a:t>
            </a:r>
            <a:r>
              <a:rPr lang="fr-FR" sz="1400" b="1" dirty="0" err="1">
                <a:solidFill>
                  <a:srgbClr val="FF3300"/>
                </a:solidFill>
              </a:rPr>
              <a:t>yr</a:t>
            </a:r>
            <a:r>
              <a:rPr lang="fr-FR" sz="1400" b="1" dirty="0">
                <a:solidFill>
                  <a:srgbClr val="FF3300"/>
                </a:solidFill>
              </a:rPr>
              <a:t>)</a:t>
            </a:r>
          </a:p>
        </p:txBody>
      </p:sp>
      <p:sp>
        <p:nvSpPr>
          <p:cNvPr id="14" name="Text Box 34"/>
          <p:cNvSpPr txBox="1">
            <a:spLocks noChangeArrowheads="1"/>
          </p:cNvSpPr>
          <p:nvPr/>
        </p:nvSpPr>
        <p:spPr bwMode="auto">
          <a:xfrm>
            <a:off x="5508104" y="3487911"/>
            <a:ext cx="1888337" cy="318036"/>
          </a:xfrm>
          <a:prstGeom prst="rect">
            <a:avLst/>
          </a:prstGeom>
          <a:noFill/>
          <a:ln w="12700" algn="ctr">
            <a:noFill/>
            <a:miter lim="800000"/>
            <a:headEnd/>
            <a:tailEnd/>
          </a:ln>
        </p:spPr>
        <p:txBody>
          <a:bodyPr wrap="none" lIns="101600" tIns="50800" rIns="101600" bIns="50800">
            <a:spAutoFit/>
          </a:bodyPr>
          <a:lstStyle/>
          <a:p>
            <a:r>
              <a:rPr lang="fr-FR" sz="1400" b="1" dirty="0" smtClean="0">
                <a:solidFill>
                  <a:srgbClr val="FF3300"/>
                </a:solidFill>
              </a:rPr>
              <a:t>Dépôt Humide </a:t>
            </a:r>
            <a:r>
              <a:rPr lang="fr-FR" sz="1400" b="1" dirty="0">
                <a:solidFill>
                  <a:srgbClr val="FF3300"/>
                </a:solidFill>
              </a:rPr>
              <a:t>(Mt/</a:t>
            </a:r>
            <a:r>
              <a:rPr lang="fr-FR" sz="1400" b="1" dirty="0" err="1">
                <a:solidFill>
                  <a:srgbClr val="FF3300"/>
                </a:solidFill>
              </a:rPr>
              <a:t>yr</a:t>
            </a:r>
            <a:r>
              <a:rPr lang="fr-FR" sz="1400" b="1" dirty="0">
                <a:solidFill>
                  <a:srgbClr val="FF3300"/>
                </a:solidFill>
              </a:rPr>
              <a:t>)</a:t>
            </a:r>
          </a:p>
        </p:txBody>
      </p:sp>
      <p:sp>
        <p:nvSpPr>
          <p:cNvPr id="15" name="Line 25"/>
          <p:cNvSpPr>
            <a:spLocks noChangeShapeType="1"/>
          </p:cNvSpPr>
          <p:nvPr/>
        </p:nvSpPr>
        <p:spPr bwMode="auto">
          <a:xfrm flipV="1">
            <a:off x="5292080" y="895623"/>
            <a:ext cx="0" cy="1439862"/>
          </a:xfrm>
          <a:prstGeom prst="line">
            <a:avLst/>
          </a:prstGeom>
          <a:noFill/>
          <a:ln w="57150">
            <a:solidFill>
              <a:srgbClr val="1CABDF"/>
            </a:solidFill>
            <a:round/>
            <a:headEnd type="triangle" w="med" len="med"/>
            <a:tailEnd type="triangle" w="med" len="med"/>
          </a:ln>
        </p:spPr>
        <p:txBody>
          <a:bodyPr lIns="101600" tIns="50800" rIns="101600" bIns="50800"/>
          <a:lstStyle/>
          <a:p>
            <a:endParaRPr lang="fr-FR"/>
          </a:p>
        </p:txBody>
      </p:sp>
      <p:sp>
        <p:nvSpPr>
          <p:cNvPr id="16" name="Text Box 26"/>
          <p:cNvSpPr txBox="1">
            <a:spLocks noChangeArrowheads="1"/>
          </p:cNvSpPr>
          <p:nvPr/>
        </p:nvSpPr>
        <p:spPr bwMode="auto">
          <a:xfrm>
            <a:off x="5434955" y="1471885"/>
            <a:ext cx="527050" cy="379413"/>
          </a:xfrm>
          <a:prstGeom prst="rect">
            <a:avLst/>
          </a:prstGeom>
          <a:noFill/>
          <a:ln w="57150" algn="ctr">
            <a:solidFill>
              <a:schemeClr val="accent5">
                <a:lumMod val="75000"/>
              </a:schemeClr>
            </a:solidFill>
            <a:miter lim="800000"/>
            <a:headEnd/>
            <a:tailEnd/>
          </a:ln>
        </p:spPr>
        <p:txBody>
          <a:bodyPr wrap="none" lIns="101600" tIns="50800" rIns="101600" bIns="50800">
            <a:spAutoFit/>
          </a:bodyPr>
          <a:lstStyle/>
          <a:p>
            <a:pPr>
              <a:defRPr/>
            </a:pPr>
            <a:r>
              <a:rPr lang="fr-FR" b="1" dirty="0">
                <a:solidFill>
                  <a:srgbClr val="1CABDF"/>
                </a:solidFill>
              </a:rPr>
              <a:t>3.7</a:t>
            </a:r>
          </a:p>
        </p:txBody>
      </p:sp>
      <p:sp>
        <p:nvSpPr>
          <p:cNvPr id="17" name="Line 29"/>
          <p:cNvSpPr>
            <a:spLocks noChangeShapeType="1"/>
          </p:cNvSpPr>
          <p:nvPr/>
        </p:nvSpPr>
        <p:spPr bwMode="auto">
          <a:xfrm flipV="1">
            <a:off x="5364088" y="3847951"/>
            <a:ext cx="0" cy="1081088"/>
          </a:xfrm>
          <a:prstGeom prst="line">
            <a:avLst/>
          </a:prstGeom>
          <a:noFill/>
          <a:ln w="57150">
            <a:solidFill>
              <a:srgbClr val="1CABDF"/>
            </a:solidFill>
            <a:round/>
            <a:headEnd type="triangle" w="med" len="med"/>
            <a:tailEnd type="triangle" w="med" len="med"/>
          </a:ln>
        </p:spPr>
        <p:txBody>
          <a:bodyPr lIns="101600" tIns="50800" rIns="101600" bIns="50800"/>
          <a:lstStyle/>
          <a:p>
            <a:endParaRPr lang="fr-FR"/>
          </a:p>
        </p:txBody>
      </p:sp>
      <p:sp>
        <p:nvSpPr>
          <p:cNvPr id="18" name="Text Box 31"/>
          <p:cNvSpPr txBox="1">
            <a:spLocks noChangeArrowheads="1"/>
          </p:cNvSpPr>
          <p:nvPr/>
        </p:nvSpPr>
        <p:spPr bwMode="auto">
          <a:xfrm>
            <a:off x="5508550" y="4063851"/>
            <a:ext cx="561975" cy="409575"/>
          </a:xfrm>
          <a:prstGeom prst="rect">
            <a:avLst/>
          </a:prstGeom>
          <a:noFill/>
          <a:ln w="57150" algn="ctr">
            <a:solidFill>
              <a:schemeClr val="accent1">
                <a:lumMod val="75000"/>
              </a:schemeClr>
            </a:solidFill>
            <a:miter lim="800000"/>
            <a:headEnd/>
            <a:tailEnd/>
          </a:ln>
        </p:spPr>
        <p:txBody>
          <a:bodyPr wrap="none" lIns="101600" tIns="50800" rIns="101600" bIns="50800">
            <a:spAutoFit/>
          </a:bodyPr>
          <a:lstStyle/>
          <a:p>
            <a:pPr>
              <a:defRPr/>
            </a:pPr>
            <a:r>
              <a:rPr lang="fr-FR" sz="2000" b="1" dirty="0">
                <a:solidFill>
                  <a:srgbClr val="1CABDF"/>
                </a:solidFill>
              </a:rPr>
              <a:t>2.4</a:t>
            </a:r>
          </a:p>
        </p:txBody>
      </p:sp>
      <p:sp>
        <p:nvSpPr>
          <p:cNvPr id="19" name="Line 19"/>
          <p:cNvSpPr>
            <a:spLocks noChangeShapeType="1"/>
          </p:cNvSpPr>
          <p:nvPr/>
        </p:nvSpPr>
        <p:spPr bwMode="auto">
          <a:xfrm flipV="1">
            <a:off x="3598987" y="3889028"/>
            <a:ext cx="0" cy="1295400"/>
          </a:xfrm>
          <a:prstGeom prst="line">
            <a:avLst/>
          </a:prstGeom>
          <a:noFill/>
          <a:ln w="57150">
            <a:solidFill>
              <a:srgbClr val="E75707"/>
            </a:solidFill>
            <a:round/>
            <a:headEnd type="triangle" w="med" len="med"/>
            <a:tailEnd type="triangle" w="med" len="med"/>
          </a:ln>
        </p:spPr>
        <p:txBody>
          <a:bodyPr lIns="101600" tIns="50800" rIns="101600" bIns="50800"/>
          <a:lstStyle/>
          <a:p>
            <a:endParaRPr lang="fr-FR"/>
          </a:p>
        </p:txBody>
      </p:sp>
      <p:sp>
        <p:nvSpPr>
          <p:cNvPr id="20" name="Text Box 20"/>
          <p:cNvSpPr txBox="1">
            <a:spLocks noChangeArrowheads="1"/>
          </p:cNvSpPr>
          <p:nvPr/>
        </p:nvSpPr>
        <p:spPr bwMode="auto">
          <a:xfrm>
            <a:off x="2951287" y="4249390"/>
            <a:ext cx="592138" cy="409575"/>
          </a:xfrm>
          <a:prstGeom prst="rect">
            <a:avLst/>
          </a:prstGeom>
          <a:noFill/>
          <a:ln w="12700" algn="ctr">
            <a:noFill/>
            <a:miter lim="800000"/>
            <a:headEnd/>
            <a:tailEnd/>
          </a:ln>
        </p:spPr>
        <p:txBody>
          <a:bodyPr lIns="101600" tIns="50800" rIns="101600" bIns="50800">
            <a:spAutoFit/>
          </a:bodyPr>
          <a:lstStyle/>
          <a:p>
            <a:r>
              <a:rPr lang="fr-FR" sz="2000" b="1" dirty="0">
                <a:solidFill>
                  <a:srgbClr val="E75707"/>
                </a:solidFill>
              </a:rPr>
              <a:t>4.1</a:t>
            </a:r>
          </a:p>
        </p:txBody>
      </p:sp>
      <p:sp>
        <p:nvSpPr>
          <p:cNvPr id="21" name="Line 27"/>
          <p:cNvSpPr>
            <a:spLocks noChangeShapeType="1"/>
          </p:cNvSpPr>
          <p:nvPr/>
        </p:nvSpPr>
        <p:spPr bwMode="auto">
          <a:xfrm flipV="1">
            <a:off x="3887416" y="882055"/>
            <a:ext cx="0" cy="792163"/>
          </a:xfrm>
          <a:prstGeom prst="line">
            <a:avLst/>
          </a:prstGeom>
          <a:noFill/>
          <a:ln w="57150">
            <a:solidFill>
              <a:srgbClr val="063DE8"/>
            </a:solidFill>
            <a:round/>
            <a:headEnd type="triangle" w="med" len="med"/>
            <a:tailEnd type="triangle" w="med" len="med"/>
          </a:ln>
        </p:spPr>
        <p:txBody>
          <a:bodyPr lIns="101600" tIns="50800" rIns="101600" bIns="50800"/>
          <a:lstStyle/>
          <a:p>
            <a:endParaRPr lang="fr-FR"/>
          </a:p>
        </p:txBody>
      </p:sp>
      <p:sp>
        <p:nvSpPr>
          <p:cNvPr id="22" name="Text Box 31"/>
          <p:cNvSpPr txBox="1">
            <a:spLocks noChangeArrowheads="1"/>
          </p:cNvSpPr>
          <p:nvPr/>
        </p:nvSpPr>
        <p:spPr bwMode="auto">
          <a:xfrm>
            <a:off x="3527053" y="548680"/>
            <a:ext cx="560388" cy="411163"/>
          </a:xfrm>
          <a:prstGeom prst="rect">
            <a:avLst/>
          </a:prstGeom>
          <a:noFill/>
          <a:ln w="12700" algn="ctr">
            <a:noFill/>
            <a:miter lim="800000"/>
            <a:headEnd/>
            <a:tailEnd/>
          </a:ln>
        </p:spPr>
        <p:txBody>
          <a:bodyPr wrap="none" lIns="101600" tIns="50800" rIns="101600" bIns="50800">
            <a:spAutoFit/>
          </a:bodyPr>
          <a:lstStyle/>
          <a:p>
            <a:r>
              <a:rPr lang="fr-FR" sz="2000" b="1">
                <a:solidFill>
                  <a:srgbClr val="063DE8"/>
                </a:solidFill>
              </a:rPr>
              <a:t>1.7</a:t>
            </a:r>
          </a:p>
        </p:txBody>
      </p:sp>
      <p:sp>
        <p:nvSpPr>
          <p:cNvPr id="23" name="ZoneTexte 22"/>
          <p:cNvSpPr txBox="1"/>
          <p:nvPr/>
        </p:nvSpPr>
        <p:spPr>
          <a:xfrm>
            <a:off x="3491880" y="116632"/>
            <a:ext cx="2143536" cy="461665"/>
          </a:xfrm>
          <a:prstGeom prst="rect">
            <a:avLst/>
          </a:prstGeom>
          <a:noFill/>
        </p:spPr>
        <p:txBody>
          <a:bodyPr wrap="none" rtlCol="0">
            <a:spAutoFit/>
          </a:bodyPr>
          <a:lstStyle/>
          <a:p>
            <a:r>
              <a:rPr lang="fr-FR" sz="2400" b="1" dirty="0" smtClean="0"/>
              <a:t>Model Globaux</a:t>
            </a:r>
            <a:endParaRPr lang="fr-FR" sz="2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de l’exposé</a:t>
            </a:r>
            <a:endParaRPr lang="fr-FR" dirty="0"/>
          </a:p>
        </p:txBody>
      </p:sp>
      <p:sp>
        <p:nvSpPr>
          <p:cNvPr id="3" name="Espace réservé du contenu 2"/>
          <p:cNvSpPr>
            <a:spLocks noGrp="1"/>
          </p:cNvSpPr>
          <p:nvPr>
            <p:ph idx="1"/>
          </p:nvPr>
        </p:nvSpPr>
        <p:spPr/>
        <p:txBody>
          <a:bodyPr>
            <a:normAutofit/>
          </a:bodyPr>
          <a:lstStyle/>
          <a:p>
            <a:r>
              <a:rPr lang="fr-FR" dirty="0" smtClean="0"/>
              <a:t>Qu’est-ce que l’érosion éolienne ?</a:t>
            </a:r>
          </a:p>
          <a:p>
            <a:r>
              <a:rPr lang="fr-FR" dirty="0" smtClean="0"/>
              <a:t>Enjeux / points bloquants</a:t>
            </a:r>
          </a:p>
          <a:p>
            <a:r>
              <a:rPr lang="fr-FR" dirty="0" smtClean="0"/>
              <a:t>Modélisation</a:t>
            </a:r>
          </a:p>
          <a:p>
            <a:pPr lvl="1"/>
            <a:r>
              <a:rPr lang="fr-FR" dirty="0" smtClean="0"/>
              <a:t>Outils</a:t>
            </a:r>
          </a:p>
          <a:p>
            <a:pPr lvl="1"/>
            <a:r>
              <a:rPr lang="fr-FR" dirty="0" smtClean="0"/>
              <a:t>Principaux Résultats</a:t>
            </a:r>
          </a:p>
          <a:p>
            <a:r>
              <a:rPr lang="fr-FR" dirty="0" smtClean="0"/>
              <a:t>Mesures de terrain</a:t>
            </a:r>
          </a:p>
          <a:p>
            <a:pPr lvl="1"/>
            <a:r>
              <a:rPr lang="fr-FR" dirty="0" smtClean="0"/>
              <a:t>Outils</a:t>
            </a:r>
          </a:p>
          <a:p>
            <a:pPr lvl="1"/>
            <a:r>
              <a:rPr lang="fr-FR" dirty="0" smtClean="0"/>
              <a:t>Principaux Résultats</a:t>
            </a:r>
          </a:p>
          <a:p>
            <a:pPr>
              <a:buNone/>
            </a:pP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Points bloquants</a:t>
            </a:r>
          </a:p>
        </p:txBody>
      </p:sp>
      <p:sp>
        <p:nvSpPr>
          <p:cNvPr id="3" name="Espace réservé du contenu 2"/>
          <p:cNvSpPr>
            <a:spLocks noGrp="1"/>
          </p:cNvSpPr>
          <p:nvPr>
            <p:ph idx="1"/>
          </p:nvPr>
        </p:nvSpPr>
        <p:spPr/>
        <p:txBody>
          <a:bodyPr>
            <a:normAutofit lnSpcReduction="10000"/>
          </a:bodyPr>
          <a:lstStyle/>
          <a:p>
            <a:pPr lvl="1">
              <a:buNone/>
            </a:pPr>
            <a:endParaRPr lang="fr-FR" dirty="0" smtClean="0"/>
          </a:p>
          <a:p>
            <a:pPr lvl="1"/>
            <a:r>
              <a:rPr lang="fr-FR" dirty="0" smtClean="0"/>
              <a:t>Manque de mesures de contrainte en zones source </a:t>
            </a:r>
          </a:p>
          <a:p>
            <a:pPr lvl="2"/>
            <a:r>
              <a:rPr lang="fr-FR" dirty="0" smtClean="0"/>
              <a:t>Météo (aride)</a:t>
            </a:r>
          </a:p>
          <a:p>
            <a:pPr lvl="2"/>
            <a:r>
              <a:rPr lang="fr-FR" dirty="0" smtClean="0"/>
              <a:t>Flux : érosion, émission, dépôts (arides + </a:t>
            </a:r>
            <a:r>
              <a:rPr lang="fr-FR" dirty="0" err="1" smtClean="0"/>
              <a:t>semiarides</a:t>
            </a:r>
            <a:r>
              <a:rPr lang="fr-FR" dirty="0" smtClean="0"/>
              <a:t>) </a:t>
            </a:r>
          </a:p>
          <a:p>
            <a:pPr lvl="1"/>
            <a:r>
              <a:rPr lang="fr-FR" dirty="0" smtClean="0">
                <a:solidFill>
                  <a:srgbClr val="FF0000"/>
                </a:solidFill>
              </a:rPr>
              <a:t>Zones semi arides (végétation, croûtes, pratiques agricoles)</a:t>
            </a:r>
          </a:p>
          <a:p>
            <a:pPr lvl="1"/>
            <a:r>
              <a:rPr lang="fr-FR" dirty="0" smtClean="0"/>
              <a:t>Mesure des seuils</a:t>
            </a:r>
          </a:p>
          <a:p>
            <a:pPr lvl="1"/>
            <a:r>
              <a:rPr lang="fr-FR" dirty="0" smtClean="0"/>
              <a:t>Granulométrie</a:t>
            </a:r>
          </a:p>
          <a:p>
            <a:pPr lvl="1"/>
            <a:r>
              <a:rPr lang="fr-FR" sz="2000" dirty="0" smtClean="0"/>
              <a:t>Rugosité aérodynamique (anémomètre sonique)</a:t>
            </a:r>
          </a:p>
          <a:p>
            <a:pPr lvl="1"/>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0"/>
            <a:ext cx="8229600" cy="1143000"/>
          </a:xfrm>
        </p:spPr>
        <p:txBody>
          <a:bodyPr>
            <a:normAutofit/>
          </a:bodyPr>
          <a:lstStyle/>
          <a:p>
            <a:r>
              <a:rPr lang="fr-FR" sz="3400" dirty="0" smtClean="0">
                <a:latin typeface="Comic Sans MS" pitchFamily="66" charset="0"/>
              </a:rPr>
              <a:t>L’érosion éolienne en zone aride</a:t>
            </a:r>
            <a:endParaRPr lang="fr-FR" sz="3400" dirty="0">
              <a:latin typeface="Comic Sans MS" pitchFamily="66" charset="0"/>
            </a:endParaRPr>
          </a:p>
        </p:txBody>
      </p:sp>
      <p:sp>
        <p:nvSpPr>
          <p:cNvPr id="7" name="Rectangle 18"/>
          <p:cNvSpPr>
            <a:spLocks noChangeArrowheads="1"/>
          </p:cNvSpPr>
          <p:nvPr/>
        </p:nvSpPr>
        <p:spPr bwMode="auto">
          <a:xfrm>
            <a:off x="1116013" y="1742836"/>
            <a:ext cx="7559675" cy="2305050"/>
          </a:xfrm>
          <a:prstGeom prst="rect">
            <a:avLst/>
          </a:prstGeom>
          <a:solidFill>
            <a:srgbClr val="FFFFFF"/>
          </a:solidFill>
          <a:ln w="9525">
            <a:noFill/>
            <a:miter lim="800000"/>
            <a:headEnd/>
            <a:tailEnd/>
          </a:ln>
        </p:spPr>
        <p:txBody>
          <a:bodyPr wrap="none" anchor="ctr"/>
          <a:lstStyle/>
          <a:p>
            <a:endParaRPr lang="fr-FR">
              <a:latin typeface="Comic Sans MS" pitchFamily="66" charset="0"/>
            </a:endParaRPr>
          </a:p>
        </p:txBody>
      </p:sp>
      <p:pic>
        <p:nvPicPr>
          <p:cNvPr id="9" name="Picture 11" descr="seuil_erosion_p2"/>
          <p:cNvPicPr preferRelativeResize="0">
            <a:picLocks noChangeArrowheads="1"/>
          </p:cNvPicPr>
          <p:nvPr/>
        </p:nvPicPr>
        <p:blipFill>
          <a:blip r:embed="rId3" cstate="print"/>
          <a:srcRect/>
          <a:stretch>
            <a:fillRect/>
          </a:stretch>
        </p:blipFill>
        <p:spPr bwMode="auto">
          <a:xfrm>
            <a:off x="4500563" y="2044461"/>
            <a:ext cx="4154487" cy="2011362"/>
          </a:xfrm>
          <a:prstGeom prst="rect">
            <a:avLst/>
          </a:prstGeom>
          <a:noFill/>
          <a:ln w="9525">
            <a:noFill/>
            <a:miter lim="800000"/>
            <a:headEnd/>
            <a:tailEnd/>
          </a:ln>
        </p:spPr>
      </p:pic>
      <p:sp>
        <p:nvSpPr>
          <p:cNvPr id="10" name="Text Box 9"/>
          <p:cNvSpPr txBox="1">
            <a:spLocks noChangeArrowheads="1"/>
          </p:cNvSpPr>
          <p:nvPr/>
        </p:nvSpPr>
        <p:spPr bwMode="auto">
          <a:xfrm>
            <a:off x="641350" y="4044711"/>
            <a:ext cx="4208463" cy="1142877"/>
          </a:xfrm>
          <a:prstGeom prst="rect">
            <a:avLst/>
          </a:prstGeom>
          <a:noFill/>
          <a:ln w="9525">
            <a:noFill/>
            <a:miter lim="800000"/>
            <a:headEnd/>
            <a:tailEnd/>
          </a:ln>
        </p:spPr>
        <p:txBody>
          <a:bodyPr>
            <a:spAutoFit/>
          </a:bodyPr>
          <a:lstStyle/>
          <a:p>
            <a:r>
              <a:rPr lang="fr-FR" sz="1600" dirty="0">
                <a:latin typeface="Wingdings 2" pitchFamily="18" charset="2"/>
              </a:rPr>
              <a:t>E </a:t>
            </a:r>
            <a:r>
              <a:rPr lang="fr-FR" sz="1600" b="1" u="sng" dirty="0">
                <a:latin typeface="Comic Sans MS" pitchFamily="66" charset="0"/>
              </a:rPr>
              <a:t>Forces de maintien au sol</a:t>
            </a:r>
            <a:r>
              <a:rPr lang="fr-FR" sz="1600" b="1" dirty="0">
                <a:latin typeface="Comic Sans MS" pitchFamily="66" charset="0"/>
              </a:rPr>
              <a:t> :</a:t>
            </a:r>
          </a:p>
          <a:p>
            <a:r>
              <a:rPr lang="fr-FR" sz="1400" b="1" i="1" dirty="0">
                <a:latin typeface="Comic Sans MS" pitchFamily="66" charset="0"/>
              </a:rPr>
              <a:t>Poids de la particule, P</a:t>
            </a:r>
          </a:p>
          <a:p>
            <a:pPr>
              <a:spcBef>
                <a:spcPct val="40000"/>
              </a:spcBef>
            </a:pPr>
            <a:r>
              <a:rPr lang="fr-FR" sz="1400" b="1" i="1" dirty="0">
                <a:latin typeface="Comic Sans MS" pitchFamily="66" charset="0"/>
              </a:rPr>
              <a:t>Forces de cohésion inter- particulaire, </a:t>
            </a:r>
            <a:r>
              <a:rPr lang="fr-FR" sz="1400" b="1" i="1" dirty="0" err="1">
                <a:latin typeface="Comic Sans MS" pitchFamily="66" charset="0"/>
              </a:rPr>
              <a:t>I</a:t>
            </a:r>
            <a:r>
              <a:rPr lang="fr-FR" sz="1400" b="1" i="1" baseline="-25000" dirty="0" err="1">
                <a:latin typeface="Comic Sans MS" pitchFamily="66" charset="0"/>
              </a:rPr>
              <a:t>p</a:t>
            </a:r>
            <a:endParaRPr lang="fr-FR" sz="1400" b="1" i="1" baseline="-25000" dirty="0">
              <a:latin typeface="Comic Sans MS" pitchFamily="66" charset="0"/>
            </a:endParaRPr>
          </a:p>
          <a:p>
            <a:endParaRPr lang="fr-FR" sz="1400" b="1" i="1" baseline="-25000" dirty="0"/>
          </a:p>
          <a:p>
            <a:endParaRPr lang="fr-FR" sz="1400" b="1" i="1" baseline="-25000" dirty="0"/>
          </a:p>
        </p:txBody>
      </p:sp>
      <p:sp>
        <p:nvSpPr>
          <p:cNvPr id="11" name="Text Box 10"/>
          <p:cNvSpPr txBox="1">
            <a:spLocks noChangeArrowheads="1"/>
          </p:cNvSpPr>
          <p:nvPr/>
        </p:nvSpPr>
        <p:spPr bwMode="auto">
          <a:xfrm>
            <a:off x="4935538" y="4036773"/>
            <a:ext cx="4208462" cy="1415772"/>
          </a:xfrm>
          <a:prstGeom prst="rect">
            <a:avLst/>
          </a:prstGeom>
          <a:noFill/>
          <a:ln w="9525">
            <a:noFill/>
            <a:miter lim="800000"/>
            <a:headEnd/>
            <a:tailEnd/>
          </a:ln>
        </p:spPr>
        <p:txBody>
          <a:bodyPr>
            <a:spAutoFit/>
          </a:bodyPr>
          <a:lstStyle/>
          <a:p>
            <a:r>
              <a:rPr lang="fr-FR" sz="1600" b="1" dirty="0"/>
              <a:t> </a:t>
            </a:r>
            <a:r>
              <a:rPr lang="fr-FR" sz="1600" dirty="0">
                <a:latin typeface="Wingdings 2" pitchFamily="18" charset="2"/>
              </a:rPr>
              <a:t>E</a:t>
            </a:r>
            <a:r>
              <a:rPr lang="fr-FR" sz="1600" dirty="0"/>
              <a:t> </a:t>
            </a:r>
            <a:r>
              <a:rPr lang="fr-FR" sz="1600" b="1" u="sng" dirty="0">
                <a:latin typeface="Comic Sans MS" pitchFamily="66" charset="0"/>
              </a:rPr>
              <a:t>Eléments de rugosité</a:t>
            </a:r>
            <a:r>
              <a:rPr lang="fr-FR" sz="1600" b="1" dirty="0">
                <a:latin typeface="Comic Sans MS" pitchFamily="66" charset="0"/>
              </a:rPr>
              <a:t> </a:t>
            </a:r>
            <a:r>
              <a:rPr lang="fr-FR" sz="1600" b="1" dirty="0" smtClean="0">
                <a:latin typeface="Comic Sans MS" pitchFamily="66" charset="0"/>
              </a:rPr>
              <a:t>:</a:t>
            </a:r>
            <a:endParaRPr lang="fr-FR" sz="1600" b="1" dirty="0">
              <a:latin typeface="Comic Sans MS" pitchFamily="66" charset="0"/>
            </a:endParaRPr>
          </a:p>
          <a:p>
            <a:r>
              <a:rPr lang="fr-FR" sz="1400" b="1" i="1" dirty="0">
                <a:latin typeface="Comic Sans MS" pitchFamily="66" charset="0"/>
              </a:rPr>
              <a:t>(cailloux, graviers, végétation </a:t>
            </a:r>
            <a:r>
              <a:rPr lang="fr-FR" sz="1400" b="1" i="1" dirty="0" smtClean="0">
                <a:latin typeface="Comic Sans MS" pitchFamily="66" charset="0"/>
              </a:rPr>
              <a:t>pérenne…)</a:t>
            </a:r>
          </a:p>
          <a:p>
            <a:r>
              <a:rPr lang="fr-FR" sz="1400" b="1" i="1" dirty="0" smtClean="0">
                <a:latin typeface="Comic Sans MS" pitchFamily="66" charset="0"/>
              </a:rPr>
              <a:t>= Partition de l’énergie éolienne </a:t>
            </a:r>
            <a:r>
              <a:rPr lang="fr-FR" sz="1400" b="1" i="1" dirty="0" err="1" smtClean="0">
                <a:latin typeface="Comic Sans MS" pitchFamily="66" charset="0"/>
              </a:rPr>
              <a:t>feff</a:t>
            </a:r>
            <a:r>
              <a:rPr lang="fr-FR" sz="1400" b="1" i="1" dirty="0" smtClean="0">
                <a:latin typeface="Comic Sans MS" pitchFamily="66" charset="0"/>
              </a:rPr>
              <a:t>= f(Z0) </a:t>
            </a:r>
            <a:endParaRPr lang="fr-FR" sz="1400" b="1" i="1" dirty="0">
              <a:latin typeface="Comic Sans MS" pitchFamily="66" charset="0"/>
            </a:endParaRPr>
          </a:p>
          <a:p>
            <a:endParaRPr lang="fr-FR" sz="1400" b="1" dirty="0"/>
          </a:p>
          <a:p>
            <a:endParaRPr lang="fr-FR" sz="1400" b="1" dirty="0"/>
          </a:p>
          <a:p>
            <a:endParaRPr lang="fr-FR" sz="1400" b="1" dirty="0"/>
          </a:p>
        </p:txBody>
      </p:sp>
      <p:sp>
        <p:nvSpPr>
          <p:cNvPr id="12" name="AutoShape 11"/>
          <p:cNvSpPr>
            <a:spLocks/>
          </p:cNvSpPr>
          <p:nvPr/>
        </p:nvSpPr>
        <p:spPr bwMode="auto">
          <a:xfrm>
            <a:off x="485775" y="1939686"/>
            <a:ext cx="233363" cy="3081337"/>
          </a:xfrm>
          <a:prstGeom prst="leftBrace">
            <a:avLst>
              <a:gd name="adj1" fmla="val 110034"/>
              <a:gd name="adj2" fmla="val 50000"/>
            </a:avLst>
          </a:prstGeom>
          <a:noFill/>
          <a:ln w="25400">
            <a:solidFill>
              <a:schemeClr val="tx1"/>
            </a:solidFill>
            <a:round/>
            <a:headEnd/>
            <a:tailEnd/>
          </a:ln>
        </p:spPr>
        <p:txBody>
          <a:bodyPr wrap="none" anchor="ctr"/>
          <a:lstStyle/>
          <a:p>
            <a:pPr algn="ctr"/>
            <a:endParaRPr lang="en-US" sz="2400" b="1">
              <a:latin typeface="Times New Roman" pitchFamily="18" charset="0"/>
            </a:endParaRPr>
          </a:p>
        </p:txBody>
      </p:sp>
      <p:sp>
        <p:nvSpPr>
          <p:cNvPr id="13" name="Text Box 12"/>
          <p:cNvSpPr txBox="1">
            <a:spLocks noChangeArrowheads="1"/>
          </p:cNvSpPr>
          <p:nvPr/>
        </p:nvSpPr>
        <p:spPr bwMode="auto">
          <a:xfrm>
            <a:off x="1187450" y="1939686"/>
            <a:ext cx="2400016" cy="307777"/>
          </a:xfrm>
          <a:prstGeom prst="rect">
            <a:avLst/>
          </a:prstGeom>
          <a:noFill/>
          <a:ln w="9525">
            <a:noFill/>
            <a:miter lim="800000"/>
            <a:headEnd/>
            <a:tailEnd/>
          </a:ln>
        </p:spPr>
        <p:txBody>
          <a:bodyPr wrap="none">
            <a:spAutoFit/>
          </a:bodyPr>
          <a:lstStyle/>
          <a:p>
            <a:r>
              <a:rPr lang="fr-FR" sz="1400" b="1">
                <a:solidFill>
                  <a:srgbClr val="FF0000"/>
                </a:solidFill>
                <a:latin typeface="Comic Sans MS" pitchFamily="66" charset="0"/>
              </a:rPr>
              <a:t>Force de friction du vent</a:t>
            </a:r>
          </a:p>
        </p:txBody>
      </p:sp>
      <p:sp>
        <p:nvSpPr>
          <p:cNvPr id="14" name="Text Box 13"/>
          <p:cNvSpPr txBox="1">
            <a:spLocks noChangeArrowheads="1"/>
          </p:cNvSpPr>
          <p:nvPr/>
        </p:nvSpPr>
        <p:spPr bwMode="auto">
          <a:xfrm>
            <a:off x="4460875" y="1788873"/>
            <a:ext cx="2270173" cy="307777"/>
          </a:xfrm>
          <a:prstGeom prst="rect">
            <a:avLst/>
          </a:prstGeom>
          <a:noFill/>
          <a:ln w="9525">
            <a:noFill/>
            <a:miter lim="800000"/>
            <a:headEnd/>
            <a:tailEnd/>
          </a:ln>
        </p:spPr>
        <p:txBody>
          <a:bodyPr wrap="none">
            <a:spAutoFit/>
          </a:bodyPr>
          <a:lstStyle/>
          <a:p>
            <a:r>
              <a:rPr lang="fr-FR" sz="1400" b="1">
                <a:solidFill>
                  <a:srgbClr val="FF0000"/>
                </a:solidFill>
                <a:latin typeface="Comic Sans MS" pitchFamily="66" charset="0"/>
              </a:rPr>
              <a:t>Force de friction totale</a:t>
            </a:r>
          </a:p>
        </p:txBody>
      </p:sp>
      <p:sp>
        <p:nvSpPr>
          <p:cNvPr id="15" name="Text Box 14"/>
          <p:cNvSpPr txBox="1">
            <a:spLocks noChangeArrowheads="1"/>
          </p:cNvSpPr>
          <p:nvPr/>
        </p:nvSpPr>
        <p:spPr bwMode="auto">
          <a:xfrm rot="-5400000">
            <a:off x="-594519" y="3202542"/>
            <a:ext cx="1751013" cy="396875"/>
          </a:xfrm>
          <a:prstGeom prst="rect">
            <a:avLst/>
          </a:prstGeom>
          <a:noFill/>
          <a:ln w="9525">
            <a:noFill/>
            <a:miter lim="800000"/>
            <a:headEnd/>
            <a:tailEnd/>
          </a:ln>
        </p:spPr>
        <p:txBody>
          <a:bodyPr wrap="none">
            <a:spAutoFit/>
          </a:bodyPr>
          <a:lstStyle/>
          <a:p>
            <a:r>
              <a:rPr lang="fr-FR" sz="2000" b="1" dirty="0">
                <a:latin typeface="Comic Sans MS" pitchFamily="66" charset="0"/>
              </a:rPr>
              <a:t>Zones arides</a:t>
            </a:r>
          </a:p>
        </p:txBody>
      </p:sp>
      <p:sp>
        <p:nvSpPr>
          <p:cNvPr id="16" name="Text Box 23"/>
          <p:cNvSpPr txBox="1">
            <a:spLocks noChangeArrowheads="1"/>
          </p:cNvSpPr>
          <p:nvPr/>
        </p:nvSpPr>
        <p:spPr bwMode="auto">
          <a:xfrm>
            <a:off x="6938963" y="2025411"/>
            <a:ext cx="1117600" cy="304800"/>
          </a:xfrm>
          <a:prstGeom prst="rect">
            <a:avLst/>
          </a:prstGeom>
          <a:noFill/>
          <a:ln w="9525">
            <a:noFill/>
            <a:miter lim="800000"/>
            <a:headEnd/>
            <a:tailEnd/>
          </a:ln>
        </p:spPr>
        <p:txBody>
          <a:bodyPr wrap="none">
            <a:spAutoFit/>
          </a:bodyPr>
          <a:lstStyle/>
          <a:p>
            <a:r>
              <a:rPr lang="fr-FR" sz="1400" b="1">
                <a:solidFill>
                  <a:srgbClr val="33CC33"/>
                </a:solidFill>
                <a:latin typeface="Comic Sans MS" pitchFamily="66" charset="0"/>
              </a:rPr>
              <a:t>dissipation</a:t>
            </a:r>
          </a:p>
        </p:txBody>
      </p:sp>
      <p:sp>
        <p:nvSpPr>
          <p:cNvPr id="17" name="Text Box 24"/>
          <p:cNvSpPr txBox="1">
            <a:spLocks noChangeArrowheads="1"/>
          </p:cNvSpPr>
          <p:nvPr/>
        </p:nvSpPr>
        <p:spPr bwMode="auto">
          <a:xfrm>
            <a:off x="5862638" y="2615961"/>
            <a:ext cx="1717675" cy="523220"/>
          </a:xfrm>
          <a:prstGeom prst="rect">
            <a:avLst/>
          </a:prstGeom>
          <a:noFill/>
          <a:ln w="9525">
            <a:noFill/>
            <a:miter lim="800000"/>
            <a:headEnd/>
            <a:tailEnd/>
          </a:ln>
        </p:spPr>
        <p:txBody>
          <a:bodyPr>
            <a:spAutoFit/>
          </a:bodyPr>
          <a:lstStyle/>
          <a:p>
            <a:pPr algn="ctr"/>
            <a:r>
              <a:rPr lang="fr-FR" sz="1400" b="1">
                <a:solidFill>
                  <a:srgbClr val="FF0000"/>
                </a:solidFill>
                <a:latin typeface="Comic Sans MS" pitchFamily="66" charset="0"/>
              </a:rPr>
              <a:t>Force de friction en surface</a:t>
            </a:r>
          </a:p>
        </p:txBody>
      </p:sp>
      <p:sp>
        <p:nvSpPr>
          <p:cNvPr id="18" name="Text Box 25"/>
          <p:cNvSpPr txBox="1">
            <a:spLocks noChangeArrowheads="1"/>
          </p:cNvSpPr>
          <p:nvPr/>
        </p:nvSpPr>
        <p:spPr bwMode="auto">
          <a:xfrm>
            <a:off x="4772025" y="2766773"/>
            <a:ext cx="1117600" cy="304800"/>
          </a:xfrm>
          <a:prstGeom prst="rect">
            <a:avLst/>
          </a:prstGeom>
          <a:noFill/>
          <a:ln w="9525">
            <a:noFill/>
            <a:miter lim="800000"/>
            <a:headEnd/>
            <a:tailEnd/>
          </a:ln>
        </p:spPr>
        <p:txBody>
          <a:bodyPr wrap="none">
            <a:spAutoFit/>
          </a:bodyPr>
          <a:lstStyle/>
          <a:p>
            <a:r>
              <a:rPr lang="fr-FR" sz="1400" b="1">
                <a:solidFill>
                  <a:srgbClr val="33CC33"/>
                </a:solidFill>
                <a:latin typeface="Comic Sans MS" pitchFamily="66" charset="0"/>
              </a:rPr>
              <a:t>dissipation</a:t>
            </a:r>
          </a:p>
        </p:txBody>
      </p:sp>
      <p:pic>
        <p:nvPicPr>
          <p:cNvPr id="19" name="Picture 10" descr="seuilerosion_p1"/>
          <p:cNvPicPr preferRelativeResize="0">
            <a:picLocks noChangeArrowheads="1"/>
          </p:cNvPicPr>
          <p:nvPr/>
        </p:nvPicPr>
        <p:blipFill>
          <a:blip r:embed="rId4" cstate="print"/>
          <a:srcRect/>
          <a:stretch>
            <a:fillRect/>
          </a:stretch>
        </p:blipFill>
        <p:spPr bwMode="auto">
          <a:xfrm>
            <a:off x="1524000" y="2227023"/>
            <a:ext cx="2976563" cy="1752600"/>
          </a:xfrm>
          <a:prstGeom prst="rect">
            <a:avLst/>
          </a:prstGeom>
          <a:noFill/>
          <a:ln w="9525">
            <a:noFill/>
            <a:miter lim="800000"/>
            <a:headEnd/>
            <a:tailEnd/>
          </a:ln>
        </p:spPr>
      </p:pic>
      <p:grpSp>
        <p:nvGrpSpPr>
          <p:cNvPr id="2" name="Groupe 20"/>
          <p:cNvGrpSpPr/>
          <p:nvPr/>
        </p:nvGrpSpPr>
        <p:grpSpPr>
          <a:xfrm>
            <a:off x="1265238" y="1052736"/>
            <a:ext cx="6979170" cy="641350"/>
            <a:chOff x="1100626" y="2105818"/>
            <a:chExt cx="6979170" cy="641350"/>
          </a:xfrm>
        </p:grpSpPr>
        <p:sp>
          <p:nvSpPr>
            <p:cNvPr id="22" name="Text Box 7"/>
            <p:cNvSpPr txBox="1">
              <a:spLocks noChangeArrowheads="1"/>
            </p:cNvSpPr>
            <p:nvPr/>
          </p:nvSpPr>
          <p:spPr bwMode="auto">
            <a:xfrm>
              <a:off x="1100626" y="2105818"/>
              <a:ext cx="2971800" cy="641350"/>
            </a:xfrm>
            <a:prstGeom prst="rect">
              <a:avLst/>
            </a:prstGeom>
            <a:noFill/>
            <a:ln w="25400">
              <a:solidFill>
                <a:srgbClr val="800000"/>
              </a:solidFill>
              <a:miter lim="800000"/>
              <a:headEnd/>
              <a:tailEnd/>
            </a:ln>
          </p:spPr>
          <p:txBody>
            <a:bodyPr>
              <a:spAutoFit/>
            </a:bodyPr>
            <a:lstStyle/>
            <a:p>
              <a:pPr algn="ctr"/>
              <a:r>
                <a:rPr lang="fr-FR" dirty="0">
                  <a:latin typeface="Comic Sans MS" pitchFamily="66" charset="0"/>
                </a:rPr>
                <a:t>Energie minimale pour initier le mouvement</a:t>
              </a:r>
            </a:p>
          </p:txBody>
        </p:sp>
        <p:sp>
          <p:nvSpPr>
            <p:cNvPr id="23" name="Text Box 8"/>
            <p:cNvSpPr txBox="1">
              <a:spLocks noChangeArrowheads="1"/>
            </p:cNvSpPr>
            <p:nvPr/>
          </p:nvSpPr>
          <p:spPr bwMode="auto">
            <a:xfrm>
              <a:off x="5107996" y="2105818"/>
              <a:ext cx="2971800" cy="641350"/>
            </a:xfrm>
            <a:prstGeom prst="rect">
              <a:avLst/>
            </a:prstGeom>
            <a:noFill/>
            <a:ln w="25400">
              <a:solidFill>
                <a:srgbClr val="800000"/>
              </a:solidFill>
              <a:miter lim="800000"/>
              <a:headEnd/>
              <a:tailEnd/>
            </a:ln>
          </p:spPr>
          <p:txBody>
            <a:bodyPr>
              <a:spAutoFit/>
            </a:bodyPr>
            <a:lstStyle/>
            <a:p>
              <a:pPr algn="ctr"/>
              <a:r>
                <a:rPr lang="fr-FR" dirty="0">
                  <a:latin typeface="Comic Sans MS" pitchFamily="66" charset="0"/>
                </a:rPr>
                <a:t>Energie éolienne effectivement transmise</a:t>
              </a:r>
            </a:p>
          </p:txBody>
        </p:sp>
        <p:sp>
          <p:nvSpPr>
            <p:cNvPr id="24" name="AutoShape 9"/>
            <p:cNvSpPr>
              <a:spLocks noChangeArrowheads="1"/>
            </p:cNvSpPr>
            <p:nvPr/>
          </p:nvSpPr>
          <p:spPr bwMode="auto">
            <a:xfrm>
              <a:off x="4087416" y="2334418"/>
              <a:ext cx="990600" cy="152400"/>
            </a:xfrm>
            <a:prstGeom prst="leftRightArrow">
              <a:avLst>
                <a:gd name="adj1" fmla="val 50000"/>
                <a:gd name="adj2" fmla="val 130000"/>
              </a:avLst>
            </a:prstGeom>
            <a:solidFill>
              <a:srgbClr val="800000"/>
            </a:solidFill>
            <a:ln w="9525">
              <a:solidFill>
                <a:schemeClr val="tx1"/>
              </a:solidFill>
              <a:miter lim="800000"/>
              <a:headEnd/>
              <a:tailEnd/>
            </a:ln>
          </p:spPr>
          <p:txBody>
            <a:bodyPr wrap="none" anchor="ctr"/>
            <a:lstStyle/>
            <a:p>
              <a:endParaRPr lang="fr-FR">
                <a:latin typeface="Comic Sans MS" pitchFamily="66"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0"/>
            <a:ext cx="8229600" cy="1143000"/>
          </a:xfrm>
        </p:spPr>
        <p:txBody>
          <a:bodyPr>
            <a:normAutofit fontScale="90000"/>
          </a:bodyPr>
          <a:lstStyle/>
          <a:p>
            <a:r>
              <a:rPr lang="fr-FR" sz="3800" dirty="0" smtClean="0">
                <a:latin typeface="Comic Sans MS" pitchFamily="66" charset="0"/>
              </a:rPr>
              <a:t>L’érosion éolienne en zone semi-aride</a:t>
            </a:r>
            <a:endParaRPr lang="fr-FR" sz="3800" dirty="0">
              <a:latin typeface="Comic Sans MS" pitchFamily="66" charset="0"/>
            </a:endParaRPr>
          </a:p>
        </p:txBody>
      </p:sp>
      <p:sp>
        <p:nvSpPr>
          <p:cNvPr id="7" name="Rectangle 23"/>
          <p:cNvSpPr>
            <a:spLocks noChangeArrowheads="1"/>
          </p:cNvSpPr>
          <p:nvPr/>
        </p:nvSpPr>
        <p:spPr bwMode="auto">
          <a:xfrm>
            <a:off x="1116013" y="1738841"/>
            <a:ext cx="7559675" cy="2305050"/>
          </a:xfrm>
          <a:prstGeom prst="rect">
            <a:avLst/>
          </a:prstGeom>
          <a:solidFill>
            <a:srgbClr val="FFFFFF"/>
          </a:solidFill>
          <a:ln w="9525">
            <a:noFill/>
            <a:miter lim="800000"/>
            <a:headEnd/>
            <a:tailEnd/>
          </a:ln>
        </p:spPr>
        <p:txBody>
          <a:bodyPr wrap="none" anchor="ctr"/>
          <a:lstStyle/>
          <a:p>
            <a:endParaRPr lang="fr-FR">
              <a:latin typeface="Comic Sans MS" pitchFamily="66" charset="0"/>
            </a:endParaRPr>
          </a:p>
        </p:txBody>
      </p:sp>
      <p:sp>
        <p:nvSpPr>
          <p:cNvPr id="9" name="Text Box 9"/>
          <p:cNvSpPr txBox="1">
            <a:spLocks noChangeArrowheads="1"/>
          </p:cNvSpPr>
          <p:nvPr/>
        </p:nvSpPr>
        <p:spPr bwMode="auto">
          <a:xfrm>
            <a:off x="641350" y="4040716"/>
            <a:ext cx="4208463" cy="1993900"/>
          </a:xfrm>
          <a:prstGeom prst="rect">
            <a:avLst/>
          </a:prstGeom>
          <a:noFill/>
          <a:ln w="9525">
            <a:noFill/>
            <a:miter lim="800000"/>
            <a:headEnd/>
            <a:tailEnd/>
          </a:ln>
        </p:spPr>
        <p:txBody>
          <a:bodyPr>
            <a:spAutoFit/>
          </a:bodyPr>
          <a:lstStyle/>
          <a:p>
            <a:r>
              <a:rPr lang="fr-FR" sz="1600" dirty="0">
                <a:latin typeface="Wingdings 2" pitchFamily="18" charset="2"/>
              </a:rPr>
              <a:t>E </a:t>
            </a:r>
            <a:r>
              <a:rPr lang="fr-FR" sz="1600" b="1" u="sng" dirty="0">
                <a:latin typeface="Comic Sans MS" pitchFamily="66" charset="0"/>
              </a:rPr>
              <a:t>Forces de maintien au sol</a:t>
            </a:r>
            <a:r>
              <a:rPr lang="fr-FR" sz="1600" b="1" dirty="0">
                <a:latin typeface="Comic Sans MS" pitchFamily="66" charset="0"/>
              </a:rPr>
              <a:t> :</a:t>
            </a:r>
          </a:p>
          <a:p>
            <a:r>
              <a:rPr lang="fr-FR" sz="1400" b="1" i="1" dirty="0">
                <a:latin typeface="Comic Sans MS" pitchFamily="66" charset="0"/>
              </a:rPr>
              <a:t>Poids de la particule, P</a:t>
            </a:r>
          </a:p>
          <a:p>
            <a:pPr>
              <a:spcBef>
                <a:spcPct val="40000"/>
              </a:spcBef>
            </a:pPr>
            <a:r>
              <a:rPr lang="fr-FR" sz="1400" b="1" i="1" dirty="0">
                <a:latin typeface="Comic Sans MS" pitchFamily="66" charset="0"/>
              </a:rPr>
              <a:t>Forces de cohésion inter- particulaire, </a:t>
            </a:r>
            <a:r>
              <a:rPr lang="fr-FR" sz="1400" b="1" i="1" dirty="0" err="1">
                <a:latin typeface="Comic Sans MS" pitchFamily="66" charset="0"/>
              </a:rPr>
              <a:t>I</a:t>
            </a:r>
            <a:r>
              <a:rPr lang="fr-FR" sz="1400" b="1" i="1" baseline="-25000" dirty="0" err="1">
                <a:latin typeface="Comic Sans MS" pitchFamily="66" charset="0"/>
              </a:rPr>
              <a:t>p</a:t>
            </a:r>
            <a:endParaRPr lang="fr-FR" sz="1400" b="1" i="1" baseline="-25000" dirty="0">
              <a:latin typeface="Comic Sans MS" pitchFamily="66" charset="0"/>
            </a:endParaRPr>
          </a:p>
          <a:p>
            <a:endParaRPr lang="fr-FR" sz="1400" b="1" i="1" baseline="-25000" dirty="0"/>
          </a:p>
          <a:p>
            <a:endParaRPr lang="fr-FR" sz="1400" b="1" i="1" baseline="-25000" dirty="0"/>
          </a:p>
          <a:p>
            <a:r>
              <a:rPr lang="fr-FR" sz="1600" dirty="0">
                <a:solidFill>
                  <a:srgbClr val="0066FF"/>
                </a:solidFill>
                <a:latin typeface="Wingdings 2" pitchFamily="18" charset="2"/>
              </a:rPr>
              <a:t>E </a:t>
            </a:r>
            <a:r>
              <a:rPr lang="fr-FR" sz="1600" b="1" u="sng" dirty="0">
                <a:solidFill>
                  <a:srgbClr val="0066FF"/>
                </a:solidFill>
                <a:latin typeface="Comic Sans MS" pitchFamily="66" charset="0"/>
              </a:rPr>
              <a:t>Humidité des sols</a:t>
            </a:r>
            <a:r>
              <a:rPr lang="fr-FR" sz="1600" b="1" dirty="0">
                <a:solidFill>
                  <a:srgbClr val="0066FF"/>
                </a:solidFill>
                <a:latin typeface="Comic Sans MS" pitchFamily="66" charset="0"/>
              </a:rPr>
              <a:t> </a:t>
            </a:r>
          </a:p>
          <a:p>
            <a:r>
              <a:rPr lang="fr-FR" sz="1400" b="1" i="1" dirty="0">
                <a:solidFill>
                  <a:srgbClr val="0066FF"/>
                </a:solidFill>
                <a:latin typeface="Comic Sans MS" pitchFamily="66" charset="0"/>
              </a:rPr>
              <a:t>Forces de </a:t>
            </a:r>
            <a:r>
              <a:rPr lang="fr-FR" sz="1400" b="1" i="1" dirty="0" smtClean="0">
                <a:solidFill>
                  <a:srgbClr val="0066FF"/>
                </a:solidFill>
                <a:latin typeface="Comic Sans MS" pitchFamily="66" charset="0"/>
              </a:rPr>
              <a:t>capillarité, </a:t>
            </a:r>
            <a:r>
              <a:rPr lang="fr-FR" sz="1400" b="1" i="1" dirty="0" err="1">
                <a:solidFill>
                  <a:srgbClr val="0066FF"/>
                </a:solidFill>
                <a:latin typeface="Comic Sans MS" pitchFamily="66" charset="0"/>
              </a:rPr>
              <a:t>F</a:t>
            </a:r>
            <a:r>
              <a:rPr lang="fr-FR" sz="1400" b="1" i="1" baseline="-25000" dirty="0" err="1">
                <a:solidFill>
                  <a:srgbClr val="0066FF"/>
                </a:solidFill>
                <a:latin typeface="Comic Sans MS" pitchFamily="66" charset="0"/>
              </a:rPr>
              <a:t>c</a:t>
            </a:r>
            <a:endParaRPr lang="fr-FR" sz="1400" b="1" i="1" baseline="-25000" dirty="0">
              <a:solidFill>
                <a:srgbClr val="0066FF"/>
              </a:solidFill>
              <a:latin typeface="Comic Sans MS" pitchFamily="66" charset="0"/>
            </a:endParaRPr>
          </a:p>
          <a:p>
            <a:endParaRPr lang="fr-FR" sz="1400" b="1" i="1" baseline="-25000" dirty="0">
              <a:solidFill>
                <a:srgbClr val="0066FF"/>
              </a:solidFill>
            </a:endParaRPr>
          </a:p>
          <a:p>
            <a:r>
              <a:rPr lang="fr-FR" sz="1600" dirty="0">
                <a:solidFill>
                  <a:srgbClr val="0066FF"/>
                </a:solidFill>
                <a:latin typeface="Wingdings 2" pitchFamily="18" charset="2"/>
              </a:rPr>
              <a:t>E </a:t>
            </a:r>
            <a:r>
              <a:rPr lang="fr-FR" sz="1600" b="1" u="sng" dirty="0">
                <a:solidFill>
                  <a:srgbClr val="0066FF"/>
                </a:solidFill>
                <a:latin typeface="Comic Sans MS" pitchFamily="66" charset="0"/>
              </a:rPr>
              <a:t>Formation de croûtes</a:t>
            </a:r>
            <a:endParaRPr lang="fr-FR" sz="1600" b="1" dirty="0">
              <a:solidFill>
                <a:srgbClr val="0066FF"/>
              </a:solidFill>
              <a:latin typeface="Comic Sans MS" pitchFamily="66" charset="0"/>
            </a:endParaRPr>
          </a:p>
        </p:txBody>
      </p:sp>
      <p:sp>
        <p:nvSpPr>
          <p:cNvPr id="10" name="Text Box 10"/>
          <p:cNvSpPr txBox="1">
            <a:spLocks noChangeArrowheads="1"/>
          </p:cNvSpPr>
          <p:nvPr/>
        </p:nvSpPr>
        <p:spPr bwMode="auto">
          <a:xfrm>
            <a:off x="4935538" y="4032778"/>
            <a:ext cx="4208462" cy="2092881"/>
          </a:xfrm>
          <a:prstGeom prst="rect">
            <a:avLst/>
          </a:prstGeom>
          <a:noFill/>
          <a:ln w="9525">
            <a:noFill/>
            <a:miter lim="800000"/>
            <a:headEnd/>
            <a:tailEnd/>
          </a:ln>
        </p:spPr>
        <p:txBody>
          <a:bodyPr>
            <a:spAutoFit/>
          </a:bodyPr>
          <a:lstStyle/>
          <a:p>
            <a:r>
              <a:rPr lang="fr-FR" sz="1600" b="1" dirty="0"/>
              <a:t> </a:t>
            </a:r>
            <a:r>
              <a:rPr lang="fr-FR" sz="1600" dirty="0">
                <a:latin typeface="Wingdings 2" pitchFamily="18" charset="2"/>
              </a:rPr>
              <a:t>E</a:t>
            </a:r>
            <a:r>
              <a:rPr lang="fr-FR" sz="1600" dirty="0"/>
              <a:t> </a:t>
            </a:r>
            <a:r>
              <a:rPr lang="fr-FR" sz="1600" b="1" u="sng" dirty="0">
                <a:latin typeface="Comic Sans MS" pitchFamily="66" charset="0"/>
              </a:rPr>
              <a:t>Eléments de rugosité</a:t>
            </a:r>
            <a:r>
              <a:rPr lang="fr-FR" sz="1600" b="1" dirty="0">
                <a:latin typeface="Comic Sans MS" pitchFamily="66" charset="0"/>
              </a:rPr>
              <a:t> </a:t>
            </a:r>
            <a:r>
              <a:rPr lang="fr-FR" sz="1600" b="1" dirty="0" smtClean="0">
                <a:latin typeface="Comic Sans MS" pitchFamily="66" charset="0"/>
              </a:rPr>
              <a:t>:</a:t>
            </a:r>
            <a:endParaRPr lang="fr-FR" sz="1600" b="1" dirty="0">
              <a:latin typeface="Comic Sans MS" pitchFamily="66" charset="0"/>
            </a:endParaRPr>
          </a:p>
          <a:p>
            <a:r>
              <a:rPr lang="fr-FR" sz="1400" b="1" i="1" dirty="0">
                <a:latin typeface="Comic Sans MS" pitchFamily="66" charset="0"/>
              </a:rPr>
              <a:t>(cailloux, graviers, végétation </a:t>
            </a:r>
            <a:r>
              <a:rPr lang="fr-FR" sz="1400" b="1" i="1" dirty="0" smtClean="0">
                <a:latin typeface="Comic Sans MS" pitchFamily="66" charset="0"/>
              </a:rPr>
              <a:t>pérenne…)</a:t>
            </a:r>
          </a:p>
          <a:p>
            <a:r>
              <a:rPr lang="fr-FR" sz="1400" b="1" i="1" dirty="0" smtClean="0">
                <a:latin typeface="Comic Sans MS" pitchFamily="66" charset="0"/>
              </a:rPr>
              <a:t>= Partition de l’énergie éolienne </a:t>
            </a:r>
            <a:r>
              <a:rPr lang="fr-FR" sz="1400" b="1" i="1" dirty="0" err="1" smtClean="0">
                <a:latin typeface="Comic Sans MS" pitchFamily="66" charset="0"/>
              </a:rPr>
              <a:t>feff</a:t>
            </a:r>
            <a:r>
              <a:rPr lang="fr-FR" sz="1400" b="1" i="1" dirty="0" smtClean="0">
                <a:latin typeface="Comic Sans MS" pitchFamily="66" charset="0"/>
              </a:rPr>
              <a:t>= f(Z0)</a:t>
            </a:r>
          </a:p>
          <a:p>
            <a:endParaRPr lang="fr-FR" sz="1400" b="1" dirty="0"/>
          </a:p>
          <a:p>
            <a:endParaRPr lang="fr-FR" sz="1400" b="1" dirty="0"/>
          </a:p>
          <a:p>
            <a:r>
              <a:rPr lang="fr-FR" sz="1600" dirty="0">
                <a:solidFill>
                  <a:srgbClr val="0066FF"/>
                </a:solidFill>
                <a:latin typeface="Wingdings 2" pitchFamily="18" charset="2"/>
              </a:rPr>
              <a:t>E </a:t>
            </a:r>
            <a:r>
              <a:rPr lang="fr-FR" sz="1600" b="1" u="sng" dirty="0">
                <a:solidFill>
                  <a:srgbClr val="0066FF"/>
                </a:solidFill>
                <a:latin typeface="Comic Sans MS" pitchFamily="66" charset="0"/>
              </a:rPr>
              <a:t>Végétation annuelle</a:t>
            </a:r>
            <a:endParaRPr lang="fr-FR" sz="1400" b="1" dirty="0">
              <a:solidFill>
                <a:srgbClr val="0066FF"/>
              </a:solidFill>
              <a:latin typeface="Comic Sans MS" pitchFamily="66" charset="0"/>
            </a:endParaRPr>
          </a:p>
          <a:p>
            <a:r>
              <a:rPr lang="fr-FR" sz="1400" b="1" i="1" dirty="0">
                <a:solidFill>
                  <a:srgbClr val="0066FF"/>
                </a:solidFill>
                <a:latin typeface="Comic Sans MS" pitchFamily="66" charset="0"/>
              </a:rPr>
              <a:t>	= </a:t>
            </a:r>
            <a:r>
              <a:rPr lang="fr-FR" sz="1400" b="1" dirty="0">
                <a:solidFill>
                  <a:srgbClr val="0066FF"/>
                </a:solidFill>
                <a:latin typeface="Comic Sans MS" pitchFamily="66" charset="0"/>
              </a:rPr>
              <a:t>Variation de rugosité</a:t>
            </a:r>
          </a:p>
          <a:p>
            <a:r>
              <a:rPr lang="fr-FR" sz="1400" b="1" dirty="0">
                <a:solidFill>
                  <a:srgbClr val="0066FF"/>
                </a:solidFill>
                <a:latin typeface="Comic Sans MS" pitchFamily="66" charset="0"/>
              </a:rPr>
              <a:t>	= Couverture</a:t>
            </a:r>
          </a:p>
          <a:p>
            <a:endParaRPr lang="fr-FR" sz="1400" b="1" dirty="0">
              <a:solidFill>
                <a:srgbClr val="0066FF"/>
              </a:solidFill>
            </a:endParaRPr>
          </a:p>
        </p:txBody>
      </p:sp>
      <p:sp>
        <p:nvSpPr>
          <p:cNvPr id="11" name="AutoShape 11"/>
          <p:cNvSpPr>
            <a:spLocks/>
          </p:cNvSpPr>
          <p:nvPr/>
        </p:nvSpPr>
        <p:spPr bwMode="auto">
          <a:xfrm>
            <a:off x="485775" y="1935691"/>
            <a:ext cx="233363" cy="3081337"/>
          </a:xfrm>
          <a:prstGeom prst="leftBrace">
            <a:avLst>
              <a:gd name="adj1" fmla="val 110034"/>
              <a:gd name="adj2" fmla="val 50000"/>
            </a:avLst>
          </a:prstGeom>
          <a:noFill/>
          <a:ln w="25400">
            <a:solidFill>
              <a:schemeClr val="tx1"/>
            </a:solidFill>
            <a:round/>
            <a:headEnd/>
            <a:tailEnd/>
          </a:ln>
        </p:spPr>
        <p:txBody>
          <a:bodyPr wrap="none" anchor="ctr"/>
          <a:lstStyle/>
          <a:p>
            <a:pPr algn="ctr"/>
            <a:endParaRPr lang="en-US" sz="2400" b="1">
              <a:latin typeface="Times New Roman" pitchFamily="18" charset="0"/>
            </a:endParaRPr>
          </a:p>
        </p:txBody>
      </p:sp>
      <p:sp>
        <p:nvSpPr>
          <p:cNvPr id="12" name="Text Box 12"/>
          <p:cNvSpPr txBox="1">
            <a:spLocks noChangeArrowheads="1"/>
          </p:cNvSpPr>
          <p:nvPr/>
        </p:nvSpPr>
        <p:spPr bwMode="auto">
          <a:xfrm>
            <a:off x="1187450" y="1935691"/>
            <a:ext cx="2400016" cy="307777"/>
          </a:xfrm>
          <a:prstGeom prst="rect">
            <a:avLst/>
          </a:prstGeom>
          <a:noFill/>
          <a:ln w="9525">
            <a:noFill/>
            <a:miter lim="800000"/>
            <a:headEnd/>
            <a:tailEnd/>
          </a:ln>
        </p:spPr>
        <p:txBody>
          <a:bodyPr wrap="none">
            <a:spAutoFit/>
          </a:bodyPr>
          <a:lstStyle/>
          <a:p>
            <a:r>
              <a:rPr lang="fr-FR" sz="1400" b="1">
                <a:solidFill>
                  <a:srgbClr val="FF0000"/>
                </a:solidFill>
                <a:latin typeface="Comic Sans MS" pitchFamily="66" charset="0"/>
              </a:rPr>
              <a:t>Force de friction du vent</a:t>
            </a:r>
          </a:p>
        </p:txBody>
      </p:sp>
      <p:sp>
        <p:nvSpPr>
          <p:cNvPr id="13" name="Text Box 13"/>
          <p:cNvSpPr txBox="1">
            <a:spLocks noChangeArrowheads="1"/>
          </p:cNvSpPr>
          <p:nvPr/>
        </p:nvSpPr>
        <p:spPr bwMode="auto">
          <a:xfrm>
            <a:off x="4460875" y="1784878"/>
            <a:ext cx="2270173" cy="307777"/>
          </a:xfrm>
          <a:prstGeom prst="rect">
            <a:avLst/>
          </a:prstGeom>
          <a:noFill/>
          <a:ln w="9525">
            <a:noFill/>
            <a:miter lim="800000"/>
            <a:headEnd/>
            <a:tailEnd/>
          </a:ln>
        </p:spPr>
        <p:txBody>
          <a:bodyPr wrap="none">
            <a:spAutoFit/>
          </a:bodyPr>
          <a:lstStyle/>
          <a:p>
            <a:r>
              <a:rPr lang="fr-FR" sz="1400" b="1">
                <a:solidFill>
                  <a:srgbClr val="FF0000"/>
                </a:solidFill>
                <a:latin typeface="Comic Sans MS" pitchFamily="66" charset="0"/>
              </a:rPr>
              <a:t>Force de friction totale</a:t>
            </a:r>
          </a:p>
        </p:txBody>
      </p:sp>
      <p:sp>
        <p:nvSpPr>
          <p:cNvPr id="14" name="Text Box 14"/>
          <p:cNvSpPr txBox="1">
            <a:spLocks noChangeArrowheads="1"/>
          </p:cNvSpPr>
          <p:nvPr/>
        </p:nvSpPr>
        <p:spPr bwMode="auto">
          <a:xfrm rot="-5400000">
            <a:off x="-594519" y="3198547"/>
            <a:ext cx="1751013" cy="396875"/>
          </a:xfrm>
          <a:prstGeom prst="rect">
            <a:avLst/>
          </a:prstGeom>
          <a:noFill/>
          <a:ln w="9525">
            <a:noFill/>
            <a:miter lim="800000"/>
            <a:headEnd/>
            <a:tailEnd/>
          </a:ln>
        </p:spPr>
        <p:txBody>
          <a:bodyPr wrap="none">
            <a:spAutoFit/>
          </a:bodyPr>
          <a:lstStyle/>
          <a:p>
            <a:r>
              <a:rPr lang="fr-FR" sz="2000" b="1" dirty="0">
                <a:latin typeface="Comic Sans MS" pitchFamily="66" charset="0"/>
              </a:rPr>
              <a:t>Zones arides</a:t>
            </a:r>
          </a:p>
        </p:txBody>
      </p:sp>
      <p:sp>
        <p:nvSpPr>
          <p:cNvPr id="15" name="AutoShape 16"/>
          <p:cNvSpPr>
            <a:spLocks/>
          </p:cNvSpPr>
          <p:nvPr/>
        </p:nvSpPr>
        <p:spPr bwMode="auto">
          <a:xfrm>
            <a:off x="485775" y="4032778"/>
            <a:ext cx="233363" cy="2760663"/>
          </a:xfrm>
          <a:prstGeom prst="leftBrace">
            <a:avLst>
              <a:gd name="adj1" fmla="val 98583"/>
              <a:gd name="adj2" fmla="val 50000"/>
            </a:avLst>
          </a:prstGeom>
          <a:noFill/>
          <a:ln w="25400">
            <a:solidFill>
              <a:srgbClr val="0066FF"/>
            </a:solidFill>
            <a:round/>
            <a:headEnd/>
            <a:tailEnd/>
          </a:ln>
        </p:spPr>
        <p:txBody>
          <a:bodyPr wrap="none" anchor="ctr"/>
          <a:lstStyle/>
          <a:p>
            <a:pPr algn="ctr"/>
            <a:endParaRPr lang="en-US" sz="2400" b="1">
              <a:latin typeface="Times New Roman" pitchFamily="18" charset="0"/>
            </a:endParaRPr>
          </a:p>
        </p:txBody>
      </p:sp>
      <p:sp>
        <p:nvSpPr>
          <p:cNvPr id="16" name="Text Box 17"/>
          <p:cNvSpPr txBox="1">
            <a:spLocks noChangeArrowheads="1"/>
          </p:cNvSpPr>
          <p:nvPr/>
        </p:nvSpPr>
        <p:spPr bwMode="auto">
          <a:xfrm rot="-5400000">
            <a:off x="-943929" y="5232251"/>
            <a:ext cx="2462534" cy="400110"/>
          </a:xfrm>
          <a:prstGeom prst="rect">
            <a:avLst/>
          </a:prstGeom>
          <a:noFill/>
          <a:ln w="9525">
            <a:noFill/>
            <a:miter lim="800000"/>
            <a:headEnd/>
            <a:tailEnd/>
          </a:ln>
        </p:spPr>
        <p:txBody>
          <a:bodyPr wrap="none">
            <a:spAutoFit/>
          </a:bodyPr>
          <a:lstStyle/>
          <a:p>
            <a:r>
              <a:rPr lang="fr-FR" sz="2000" b="1" dirty="0">
                <a:solidFill>
                  <a:srgbClr val="0066FF"/>
                </a:solidFill>
                <a:latin typeface="Comic Sans MS" pitchFamily="66" charset="0"/>
              </a:rPr>
              <a:t>Zones semi-arides</a:t>
            </a:r>
          </a:p>
        </p:txBody>
      </p:sp>
      <p:sp>
        <p:nvSpPr>
          <p:cNvPr id="17" name="Line 20"/>
          <p:cNvSpPr>
            <a:spLocks noChangeShapeType="1"/>
          </p:cNvSpPr>
          <p:nvPr/>
        </p:nvSpPr>
        <p:spPr bwMode="auto">
          <a:xfrm flipV="1">
            <a:off x="5407025" y="6036203"/>
            <a:ext cx="590550" cy="490538"/>
          </a:xfrm>
          <a:prstGeom prst="line">
            <a:avLst/>
          </a:prstGeom>
          <a:noFill/>
          <a:ln w="38100">
            <a:solidFill>
              <a:schemeClr val="accent2"/>
            </a:solidFill>
            <a:round/>
            <a:headEnd/>
            <a:tailEnd type="triangle" w="med" len="med"/>
          </a:ln>
        </p:spPr>
        <p:txBody>
          <a:bodyPr/>
          <a:lstStyle/>
          <a:p>
            <a:endParaRPr lang="fr-FR"/>
          </a:p>
        </p:txBody>
      </p:sp>
      <p:pic>
        <p:nvPicPr>
          <p:cNvPr id="18" name="Picture 21" descr="seuil_erosion_p2hum"/>
          <p:cNvPicPr preferRelativeResize="0">
            <a:picLocks noChangeArrowheads="1"/>
          </p:cNvPicPr>
          <p:nvPr/>
        </p:nvPicPr>
        <p:blipFill>
          <a:blip r:embed="rId3" cstate="print"/>
          <a:srcRect/>
          <a:stretch>
            <a:fillRect/>
          </a:stretch>
        </p:blipFill>
        <p:spPr bwMode="auto">
          <a:xfrm>
            <a:off x="4692650" y="2073803"/>
            <a:ext cx="3960813" cy="1935163"/>
          </a:xfrm>
          <a:prstGeom prst="rect">
            <a:avLst/>
          </a:prstGeom>
          <a:noFill/>
          <a:ln w="9525">
            <a:noFill/>
            <a:miter lim="800000"/>
            <a:headEnd/>
            <a:tailEnd/>
          </a:ln>
        </p:spPr>
      </p:pic>
      <p:pic>
        <p:nvPicPr>
          <p:cNvPr id="19" name="Picture 22" descr="seuil_erosion_p1hum"/>
          <p:cNvPicPr preferRelativeResize="0">
            <a:picLocks noChangeArrowheads="1"/>
          </p:cNvPicPr>
          <p:nvPr/>
        </p:nvPicPr>
        <p:blipFill>
          <a:blip r:embed="rId4" cstate="print"/>
          <a:srcRect/>
          <a:stretch>
            <a:fillRect/>
          </a:stretch>
        </p:blipFill>
        <p:spPr bwMode="auto">
          <a:xfrm>
            <a:off x="1457325" y="2267478"/>
            <a:ext cx="3154363" cy="1663700"/>
          </a:xfrm>
          <a:prstGeom prst="rect">
            <a:avLst/>
          </a:prstGeom>
          <a:noFill/>
          <a:ln w="9525">
            <a:noFill/>
            <a:miter lim="800000"/>
            <a:headEnd/>
            <a:tailEnd/>
          </a:ln>
        </p:spPr>
      </p:pic>
      <p:sp>
        <p:nvSpPr>
          <p:cNvPr id="20" name="Text Box 23"/>
          <p:cNvSpPr txBox="1">
            <a:spLocks noChangeArrowheads="1"/>
          </p:cNvSpPr>
          <p:nvPr/>
        </p:nvSpPr>
        <p:spPr bwMode="auto">
          <a:xfrm>
            <a:off x="6938963" y="2021416"/>
            <a:ext cx="1117600" cy="304800"/>
          </a:xfrm>
          <a:prstGeom prst="rect">
            <a:avLst/>
          </a:prstGeom>
          <a:noFill/>
          <a:ln w="9525">
            <a:noFill/>
            <a:miter lim="800000"/>
            <a:headEnd/>
            <a:tailEnd/>
          </a:ln>
        </p:spPr>
        <p:txBody>
          <a:bodyPr wrap="none">
            <a:spAutoFit/>
          </a:bodyPr>
          <a:lstStyle/>
          <a:p>
            <a:r>
              <a:rPr lang="fr-FR" sz="1400" b="1">
                <a:solidFill>
                  <a:srgbClr val="33CC33"/>
                </a:solidFill>
                <a:latin typeface="Comic Sans MS" pitchFamily="66" charset="0"/>
              </a:rPr>
              <a:t>dissipation</a:t>
            </a:r>
          </a:p>
        </p:txBody>
      </p:sp>
      <p:sp>
        <p:nvSpPr>
          <p:cNvPr id="21" name="Text Box 24"/>
          <p:cNvSpPr txBox="1">
            <a:spLocks noChangeArrowheads="1"/>
          </p:cNvSpPr>
          <p:nvPr/>
        </p:nvSpPr>
        <p:spPr bwMode="auto">
          <a:xfrm>
            <a:off x="5862638" y="2611966"/>
            <a:ext cx="1717675" cy="523220"/>
          </a:xfrm>
          <a:prstGeom prst="rect">
            <a:avLst/>
          </a:prstGeom>
          <a:noFill/>
          <a:ln w="9525">
            <a:noFill/>
            <a:miter lim="800000"/>
            <a:headEnd/>
            <a:tailEnd/>
          </a:ln>
        </p:spPr>
        <p:txBody>
          <a:bodyPr>
            <a:spAutoFit/>
          </a:bodyPr>
          <a:lstStyle/>
          <a:p>
            <a:pPr algn="ctr"/>
            <a:r>
              <a:rPr lang="fr-FR" sz="1400" b="1">
                <a:solidFill>
                  <a:srgbClr val="FF0000"/>
                </a:solidFill>
                <a:latin typeface="Comic Sans MS" pitchFamily="66" charset="0"/>
              </a:rPr>
              <a:t>Force de friction en surface</a:t>
            </a:r>
          </a:p>
        </p:txBody>
      </p:sp>
      <p:sp>
        <p:nvSpPr>
          <p:cNvPr id="22" name="Text Box 25"/>
          <p:cNvSpPr txBox="1">
            <a:spLocks noChangeArrowheads="1"/>
          </p:cNvSpPr>
          <p:nvPr/>
        </p:nvSpPr>
        <p:spPr bwMode="auto">
          <a:xfrm>
            <a:off x="4772025" y="2762778"/>
            <a:ext cx="1117600" cy="304800"/>
          </a:xfrm>
          <a:prstGeom prst="rect">
            <a:avLst/>
          </a:prstGeom>
          <a:noFill/>
          <a:ln w="9525">
            <a:noFill/>
            <a:miter lim="800000"/>
            <a:headEnd/>
            <a:tailEnd/>
          </a:ln>
        </p:spPr>
        <p:txBody>
          <a:bodyPr wrap="none">
            <a:spAutoFit/>
          </a:bodyPr>
          <a:lstStyle/>
          <a:p>
            <a:r>
              <a:rPr lang="fr-FR" sz="1400" b="1">
                <a:solidFill>
                  <a:srgbClr val="33CC33"/>
                </a:solidFill>
                <a:latin typeface="Comic Sans MS" pitchFamily="66" charset="0"/>
              </a:rPr>
              <a:t>dissipation</a:t>
            </a:r>
          </a:p>
        </p:txBody>
      </p:sp>
      <p:sp>
        <p:nvSpPr>
          <p:cNvPr id="23" name="AutoShape 18"/>
          <p:cNvSpPr>
            <a:spLocks noChangeArrowheads="1"/>
          </p:cNvSpPr>
          <p:nvPr/>
        </p:nvSpPr>
        <p:spPr bwMode="auto">
          <a:xfrm>
            <a:off x="3317875" y="6507691"/>
            <a:ext cx="2103438" cy="320675"/>
          </a:xfrm>
          <a:prstGeom prst="roundRect">
            <a:avLst>
              <a:gd name="adj" fmla="val 16667"/>
            </a:avLst>
          </a:prstGeom>
          <a:solidFill>
            <a:srgbClr val="3366FF"/>
          </a:solidFill>
          <a:ln w="9525">
            <a:solidFill>
              <a:schemeClr val="accent2"/>
            </a:solidFill>
            <a:round/>
            <a:headEnd/>
            <a:tailEnd/>
          </a:ln>
        </p:spPr>
        <p:txBody>
          <a:bodyPr wrap="none" anchor="ctr"/>
          <a:lstStyle/>
          <a:p>
            <a:pPr algn="ctr"/>
            <a:r>
              <a:rPr lang="fr-FR" b="1">
                <a:solidFill>
                  <a:srgbClr val="FFFF00"/>
                </a:solidFill>
                <a:latin typeface="Comic Sans MS" pitchFamily="66" charset="0"/>
              </a:rPr>
              <a:t>Précipitations</a:t>
            </a:r>
          </a:p>
        </p:txBody>
      </p:sp>
      <p:sp>
        <p:nvSpPr>
          <p:cNvPr id="24" name="Line 19"/>
          <p:cNvSpPr>
            <a:spLocks noChangeShapeType="1"/>
          </p:cNvSpPr>
          <p:nvPr/>
        </p:nvSpPr>
        <p:spPr bwMode="auto">
          <a:xfrm flipH="1" flipV="1">
            <a:off x="2849563" y="6036203"/>
            <a:ext cx="485775" cy="481013"/>
          </a:xfrm>
          <a:prstGeom prst="line">
            <a:avLst/>
          </a:prstGeom>
          <a:noFill/>
          <a:ln w="38100">
            <a:solidFill>
              <a:schemeClr val="accent2"/>
            </a:solidFill>
            <a:round/>
            <a:headEnd/>
            <a:tailEnd type="triangle" w="med" len="med"/>
          </a:ln>
        </p:spPr>
        <p:txBody>
          <a:bodyPr/>
          <a:lstStyle/>
          <a:p>
            <a:endParaRPr lang="fr-FR"/>
          </a:p>
        </p:txBody>
      </p:sp>
      <p:sp>
        <p:nvSpPr>
          <p:cNvPr id="37" name="ZoneTexte 36"/>
          <p:cNvSpPr txBox="1"/>
          <p:nvPr/>
        </p:nvSpPr>
        <p:spPr>
          <a:xfrm>
            <a:off x="6603214" y="6297272"/>
            <a:ext cx="2258952" cy="338554"/>
          </a:xfrm>
          <a:prstGeom prst="rect">
            <a:avLst/>
          </a:prstGeom>
          <a:noFill/>
        </p:spPr>
        <p:txBody>
          <a:bodyPr wrap="none" rtlCol="0">
            <a:spAutoFit/>
          </a:bodyPr>
          <a:lstStyle/>
          <a:p>
            <a:r>
              <a:rPr lang="fr-FR" sz="1600" b="1" dirty="0" smtClean="0">
                <a:solidFill>
                  <a:schemeClr val="accent6">
                    <a:lumMod val="50000"/>
                  </a:schemeClr>
                </a:solidFill>
                <a:latin typeface="Comic Sans MS" pitchFamily="66" charset="0"/>
              </a:rPr>
              <a:t>+ </a:t>
            </a:r>
            <a:r>
              <a:rPr lang="fr-FR" sz="1600" b="1" u="sng" dirty="0" smtClean="0">
                <a:solidFill>
                  <a:schemeClr val="accent6">
                    <a:lumMod val="50000"/>
                  </a:schemeClr>
                </a:solidFill>
                <a:latin typeface="Comic Sans MS" pitchFamily="66" charset="0"/>
              </a:rPr>
              <a:t>Pratiques agricoles</a:t>
            </a:r>
            <a:endParaRPr lang="fr-FR" sz="1600" b="1" u="sng" dirty="0">
              <a:solidFill>
                <a:schemeClr val="accent6">
                  <a:lumMod val="50000"/>
                </a:schemeClr>
              </a:solidFill>
              <a:latin typeface="Comic Sans MS" pitchFamily="66" charset="0"/>
            </a:endParaRPr>
          </a:p>
        </p:txBody>
      </p:sp>
      <p:grpSp>
        <p:nvGrpSpPr>
          <p:cNvPr id="2" name="Groupe 26"/>
          <p:cNvGrpSpPr/>
          <p:nvPr/>
        </p:nvGrpSpPr>
        <p:grpSpPr>
          <a:xfrm>
            <a:off x="1265238" y="1052736"/>
            <a:ext cx="6979170" cy="641350"/>
            <a:chOff x="1100626" y="2105818"/>
            <a:chExt cx="6979170" cy="641350"/>
          </a:xfrm>
        </p:grpSpPr>
        <p:sp>
          <p:nvSpPr>
            <p:cNvPr id="28" name="Text Box 7"/>
            <p:cNvSpPr txBox="1">
              <a:spLocks noChangeArrowheads="1"/>
            </p:cNvSpPr>
            <p:nvPr/>
          </p:nvSpPr>
          <p:spPr bwMode="auto">
            <a:xfrm>
              <a:off x="1100626" y="2105818"/>
              <a:ext cx="2971800" cy="641350"/>
            </a:xfrm>
            <a:prstGeom prst="rect">
              <a:avLst/>
            </a:prstGeom>
            <a:noFill/>
            <a:ln w="25400">
              <a:solidFill>
                <a:srgbClr val="800000"/>
              </a:solidFill>
              <a:miter lim="800000"/>
              <a:headEnd/>
              <a:tailEnd/>
            </a:ln>
          </p:spPr>
          <p:txBody>
            <a:bodyPr>
              <a:spAutoFit/>
            </a:bodyPr>
            <a:lstStyle/>
            <a:p>
              <a:pPr algn="ctr"/>
              <a:r>
                <a:rPr lang="fr-FR" dirty="0">
                  <a:latin typeface="Comic Sans MS" pitchFamily="66" charset="0"/>
                </a:rPr>
                <a:t>Energie minimale pour initier le mouvement</a:t>
              </a:r>
            </a:p>
          </p:txBody>
        </p:sp>
        <p:sp>
          <p:nvSpPr>
            <p:cNvPr id="29" name="Text Box 8"/>
            <p:cNvSpPr txBox="1">
              <a:spLocks noChangeArrowheads="1"/>
            </p:cNvSpPr>
            <p:nvPr/>
          </p:nvSpPr>
          <p:spPr bwMode="auto">
            <a:xfrm>
              <a:off x="5107996" y="2105818"/>
              <a:ext cx="2971800" cy="641350"/>
            </a:xfrm>
            <a:prstGeom prst="rect">
              <a:avLst/>
            </a:prstGeom>
            <a:noFill/>
            <a:ln w="25400">
              <a:solidFill>
                <a:srgbClr val="800000"/>
              </a:solidFill>
              <a:miter lim="800000"/>
              <a:headEnd/>
              <a:tailEnd/>
            </a:ln>
          </p:spPr>
          <p:txBody>
            <a:bodyPr>
              <a:spAutoFit/>
            </a:bodyPr>
            <a:lstStyle/>
            <a:p>
              <a:pPr algn="ctr"/>
              <a:r>
                <a:rPr lang="fr-FR" dirty="0">
                  <a:latin typeface="Comic Sans MS" pitchFamily="66" charset="0"/>
                </a:rPr>
                <a:t>Energie éolienne effectivement transmise</a:t>
              </a:r>
            </a:p>
          </p:txBody>
        </p:sp>
        <p:sp>
          <p:nvSpPr>
            <p:cNvPr id="30" name="AutoShape 9"/>
            <p:cNvSpPr>
              <a:spLocks noChangeArrowheads="1"/>
            </p:cNvSpPr>
            <p:nvPr/>
          </p:nvSpPr>
          <p:spPr bwMode="auto">
            <a:xfrm>
              <a:off x="4087416" y="2334418"/>
              <a:ext cx="990600" cy="152400"/>
            </a:xfrm>
            <a:prstGeom prst="leftRightArrow">
              <a:avLst>
                <a:gd name="adj1" fmla="val 50000"/>
                <a:gd name="adj2" fmla="val 130000"/>
              </a:avLst>
            </a:prstGeom>
            <a:solidFill>
              <a:srgbClr val="800000"/>
            </a:solidFill>
            <a:ln w="9525">
              <a:solidFill>
                <a:schemeClr val="tx1"/>
              </a:solidFill>
              <a:miter lim="800000"/>
              <a:headEnd/>
              <a:tailEnd/>
            </a:ln>
          </p:spPr>
          <p:txBody>
            <a:bodyPr wrap="none" anchor="ctr"/>
            <a:lstStyle/>
            <a:p>
              <a:endParaRPr lang="fr-FR">
                <a:latin typeface="Comic Sans MS" pitchFamily="66" charset="0"/>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Points bloquants</a:t>
            </a:r>
          </a:p>
        </p:txBody>
      </p:sp>
      <p:sp>
        <p:nvSpPr>
          <p:cNvPr id="3" name="Espace réservé du contenu 2"/>
          <p:cNvSpPr>
            <a:spLocks noGrp="1"/>
          </p:cNvSpPr>
          <p:nvPr>
            <p:ph idx="1"/>
          </p:nvPr>
        </p:nvSpPr>
        <p:spPr/>
        <p:txBody>
          <a:bodyPr>
            <a:normAutofit lnSpcReduction="10000"/>
          </a:bodyPr>
          <a:lstStyle/>
          <a:p>
            <a:pPr lvl="1">
              <a:buNone/>
            </a:pPr>
            <a:endParaRPr lang="fr-FR" dirty="0" smtClean="0"/>
          </a:p>
          <a:p>
            <a:pPr lvl="1"/>
            <a:r>
              <a:rPr lang="fr-FR" dirty="0" smtClean="0"/>
              <a:t>Manque de mesures de contrainte en zones source </a:t>
            </a:r>
          </a:p>
          <a:p>
            <a:pPr lvl="2"/>
            <a:r>
              <a:rPr lang="fr-FR" dirty="0" smtClean="0"/>
              <a:t>Météo (aride)</a:t>
            </a:r>
          </a:p>
          <a:p>
            <a:pPr lvl="2"/>
            <a:r>
              <a:rPr lang="fr-FR" dirty="0" smtClean="0"/>
              <a:t>Flux : érosion, émission, dépôts (arides + </a:t>
            </a:r>
            <a:r>
              <a:rPr lang="fr-FR" dirty="0" err="1" smtClean="0"/>
              <a:t>semiarides</a:t>
            </a:r>
            <a:r>
              <a:rPr lang="fr-FR" dirty="0" smtClean="0"/>
              <a:t>) </a:t>
            </a:r>
          </a:p>
          <a:p>
            <a:pPr lvl="1"/>
            <a:r>
              <a:rPr lang="fr-FR" dirty="0" smtClean="0"/>
              <a:t>Zones semi arides (végétation, croûtes, pratiques agricoles)</a:t>
            </a:r>
          </a:p>
          <a:p>
            <a:pPr lvl="1"/>
            <a:r>
              <a:rPr lang="fr-FR" dirty="0" smtClean="0">
                <a:solidFill>
                  <a:srgbClr val="FF0000"/>
                </a:solidFill>
              </a:rPr>
              <a:t>Mesure des seuils</a:t>
            </a:r>
          </a:p>
          <a:p>
            <a:pPr lvl="1"/>
            <a:r>
              <a:rPr lang="fr-FR" dirty="0" smtClean="0"/>
              <a:t>Granulométrie</a:t>
            </a:r>
          </a:p>
          <a:p>
            <a:pPr lvl="1"/>
            <a:r>
              <a:rPr lang="fr-FR" sz="2000" dirty="0" smtClean="0"/>
              <a:t>Rugosité aérodynamique (anémomètre sonique)</a:t>
            </a:r>
          </a:p>
          <a:p>
            <a:pPr lvl="1"/>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6" name="Rectangle 18"/>
          <p:cNvSpPr>
            <a:spLocks noChangeArrowheads="1"/>
          </p:cNvSpPr>
          <p:nvPr/>
        </p:nvSpPr>
        <p:spPr bwMode="auto">
          <a:xfrm>
            <a:off x="457200" y="0"/>
            <a:ext cx="8229600" cy="1143000"/>
          </a:xfrm>
          <a:prstGeom prst="rect">
            <a:avLst/>
          </a:prstGeom>
          <a:noFill/>
          <a:ln w="9525">
            <a:noFill/>
            <a:miter lim="800000"/>
            <a:headEnd/>
            <a:tailEnd/>
          </a:ln>
          <a:effectLst/>
        </p:spPr>
        <p:txBody>
          <a:bodyPr anchor="ctr"/>
          <a:lstStyle/>
          <a:p>
            <a:r>
              <a:rPr lang="fr-FR" sz="4400">
                <a:solidFill>
                  <a:schemeClr val="tx2"/>
                </a:solidFill>
              </a:rPr>
              <a:t>Flux horizontaux : Saltation</a:t>
            </a:r>
          </a:p>
        </p:txBody>
      </p:sp>
      <p:pic>
        <p:nvPicPr>
          <p:cNvPr id="196627" name="Picture 19" descr="IMG_2738"/>
          <p:cNvPicPr>
            <a:picLocks noChangeAspect="1" noChangeArrowheads="1"/>
          </p:cNvPicPr>
          <p:nvPr/>
        </p:nvPicPr>
        <p:blipFill>
          <a:blip r:embed="rId3" cstate="print"/>
          <a:srcRect/>
          <a:stretch>
            <a:fillRect/>
          </a:stretch>
        </p:blipFill>
        <p:spPr bwMode="auto">
          <a:xfrm>
            <a:off x="207963" y="871538"/>
            <a:ext cx="4132262" cy="2754312"/>
          </a:xfrm>
          <a:prstGeom prst="rect">
            <a:avLst/>
          </a:prstGeom>
          <a:noFill/>
        </p:spPr>
      </p:pic>
      <p:pic>
        <p:nvPicPr>
          <p:cNvPr id="196628" name="Picture 20" descr="IMG_2739"/>
          <p:cNvPicPr>
            <a:picLocks noChangeAspect="1" noChangeArrowheads="1"/>
          </p:cNvPicPr>
          <p:nvPr/>
        </p:nvPicPr>
        <p:blipFill>
          <a:blip r:embed="rId4" cstate="print"/>
          <a:srcRect/>
          <a:stretch>
            <a:fillRect/>
          </a:stretch>
        </p:blipFill>
        <p:spPr bwMode="auto">
          <a:xfrm>
            <a:off x="1049338" y="3354388"/>
            <a:ext cx="2576512" cy="3503612"/>
          </a:xfrm>
          <a:prstGeom prst="rect">
            <a:avLst/>
          </a:prstGeom>
          <a:noFill/>
          <a:ln w="9525">
            <a:noFill/>
            <a:miter lim="800000"/>
            <a:headEnd/>
            <a:tailEnd/>
          </a:ln>
        </p:spPr>
      </p:pic>
      <p:sp>
        <p:nvSpPr>
          <p:cNvPr id="196629" name="Text Box 21"/>
          <p:cNvSpPr txBox="1">
            <a:spLocks noChangeArrowheads="1"/>
          </p:cNvSpPr>
          <p:nvPr/>
        </p:nvSpPr>
        <p:spPr bwMode="auto">
          <a:xfrm>
            <a:off x="1441450" y="3429000"/>
            <a:ext cx="1739900" cy="457200"/>
          </a:xfrm>
          <a:prstGeom prst="rect">
            <a:avLst/>
          </a:prstGeom>
          <a:noFill/>
          <a:ln w="9525">
            <a:noFill/>
            <a:miter lim="800000"/>
            <a:headEnd/>
            <a:tailEnd/>
          </a:ln>
          <a:effectLst/>
        </p:spPr>
        <p:txBody>
          <a:bodyPr wrap="none">
            <a:spAutoFit/>
          </a:bodyPr>
          <a:lstStyle/>
          <a:p>
            <a:r>
              <a:rPr lang="fr-FR" sz="2400" b="1"/>
              <a:t>Saltiphone</a:t>
            </a:r>
          </a:p>
        </p:txBody>
      </p:sp>
      <p:pic>
        <p:nvPicPr>
          <p:cNvPr id="196631" name="Picture 23" descr="IMG_7124"/>
          <p:cNvPicPr>
            <a:picLocks noChangeAspect="1" noChangeArrowheads="1"/>
          </p:cNvPicPr>
          <p:nvPr/>
        </p:nvPicPr>
        <p:blipFill>
          <a:blip r:embed="rId5" cstate="print"/>
          <a:srcRect l="11696" t="31110" r="66234" b="39003"/>
          <a:stretch>
            <a:fillRect/>
          </a:stretch>
        </p:blipFill>
        <p:spPr bwMode="auto">
          <a:xfrm>
            <a:off x="5056188" y="1219200"/>
            <a:ext cx="3471862" cy="4737100"/>
          </a:xfrm>
          <a:prstGeom prst="rect">
            <a:avLst/>
          </a:prstGeom>
          <a:noFill/>
        </p:spPr>
      </p:pic>
      <p:sp>
        <p:nvSpPr>
          <p:cNvPr id="196632" name="Text Box 24"/>
          <p:cNvSpPr txBox="1">
            <a:spLocks noChangeArrowheads="1"/>
          </p:cNvSpPr>
          <p:nvPr/>
        </p:nvSpPr>
        <p:spPr bwMode="auto">
          <a:xfrm>
            <a:off x="6267450" y="6021388"/>
            <a:ext cx="1098550" cy="457200"/>
          </a:xfrm>
          <a:prstGeom prst="rect">
            <a:avLst/>
          </a:prstGeom>
          <a:noFill/>
          <a:ln w="9525">
            <a:noFill/>
            <a:miter lim="800000"/>
            <a:headEnd/>
            <a:tailEnd/>
          </a:ln>
          <a:effectLst/>
        </p:spPr>
        <p:txBody>
          <a:bodyPr wrap="none">
            <a:spAutoFit/>
          </a:bodyPr>
          <a:lstStyle/>
          <a:p>
            <a:r>
              <a:rPr lang="fr-FR" sz="2400" b="1"/>
              <a:t>Sensit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Points bloquants</a:t>
            </a:r>
          </a:p>
        </p:txBody>
      </p:sp>
      <p:sp>
        <p:nvSpPr>
          <p:cNvPr id="3" name="Espace réservé du contenu 2"/>
          <p:cNvSpPr>
            <a:spLocks noGrp="1"/>
          </p:cNvSpPr>
          <p:nvPr>
            <p:ph idx="1"/>
          </p:nvPr>
        </p:nvSpPr>
        <p:spPr/>
        <p:txBody>
          <a:bodyPr>
            <a:normAutofit lnSpcReduction="10000"/>
          </a:bodyPr>
          <a:lstStyle/>
          <a:p>
            <a:pPr lvl="1">
              <a:buNone/>
            </a:pPr>
            <a:endParaRPr lang="fr-FR" dirty="0" smtClean="0"/>
          </a:p>
          <a:p>
            <a:pPr lvl="1"/>
            <a:r>
              <a:rPr lang="fr-FR" dirty="0" smtClean="0"/>
              <a:t>Manque de mesures de contrainte en zones source </a:t>
            </a:r>
          </a:p>
          <a:p>
            <a:pPr lvl="2"/>
            <a:r>
              <a:rPr lang="fr-FR" dirty="0" smtClean="0"/>
              <a:t>Météo (aride)</a:t>
            </a:r>
          </a:p>
          <a:p>
            <a:pPr lvl="2"/>
            <a:r>
              <a:rPr lang="fr-FR" dirty="0" smtClean="0"/>
              <a:t>Flux : érosion, émission, dépôts (arides + </a:t>
            </a:r>
            <a:r>
              <a:rPr lang="fr-FR" dirty="0" err="1" smtClean="0"/>
              <a:t>semiarides</a:t>
            </a:r>
            <a:r>
              <a:rPr lang="fr-FR" dirty="0" smtClean="0"/>
              <a:t>) </a:t>
            </a:r>
          </a:p>
          <a:p>
            <a:pPr lvl="1"/>
            <a:r>
              <a:rPr lang="fr-FR" dirty="0" smtClean="0"/>
              <a:t>Zones semi arides (végétation, croûtes, pratiques agricoles)</a:t>
            </a:r>
          </a:p>
          <a:p>
            <a:pPr lvl="1"/>
            <a:r>
              <a:rPr lang="fr-FR" dirty="0" smtClean="0"/>
              <a:t>Mesure des seuils</a:t>
            </a:r>
          </a:p>
          <a:p>
            <a:pPr lvl="1"/>
            <a:r>
              <a:rPr lang="fr-FR" dirty="0" smtClean="0">
                <a:solidFill>
                  <a:srgbClr val="FF0000"/>
                </a:solidFill>
              </a:rPr>
              <a:t>Granulométrie</a:t>
            </a:r>
          </a:p>
          <a:p>
            <a:pPr lvl="1"/>
            <a:r>
              <a:rPr lang="fr-FR" sz="2000" dirty="0" smtClean="0"/>
              <a:t>Rugosité aérodynamique (anémomètre sonique)</a:t>
            </a:r>
          </a:p>
          <a:p>
            <a:pPr lvl="1"/>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3"/>
          <p:cNvSpPr>
            <a:spLocks noChangeArrowheads="1"/>
          </p:cNvSpPr>
          <p:nvPr/>
        </p:nvSpPr>
        <p:spPr bwMode="auto">
          <a:xfrm>
            <a:off x="611188" y="152400"/>
            <a:ext cx="8229600" cy="1143000"/>
          </a:xfrm>
          <a:prstGeom prst="rect">
            <a:avLst/>
          </a:prstGeom>
          <a:noFill/>
          <a:ln w="9525">
            <a:noFill/>
            <a:miter lim="800000"/>
            <a:headEnd/>
            <a:tailEnd/>
          </a:ln>
          <a:effectLst/>
        </p:spPr>
        <p:txBody>
          <a:bodyPr anchor="ctr"/>
          <a:lstStyle/>
          <a:p>
            <a:pPr algn="l"/>
            <a:r>
              <a:rPr lang="fr-FR" sz="2800" b="1">
                <a:solidFill>
                  <a:schemeClr val="tx2"/>
                </a:solidFill>
              </a:rPr>
              <a:t>Seuil d’érosion</a:t>
            </a:r>
          </a:p>
        </p:txBody>
      </p:sp>
      <p:sp>
        <p:nvSpPr>
          <p:cNvPr id="176132" name="Text Box 4"/>
          <p:cNvSpPr txBox="1">
            <a:spLocks noChangeArrowheads="1"/>
          </p:cNvSpPr>
          <p:nvPr/>
        </p:nvSpPr>
        <p:spPr bwMode="auto">
          <a:xfrm>
            <a:off x="1066800" y="1219200"/>
            <a:ext cx="7089775" cy="396875"/>
          </a:xfrm>
          <a:prstGeom prst="rect">
            <a:avLst/>
          </a:prstGeom>
          <a:noFill/>
          <a:ln w="9525">
            <a:noFill/>
            <a:miter lim="800000"/>
            <a:headEnd/>
            <a:tailEnd/>
          </a:ln>
          <a:effectLst/>
        </p:spPr>
        <p:txBody>
          <a:bodyPr wrap="none">
            <a:spAutoFit/>
          </a:bodyPr>
          <a:lstStyle/>
          <a:p>
            <a:pPr algn="l"/>
            <a:r>
              <a:rPr lang="fr-FR" sz="2000" b="1">
                <a:solidFill>
                  <a:srgbClr val="CC0000"/>
                </a:solidFill>
              </a:rPr>
              <a:t>Vitesse de friction seuil de saltation sur une surface lisse</a:t>
            </a:r>
          </a:p>
        </p:txBody>
      </p:sp>
      <p:sp>
        <p:nvSpPr>
          <p:cNvPr id="176133" name="Text Box 5"/>
          <p:cNvSpPr txBox="1">
            <a:spLocks noChangeArrowheads="1"/>
          </p:cNvSpPr>
          <p:nvPr/>
        </p:nvSpPr>
        <p:spPr bwMode="auto">
          <a:xfrm>
            <a:off x="5219699" y="2420938"/>
            <a:ext cx="3729429" cy="2554545"/>
          </a:xfrm>
          <a:prstGeom prst="rect">
            <a:avLst/>
          </a:prstGeom>
          <a:noFill/>
          <a:ln w="9525">
            <a:noFill/>
            <a:miter lim="800000"/>
            <a:headEnd/>
            <a:tailEnd/>
          </a:ln>
          <a:effectLst/>
        </p:spPr>
        <p:txBody>
          <a:bodyPr wrap="square">
            <a:spAutoFit/>
          </a:bodyPr>
          <a:lstStyle/>
          <a:p>
            <a:pPr algn="l"/>
            <a:r>
              <a:rPr lang="fr-FR" sz="2000" b="1" dirty="0">
                <a:solidFill>
                  <a:srgbClr val="FF0000"/>
                </a:solidFill>
                <a:latin typeface="Wingdings 3" pitchFamily="18" charset="2"/>
              </a:rPr>
              <a:t>_ </a:t>
            </a:r>
            <a:r>
              <a:rPr lang="fr-FR" sz="2000" b="1" dirty="0"/>
              <a:t>Il existe un diamètre optimum, D</a:t>
            </a:r>
            <a:r>
              <a:rPr lang="fr-FR" sz="2000" b="1" baseline="-25000" dirty="0"/>
              <a:t>op</a:t>
            </a:r>
            <a:r>
              <a:rPr lang="fr-FR" sz="2000" b="1" dirty="0"/>
              <a:t>~100 µm,</a:t>
            </a:r>
          </a:p>
          <a:p>
            <a:pPr algn="l"/>
            <a:r>
              <a:rPr lang="fr-FR" sz="2000" b="1" dirty="0"/>
              <a:t>de mobilisation par le vent</a:t>
            </a:r>
          </a:p>
          <a:p>
            <a:pPr algn="l"/>
            <a:endParaRPr lang="fr-FR" sz="2000" dirty="0"/>
          </a:p>
          <a:p>
            <a:pPr algn="l">
              <a:buFontTx/>
              <a:buChar char="-"/>
            </a:pPr>
            <a:r>
              <a:rPr lang="fr-FR" sz="2000" dirty="0"/>
              <a:t>D&gt; D</a:t>
            </a:r>
            <a:r>
              <a:rPr lang="fr-FR" sz="2000" baseline="-25000" dirty="0"/>
              <a:t>op</a:t>
            </a:r>
            <a:r>
              <a:rPr lang="fr-FR" sz="2000" dirty="0"/>
              <a:t> </a:t>
            </a:r>
            <a:r>
              <a:rPr lang="fr-FR" sz="2000" dirty="0">
                <a:latin typeface="Wingdings 3" pitchFamily="18" charset="2"/>
              </a:rPr>
              <a:t>g</a:t>
            </a:r>
            <a:r>
              <a:rPr lang="fr-FR" sz="2000" dirty="0"/>
              <a:t> Ut augmente avec D</a:t>
            </a:r>
          </a:p>
          <a:p>
            <a:pPr algn="l">
              <a:buFontTx/>
              <a:buChar char="-"/>
            </a:pPr>
            <a:endParaRPr lang="fr-FR" sz="2000" dirty="0"/>
          </a:p>
          <a:p>
            <a:pPr algn="l"/>
            <a:r>
              <a:rPr lang="fr-FR" sz="2000" dirty="0"/>
              <a:t>- D&lt; D</a:t>
            </a:r>
            <a:r>
              <a:rPr lang="fr-FR" sz="2000" baseline="-25000" dirty="0"/>
              <a:t>op</a:t>
            </a:r>
            <a:r>
              <a:rPr lang="fr-FR" sz="2000" dirty="0"/>
              <a:t> </a:t>
            </a:r>
            <a:r>
              <a:rPr lang="fr-FR" sz="2000" dirty="0">
                <a:latin typeface="Wingdings 3" pitchFamily="18" charset="2"/>
              </a:rPr>
              <a:t>g</a:t>
            </a:r>
            <a:r>
              <a:rPr lang="fr-FR" sz="2000" dirty="0"/>
              <a:t> Ut augmente quand  D diminue</a:t>
            </a:r>
          </a:p>
        </p:txBody>
      </p:sp>
      <p:pic>
        <p:nvPicPr>
          <p:cNvPr id="176134" name="Picture 6" descr="seuilDp_shao02"/>
          <p:cNvPicPr>
            <a:picLocks noChangeAspect="1" noChangeArrowheads="1"/>
          </p:cNvPicPr>
          <p:nvPr/>
        </p:nvPicPr>
        <p:blipFill>
          <a:blip r:embed="rId2" cstate="print"/>
          <a:srcRect/>
          <a:stretch>
            <a:fillRect/>
          </a:stretch>
        </p:blipFill>
        <p:spPr bwMode="auto">
          <a:xfrm>
            <a:off x="304800" y="1676400"/>
            <a:ext cx="4286250" cy="4664075"/>
          </a:xfrm>
          <a:prstGeom prst="rect">
            <a:avLst/>
          </a:prstGeom>
          <a:noFill/>
        </p:spPr>
      </p:pic>
      <p:sp>
        <p:nvSpPr>
          <p:cNvPr id="176135" name="Text Box 7"/>
          <p:cNvSpPr txBox="1">
            <a:spLocks noChangeArrowheads="1"/>
          </p:cNvSpPr>
          <p:nvPr/>
        </p:nvSpPr>
        <p:spPr bwMode="auto">
          <a:xfrm>
            <a:off x="381000" y="6400800"/>
            <a:ext cx="1811338" cy="336550"/>
          </a:xfrm>
          <a:prstGeom prst="rect">
            <a:avLst/>
          </a:prstGeom>
          <a:noFill/>
          <a:ln w="9525">
            <a:noFill/>
            <a:miter lim="800000"/>
            <a:headEnd/>
            <a:tailEnd/>
          </a:ln>
          <a:effectLst/>
        </p:spPr>
        <p:txBody>
          <a:bodyPr wrap="none">
            <a:spAutoFit/>
          </a:bodyPr>
          <a:lstStyle/>
          <a:p>
            <a:pPr algn="l"/>
            <a:r>
              <a:rPr lang="fr-FR" sz="1600" i="1"/>
              <a:t>Shao et Lu (2000)</a:t>
            </a:r>
          </a:p>
        </p:txBody>
      </p:sp>
      <p:sp>
        <p:nvSpPr>
          <p:cNvPr id="7" name="ZoneTexte 6"/>
          <p:cNvSpPr txBox="1"/>
          <p:nvPr/>
        </p:nvSpPr>
        <p:spPr>
          <a:xfrm>
            <a:off x="2959473" y="5917686"/>
            <a:ext cx="3290388" cy="369332"/>
          </a:xfrm>
          <a:prstGeom prst="rect">
            <a:avLst/>
          </a:prstGeom>
          <a:noFill/>
        </p:spPr>
        <p:txBody>
          <a:bodyPr wrap="none" rtlCol="0">
            <a:spAutoFit/>
          </a:bodyPr>
          <a:lstStyle/>
          <a:p>
            <a:r>
              <a:rPr lang="fr-FR" dirty="0" smtClean="0"/>
              <a:t>Agrégats libres à la surface du sol</a:t>
            </a:r>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2274" name="Object 2"/>
          <p:cNvGraphicFramePr>
            <a:graphicFrameLocks noChangeAspect="1"/>
          </p:cNvGraphicFramePr>
          <p:nvPr/>
        </p:nvGraphicFramePr>
        <p:xfrm>
          <a:off x="0" y="1628775"/>
          <a:ext cx="5473700" cy="5040313"/>
        </p:xfrm>
        <a:graphic>
          <a:graphicData uri="http://schemas.openxmlformats.org/presentationml/2006/ole">
            <p:oleObj spid="_x0000_s63490" name="Graphique" r:id="rId4" imgW="5935980" imgH="6240678" progId="Excel.Sheet.8">
              <p:embed/>
            </p:oleObj>
          </a:graphicData>
        </a:graphic>
      </p:graphicFrame>
      <p:sp>
        <p:nvSpPr>
          <p:cNvPr id="182275" name="Text Box 3"/>
          <p:cNvSpPr txBox="1">
            <a:spLocks noChangeArrowheads="1"/>
          </p:cNvSpPr>
          <p:nvPr/>
        </p:nvSpPr>
        <p:spPr bwMode="auto">
          <a:xfrm>
            <a:off x="355600" y="-16844"/>
            <a:ext cx="8458200" cy="519112"/>
          </a:xfrm>
          <a:prstGeom prst="rect">
            <a:avLst/>
          </a:prstGeom>
          <a:noFill/>
          <a:ln w="38100">
            <a:noFill/>
            <a:miter lim="800000"/>
            <a:headEnd/>
            <a:tailEnd/>
          </a:ln>
          <a:effectLst/>
        </p:spPr>
        <p:txBody>
          <a:bodyPr>
            <a:spAutoFit/>
          </a:bodyPr>
          <a:lstStyle/>
          <a:p>
            <a:pPr eaLnBrk="0" hangingPunct="0"/>
            <a:r>
              <a:rPr lang="en-GB" sz="2800" b="1" dirty="0" err="1">
                <a:solidFill>
                  <a:srgbClr val="000000"/>
                </a:solidFill>
                <a:latin typeface="Times New Roman" pitchFamily="18" charset="0"/>
              </a:rPr>
              <a:t>Dépôt</a:t>
            </a:r>
            <a:endParaRPr lang="fr-FR" sz="2800" b="1" dirty="0">
              <a:solidFill>
                <a:srgbClr val="000000"/>
              </a:solidFill>
              <a:latin typeface="Times New Roman" pitchFamily="18" charset="0"/>
            </a:endParaRPr>
          </a:p>
        </p:txBody>
      </p:sp>
      <p:sp>
        <p:nvSpPr>
          <p:cNvPr id="182277" name="Line 5"/>
          <p:cNvSpPr>
            <a:spLocks noChangeShapeType="1"/>
          </p:cNvSpPr>
          <p:nvPr/>
        </p:nvSpPr>
        <p:spPr bwMode="auto">
          <a:xfrm>
            <a:off x="1116013" y="3643313"/>
            <a:ext cx="792162" cy="1587"/>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78" name="Line 6"/>
          <p:cNvSpPr>
            <a:spLocks noChangeShapeType="1"/>
          </p:cNvSpPr>
          <p:nvPr/>
        </p:nvSpPr>
        <p:spPr bwMode="auto">
          <a:xfrm>
            <a:off x="1908175" y="3573463"/>
            <a:ext cx="1588" cy="2447925"/>
          </a:xfrm>
          <a:prstGeom prst="line">
            <a:avLst/>
          </a:prstGeom>
          <a:noFill/>
          <a:ln w="9525">
            <a:solidFill>
              <a:srgbClr val="FF0000"/>
            </a:solidFill>
            <a:prstDash val="sysDot"/>
            <a:round/>
            <a:headEnd/>
            <a:tailEnd/>
          </a:ln>
          <a:effectLst/>
        </p:spPr>
        <p:txBody>
          <a:bodyPr/>
          <a:lstStyle/>
          <a:p>
            <a:endParaRPr lang="fr-FR"/>
          </a:p>
        </p:txBody>
      </p:sp>
      <p:sp>
        <p:nvSpPr>
          <p:cNvPr id="182279" name="Line 7"/>
          <p:cNvSpPr>
            <a:spLocks noChangeShapeType="1"/>
          </p:cNvSpPr>
          <p:nvPr/>
        </p:nvSpPr>
        <p:spPr bwMode="auto">
          <a:xfrm>
            <a:off x="1908175" y="4075113"/>
            <a:ext cx="360363" cy="1587"/>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80" name="Line 8"/>
          <p:cNvSpPr>
            <a:spLocks noChangeShapeType="1"/>
          </p:cNvSpPr>
          <p:nvPr/>
        </p:nvSpPr>
        <p:spPr bwMode="auto">
          <a:xfrm>
            <a:off x="2266950" y="4365625"/>
            <a:ext cx="360363" cy="1588"/>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81" name="Line 9"/>
          <p:cNvSpPr>
            <a:spLocks noChangeShapeType="1"/>
          </p:cNvSpPr>
          <p:nvPr/>
        </p:nvSpPr>
        <p:spPr bwMode="auto">
          <a:xfrm>
            <a:off x="2627313" y="4579938"/>
            <a:ext cx="288925" cy="1587"/>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82" name="Line 10"/>
          <p:cNvSpPr>
            <a:spLocks noChangeShapeType="1"/>
          </p:cNvSpPr>
          <p:nvPr/>
        </p:nvSpPr>
        <p:spPr bwMode="auto">
          <a:xfrm>
            <a:off x="2268538" y="4076700"/>
            <a:ext cx="1587" cy="1944688"/>
          </a:xfrm>
          <a:prstGeom prst="line">
            <a:avLst/>
          </a:prstGeom>
          <a:noFill/>
          <a:ln w="9525">
            <a:solidFill>
              <a:srgbClr val="FF0000"/>
            </a:solidFill>
            <a:prstDash val="sysDot"/>
            <a:round/>
            <a:headEnd/>
            <a:tailEnd/>
          </a:ln>
          <a:effectLst/>
        </p:spPr>
        <p:txBody>
          <a:bodyPr/>
          <a:lstStyle/>
          <a:p>
            <a:endParaRPr lang="fr-FR"/>
          </a:p>
        </p:txBody>
      </p:sp>
      <p:sp>
        <p:nvSpPr>
          <p:cNvPr id="182283" name="Line 11"/>
          <p:cNvSpPr>
            <a:spLocks noChangeShapeType="1"/>
          </p:cNvSpPr>
          <p:nvPr/>
        </p:nvSpPr>
        <p:spPr bwMode="auto">
          <a:xfrm>
            <a:off x="2627313" y="4292600"/>
            <a:ext cx="1587" cy="1728788"/>
          </a:xfrm>
          <a:prstGeom prst="line">
            <a:avLst/>
          </a:prstGeom>
          <a:noFill/>
          <a:ln w="9525">
            <a:solidFill>
              <a:srgbClr val="FF0000"/>
            </a:solidFill>
            <a:prstDash val="sysDot"/>
            <a:round/>
            <a:headEnd/>
            <a:tailEnd/>
          </a:ln>
          <a:effectLst/>
        </p:spPr>
        <p:txBody>
          <a:bodyPr/>
          <a:lstStyle/>
          <a:p>
            <a:endParaRPr lang="fr-FR"/>
          </a:p>
        </p:txBody>
      </p:sp>
      <p:sp>
        <p:nvSpPr>
          <p:cNvPr id="182284" name="Line 12"/>
          <p:cNvSpPr>
            <a:spLocks noChangeShapeType="1"/>
          </p:cNvSpPr>
          <p:nvPr/>
        </p:nvSpPr>
        <p:spPr bwMode="auto">
          <a:xfrm>
            <a:off x="2916238" y="4508500"/>
            <a:ext cx="1587" cy="1512888"/>
          </a:xfrm>
          <a:prstGeom prst="line">
            <a:avLst/>
          </a:prstGeom>
          <a:noFill/>
          <a:ln w="9525">
            <a:solidFill>
              <a:srgbClr val="FF0000"/>
            </a:solidFill>
            <a:prstDash val="sysDot"/>
            <a:round/>
            <a:headEnd/>
            <a:tailEnd/>
          </a:ln>
          <a:effectLst/>
        </p:spPr>
        <p:txBody>
          <a:bodyPr/>
          <a:lstStyle/>
          <a:p>
            <a:endParaRPr lang="fr-FR"/>
          </a:p>
        </p:txBody>
      </p:sp>
      <p:sp>
        <p:nvSpPr>
          <p:cNvPr id="182285" name="Line 13"/>
          <p:cNvSpPr>
            <a:spLocks noChangeShapeType="1"/>
          </p:cNvSpPr>
          <p:nvPr/>
        </p:nvSpPr>
        <p:spPr bwMode="auto">
          <a:xfrm>
            <a:off x="3419475" y="4508500"/>
            <a:ext cx="1588" cy="1512888"/>
          </a:xfrm>
          <a:prstGeom prst="line">
            <a:avLst/>
          </a:prstGeom>
          <a:noFill/>
          <a:ln w="9525">
            <a:solidFill>
              <a:srgbClr val="FF0000"/>
            </a:solidFill>
            <a:prstDash val="sysDot"/>
            <a:round/>
            <a:headEnd/>
            <a:tailEnd/>
          </a:ln>
          <a:effectLst/>
        </p:spPr>
        <p:txBody>
          <a:bodyPr/>
          <a:lstStyle/>
          <a:p>
            <a:endParaRPr lang="fr-FR"/>
          </a:p>
        </p:txBody>
      </p:sp>
      <p:sp>
        <p:nvSpPr>
          <p:cNvPr id="182286" name="Line 14"/>
          <p:cNvSpPr>
            <a:spLocks noChangeShapeType="1"/>
          </p:cNvSpPr>
          <p:nvPr/>
        </p:nvSpPr>
        <p:spPr bwMode="auto">
          <a:xfrm>
            <a:off x="2916238" y="4722813"/>
            <a:ext cx="360362" cy="1587"/>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87" name="Line 15"/>
          <p:cNvSpPr>
            <a:spLocks noChangeShapeType="1"/>
          </p:cNvSpPr>
          <p:nvPr/>
        </p:nvSpPr>
        <p:spPr bwMode="auto">
          <a:xfrm>
            <a:off x="3276600" y="4508500"/>
            <a:ext cx="142875" cy="1588"/>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88" name="Line 16"/>
          <p:cNvSpPr>
            <a:spLocks noChangeShapeType="1"/>
          </p:cNvSpPr>
          <p:nvPr/>
        </p:nvSpPr>
        <p:spPr bwMode="auto">
          <a:xfrm>
            <a:off x="3419475" y="4292600"/>
            <a:ext cx="142875" cy="1588"/>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89" name="Line 17"/>
          <p:cNvSpPr>
            <a:spLocks noChangeShapeType="1"/>
          </p:cNvSpPr>
          <p:nvPr/>
        </p:nvSpPr>
        <p:spPr bwMode="auto">
          <a:xfrm>
            <a:off x="3563938" y="4076700"/>
            <a:ext cx="142875" cy="1588"/>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90" name="Line 18"/>
          <p:cNvSpPr>
            <a:spLocks noChangeShapeType="1"/>
          </p:cNvSpPr>
          <p:nvPr/>
        </p:nvSpPr>
        <p:spPr bwMode="auto">
          <a:xfrm>
            <a:off x="3708400" y="3860800"/>
            <a:ext cx="142875" cy="1588"/>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91" name="Line 19"/>
          <p:cNvSpPr>
            <a:spLocks noChangeShapeType="1"/>
          </p:cNvSpPr>
          <p:nvPr/>
        </p:nvSpPr>
        <p:spPr bwMode="auto">
          <a:xfrm>
            <a:off x="3851275" y="3500438"/>
            <a:ext cx="142875" cy="1587"/>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92" name="Line 20"/>
          <p:cNvSpPr>
            <a:spLocks noChangeShapeType="1"/>
          </p:cNvSpPr>
          <p:nvPr/>
        </p:nvSpPr>
        <p:spPr bwMode="auto">
          <a:xfrm>
            <a:off x="3995738" y="3213100"/>
            <a:ext cx="142875" cy="1588"/>
          </a:xfrm>
          <a:prstGeom prst="line">
            <a:avLst/>
          </a:prstGeom>
          <a:noFill/>
          <a:ln w="34925">
            <a:solidFill>
              <a:srgbClr val="FF0000"/>
            </a:solidFill>
            <a:round/>
            <a:headEnd type="oval" w="med" len="med"/>
            <a:tailEnd type="oval" w="med" len="med"/>
          </a:ln>
          <a:effectLst/>
        </p:spPr>
        <p:txBody>
          <a:bodyPr/>
          <a:lstStyle/>
          <a:p>
            <a:endParaRPr lang="fr-FR"/>
          </a:p>
        </p:txBody>
      </p:sp>
      <p:sp>
        <p:nvSpPr>
          <p:cNvPr id="182293" name="Line 21"/>
          <p:cNvSpPr>
            <a:spLocks noChangeShapeType="1"/>
          </p:cNvSpPr>
          <p:nvPr/>
        </p:nvSpPr>
        <p:spPr bwMode="auto">
          <a:xfrm>
            <a:off x="3276600" y="4652963"/>
            <a:ext cx="1588" cy="1368425"/>
          </a:xfrm>
          <a:prstGeom prst="line">
            <a:avLst/>
          </a:prstGeom>
          <a:noFill/>
          <a:ln w="9525">
            <a:solidFill>
              <a:srgbClr val="FF0000"/>
            </a:solidFill>
            <a:prstDash val="sysDot"/>
            <a:round/>
            <a:headEnd/>
            <a:tailEnd/>
          </a:ln>
          <a:effectLst/>
        </p:spPr>
        <p:txBody>
          <a:bodyPr/>
          <a:lstStyle/>
          <a:p>
            <a:endParaRPr lang="fr-FR"/>
          </a:p>
        </p:txBody>
      </p:sp>
      <p:sp>
        <p:nvSpPr>
          <p:cNvPr id="182294" name="Line 22"/>
          <p:cNvSpPr>
            <a:spLocks noChangeShapeType="1"/>
          </p:cNvSpPr>
          <p:nvPr/>
        </p:nvSpPr>
        <p:spPr bwMode="auto">
          <a:xfrm>
            <a:off x="3563938" y="4292600"/>
            <a:ext cx="1587" cy="1728788"/>
          </a:xfrm>
          <a:prstGeom prst="line">
            <a:avLst/>
          </a:prstGeom>
          <a:noFill/>
          <a:ln w="9525">
            <a:solidFill>
              <a:srgbClr val="FF0000"/>
            </a:solidFill>
            <a:prstDash val="sysDot"/>
            <a:round/>
            <a:headEnd/>
            <a:tailEnd/>
          </a:ln>
          <a:effectLst/>
        </p:spPr>
        <p:txBody>
          <a:bodyPr/>
          <a:lstStyle/>
          <a:p>
            <a:endParaRPr lang="fr-FR"/>
          </a:p>
        </p:txBody>
      </p:sp>
      <p:sp>
        <p:nvSpPr>
          <p:cNvPr id="182295" name="Line 23"/>
          <p:cNvSpPr>
            <a:spLocks noChangeShapeType="1"/>
          </p:cNvSpPr>
          <p:nvPr/>
        </p:nvSpPr>
        <p:spPr bwMode="auto">
          <a:xfrm>
            <a:off x="3708400" y="4076700"/>
            <a:ext cx="1588" cy="1944688"/>
          </a:xfrm>
          <a:prstGeom prst="line">
            <a:avLst/>
          </a:prstGeom>
          <a:noFill/>
          <a:ln w="9525">
            <a:solidFill>
              <a:srgbClr val="FF0000"/>
            </a:solidFill>
            <a:prstDash val="sysDot"/>
            <a:round/>
            <a:headEnd/>
            <a:tailEnd/>
          </a:ln>
          <a:effectLst/>
        </p:spPr>
        <p:txBody>
          <a:bodyPr/>
          <a:lstStyle/>
          <a:p>
            <a:endParaRPr lang="fr-FR"/>
          </a:p>
        </p:txBody>
      </p:sp>
      <p:sp>
        <p:nvSpPr>
          <p:cNvPr id="182296" name="Line 24"/>
          <p:cNvSpPr>
            <a:spLocks noChangeShapeType="1"/>
          </p:cNvSpPr>
          <p:nvPr/>
        </p:nvSpPr>
        <p:spPr bwMode="auto">
          <a:xfrm>
            <a:off x="3851275" y="3860800"/>
            <a:ext cx="1588" cy="2160588"/>
          </a:xfrm>
          <a:prstGeom prst="line">
            <a:avLst/>
          </a:prstGeom>
          <a:noFill/>
          <a:ln w="9525">
            <a:solidFill>
              <a:srgbClr val="FF0000"/>
            </a:solidFill>
            <a:prstDash val="sysDot"/>
            <a:round/>
            <a:headEnd/>
            <a:tailEnd/>
          </a:ln>
          <a:effectLst/>
        </p:spPr>
        <p:txBody>
          <a:bodyPr/>
          <a:lstStyle/>
          <a:p>
            <a:endParaRPr lang="fr-FR"/>
          </a:p>
        </p:txBody>
      </p:sp>
      <p:sp>
        <p:nvSpPr>
          <p:cNvPr id="182297" name="Line 25"/>
          <p:cNvSpPr>
            <a:spLocks noChangeShapeType="1"/>
          </p:cNvSpPr>
          <p:nvPr/>
        </p:nvSpPr>
        <p:spPr bwMode="auto">
          <a:xfrm>
            <a:off x="4140200" y="3213100"/>
            <a:ext cx="1588" cy="2736850"/>
          </a:xfrm>
          <a:prstGeom prst="line">
            <a:avLst/>
          </a:prstGeom>
          <a:noFill/>
          <a:ln w="9525">
            <a:solidFill>
              <a:srgbClr val="FF0000"/>
            </a:solidFill>
            <a:prstDash val="sysDot"/>
            <a:round/>
            <a:headEnd/>
            <a:tailEnd/>
          </a:ln>
          <a:effectLst/>
        </p:spPr>
        <p:txBody>
          <a:bodyPr/>
          <a:lstStyle/>
          <a:p>
            <a:endParaRPr lang="fr-FR"/>
          </a:p>
        </p:txBody>
      </p:sp>
      <p:sp>
        <p:nvSpPr>
          <p:cNvPr id="182298" name="Line 26"/>
          <p:cNvSpPr>
            <a:spLocks noChangeShapeType="1"/>
          </p:cNvSpPr>
          <p:nvPr/>
        </p:nvSpPr>
        <p:spPr bwMode="auto">
          <a:xfrm>
            <a:off x="3995738" y="3500438"/>
            <a:ext cx="1587" cy="2520950"/>
          </a:xfrm>
          <a:prstGeom prst="line">
            <a:avLst/>
          </a:prstGeom>
          <a:noFill/>
          <a:ln w="9525">
            <a:solidFill>
              <a:srgbClr val="FF0000"/>
            </a:solidFill>
            <a:prstDash val="sysDot"/>
            <a:round/>
            <a:headEnd/>
            <a:tailEnd/>
          </a:ln>
          <a:effectLst/>
        </p:spPr>
        <p:txBody>
          <a:bodyPr/>
          <a:lstStyle/>
          <a:p>
            <a:endParaRPr lang="fr-FR"/>
          </a:p>
        </p:txBody>
      </p:sp>
      <p:sp>
        <p:nvSpPr>
          <p:cNvPr id="182299" name="Text Box 27"/>
          <p:cNvSpPr txBox="1">
            <a:spLocks noChangeArrowheads="1"/>
          </p:cNvSpPr>
          <p:nvPr/>
        </p:nvSpPr>
        <p:spPr bwMode="auto">
          <a:xfrm>
            <a:off x="5724525" y="3068638"/>
            <a:ext cx="3092450" cy="1739900"/>
          </a:xfrm>
          <a:prstGeom prst="rect">
            <a:avLst/>
          </a:prstGeom>
          <a:noFill/>
          <a:ln w="9525">
            <a:noFill/>
            <a:miter lim="800000"/>
            <a:headEnd/>
            <a:tailEnd/>
          </a:ln>
          <a:effectLst/>
        </p:spPr>
        <p:txBody>
          <a:bodyPr wrap="none">
            <a:spAutoFit/>
          </a:bodyPr>
          <a:lstStyle/>
          <a:p>
            <a:pPr algn="l"/>
            <a:r>
              <a:rPr lang="fr-FR" b="1">
                <a:latin typeface="Times New Roman" pitchFamily="18" charset="0"/>
              </a:rPr>
              <a:t>Critère de définition des bins:</a:t>
            </a:r>
          </a:p>
          <a:p>
            <a:pPr algn="l"/>
            <a:endParaRPr lang="fr-FR" b="1">
              <a:latin typeface="Times New Roman" pitchFamily="18" charset="0"/>
            </a:endParaRPr>
          </a:p>
          <a:p>
            <a:pPr algn="l"/>
            <a:r>
              <a:rPr lang="fr-FR" b="1">
                <a:latin typeface="Times New Roman" pitchFamily="18" charset="0"/>
              </a:rPr>
              <a:t>= Ecart relatif / vitesse de</a:t>
            </a:r>
          </a:p>
          <a:p>
            <a:pPr algn="l"/>
            <a:r>
              <a:rPr lang="fr-FR" b="1">
                <a:latin typeface="Times New Roman" pitchFamily="18" charset="0"/>
              </a:rPr>
              <a:t>dépôt moyenne du bin</a:t>
            </a:r>
          </a:p>
          <a:p>
            <a:pPr algn="l"/>
            <a:endParaRPr lang="fr-FR" b="1">
              <a:latin typeface="Times New Roman" pitchFamily="18" charset="0"/>
            </a:endParaRPr>
          </a:p>
          <a:p>
            <a:pPr algn="l"/>
            <a:r>
              <a:rPr lang="fr-FR" b="1">
                <a:latin typeface="Times New Roman" pitchFamily="18" charset="0"/>
              </a:rPr>
              <a:t>Ecart &lt;5 % </a:t>
            </a:r>
            <a:r>
              <a:rPr lang="fr-FR" b="1">
                <a:latin typeface="Wingdings 3" pitchFamily="18" charset="2"/>
              </a:rPr>
              <a:t>g </a:t>
            </a:r>
            <a:r>
              <a:rPr lang="fr-FR" b="1">
                <a:latin typeface="Times New Roman" pitchFamily="18" charset="0"/>
              </a:rPr>
              <a:t> 17 bins</a:t>
            </a:r>
          </a:p>
        </p:txBody>
      </p:sp>
      <p:sp>
        <p:nvSpPr>
          <p:cNvPr id="29" name="ZoneTexte 28"/>
          <p:cNvSpPr txBox="1"/>
          <p:nvPr/>
        </p:nvSpPr>
        <p:spPr>
          <a:xfrm>
            <a:off x="398206" y="825911"/>
            <a:ext cx="1578084" cy="646331"/>
          </a:xfrm>
          <a:prstGeom prst="rect">
            <a:avLst/>
          </a:prstGeom>
          <a:noFill/>
        </p:spPr>
        <p:txBody>
          <a:bodyPr wrap="square" rtlCol="0">
            <a:spAutoFit/>
          </a:bodyPr>
          <a:lstStyle/>
          <a:p>
            <a:r>
              <a:rPr lang="fr-FR" b="1" dirty="0" smtClean="0"/>
              <a:t>Diffusion brownienne</a:t>
            </a:r>
            <a:endParaRPr lang="fr-FR" b="1" dirty="0"/>
          </a:p>
        </p:txBody>
      </p:sp>
      <p:sp>
        <p:nvSpPr>
          <p:cNvPr id="30" name="ZoneTexte 29"/>
          <p:cNvSpPr txBox="1"/>
          <p:nvPr/>
        </p:nvSpPr>
        <p:spPr>
          <a:xfrm>
            <a:off x="3323286" y="668597"/>
            <a:ext cx="2679307" cy="923330"/>
          </a:xfrm>
          <a:prstGeom prst="rect">
            <a:avLst/>
          </a:prstGeom>
          <a:noFill/>
        </p:spPr>
        <p:txBody>
          <a:bodyPr wrap="square" rtlCol="0">
            <a:spAutoFit/>
          </a:bodyPr>
          <a:lstStyle/>
          <a:p>
            <a:r>
              <a:rPr lang="fr-FR" b="1" dirty="0" smtClean="0"/>
              <a:t>Sédimentation</a:t>
            </a:r>
          </a:p>
          <a:p>
            <a:r>
              <a:rPr lang="fr-FR" b="1" dirty="0" smtClean="0"/>
              <a:t>+</a:t>
            </a:r>
          </a:p>
          <a:p>
            <a:r>
              <a:rPr lang="fr-FR" b="1" dirty="0" smtClean="0"/>
              <a:t> impaction inertielle</a:t>
            </a:r>
            <a:endParaRPr lang="fr-FR" b="1" dirty="0"/>
          </a:p>
        </p:txBody>
      </p:sp>
      <p:cxnSp>
        <p:nvCxnSpPr>
          <p:cNvPr id="34" name="Connecteur droit avec flèche 33"/>
          <p:cNvCxnSpPr/>
          <p:nvPr/>
        </p:nvCxnSpPr>
        <p:spPr bwMode="auto">
          <a:xfrm>
            <a:off x="1979712" y="1124744"/>
            <a:ext cx="1283108" cy="0"/>
          </a:xfrm>
          <a:prstGeom prst="straightConnector1">
            <a:avLst/>
          </a:prstGeom>
          <a:solidFill>
            <a:schemeClr val="accent1"/>
          </a:solidFill>
          <a:ln w="38100" cap="flat" cmpd="sng" algn="ctr">
            <a:solidFill>
              <a:srgbClr val="FF0000"/>
            </a:solidFill>
            <a:prstDash val="solid"/>
            <a:round/>
            <a:headEnd type="arrow" w="med" len="med"/>
            <a:tailEnd type="arrow"/>
          </a:ln>
          <a:effectLst/>
        </p:spPr>
      </p:cxnSp>
      <p:sp>
        <p:nvSpPr>
          <p:cNvPr id="31" name="ZoneTexte 30"/>
          <p:cNvSpPr txBox="1"/>
          <p:nvPr/>
        </p:nvSpPr>
        <p:spPr>
          <a:xfrm>
            <a:off x="2411760" y="6488668"/>
            <a:ext cx="895886" cy="369332"/>
          </a:xfrm>
          <a:prstGeom prst="rect">
            <a:avLst/>
          </a:prstGeom>
          <a:solidFill>
            <a:schemeClr val="bg1"/>
          </a:solidFill>
        </p:spPr>
        <p:txBody>
          <a:bodyPr wrap="none" rtlCol="0">
            <a:spAutoFit/>
          </a:bodyPr>
          <a:lstStyle/>
          <a:p>
            <a:r>
              <a:rPr lang="fr-FR" dirty="0" smtClean="0"/>
              <a:t>Aérosol</a:t>
            </a: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Points bloquants</a:t>
            </a:r>
          </a:p>
        </p:txBody>
      </p:sp>
      <p:sp>
        <p:nvSpPr>
          <p:cNvPr id="3" name="Espace réservé du contenu 2"/>
          <p:cNvSpPr>
            <a:spLocks noGrp="1"/>
          </p:cNvSpPr>
          <p:nvPr>
            <p:ph idx="1"/>
          </p:nvPr>
        </p:nvSpPr>
        <p:spPr/>
        <p:txBody>
          <a:bodyPr>
            <a:normAutofit lnSpcReduction="10000"/>
          </a:bodyPr>
          <a:lstStyle/>
          <a:p>
            <a:pPr lvl="1">
              <a:buNone/>
            </a:pPr>
            <a:endParaRPr lang="fr-FR" dirty="0" smtClean="0"/>
          </a:p>
          <a:p>
            <a:pPr lvl="1"/>
            <a:r>
              <a:rPr lang="fr-FR" dirty="0" smtClean="0"/>
              <a:t>Manque de mesures de contrainte en zones source </a:t>
            </a:r>
          </a:p>
          <a:p>
            <a:pPr lvl="2"/>
            <a:r>
              <a:rPr lang="fr-FR" dirty="0" smtClean="0"/>
              <a:t>Météo (aride)</a:t>
            </a:r>
          </a:p>
          <a:p>
            <a:pPr lvl="2"/>
            <a:r>
              <a:rPr lang="fr-FR" dirty="0" smtClean="0"/>
              <a:t>Flux : érosion, émission, dépôts (arides + </a:t>
            </a:r>
            <a:r>
              <a:rPr lang="fr-FR" dirty="0" err="1" smtClean="0"/>
              <a:t>semiarides</a:t>
            </a:r>
            <a:r>
              <a:rPr lang="fr-FR" dirty="0" smtClean="0"/>
              <a:t>) </a:t>
            </a:r>
          </a:p>
          <a:p>
            <a:pPr lvl="1"/>
            <a:r>
              <a:rPr lang="fr-FR" dirty="0" smtClean="0"/>
              <a:t>Zones semi arides (végétation, croûtes, pratiques agricoles)</a:t>
            </a:r>
          </a:p>
          <a:p>
            <a:pPr lvl="1"/>
            <a:r>
              <a:rPr lang="fr-FR" dirty="0" smtClean="0"/>
              <a:t>Mesure des seuils</a:t>
            </a:r>
          </a:p>
          <a:p>
            <a:pPr lvl="1"/>
            <a:r>
              <a:rPr lang="fr-FR" dirty="0" smtClean="0"/>
              <a:t>Granulométrie</a:t>
            </a:r>
          </a:p>
          <a:p>
            <a:pPr lvl="1"/>
            <a:r>
              <a:rPr lang="fr-FR" sz="2000" dirty="0" smtClean="0">
                <a:solidFill>
                  <a:srgbClr val="FF0000"/>
                </a:solidFill>
              </a:rPr>
              <a:t>Rugosité aérodynamique (anémomètre sonique)</a:t>
            </a:r>
          </a:p>
          <a:p>
            <a:pPr lvl="1"/>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3992563" y="5773738"/>
            <a:ext cx="3578225" cy="519112"/>
          </a:xfrm>
          <a:prstGeom prst="rect">
            <a:avLst/>
          </a:prstGeom>
          <a:noFill/>
          <a:ln w="9525">
            <a:noFill/>
            <a:miter lim="800000"/>
            <a:headEnd/>
            <a:tailEnd/>
          </a:ln>
          <a:effectLst/>
        </p:spPr>
        <p:txBody>
          <a:bodyPr wrap="none">
            <a:spAutoFit/>
          </a:bodyPr>
          <a:lstStyle/>
          <a:p>
            <a:pPr algn="l"/>
            <a:r>
              <a:rPr lang="fr-FR" sz="2800">
                <a:solidFill>
                  <a:srgbClr val="FF0000"/>
                </a:solidFill>
              </a:rPr>
              <a:t>U(z) = (U*/k)log(z/Z0)</a:t>
            </a:r>
          </a:p>
        </p:txBody>
      </p:sp>
      <p:pic>
        <p:nvPicPr>
          <p:cNvPr id="228355" name="Picture 3" descr="Image2"/>
          <p:cNvPicPr>
            <a:picLocks noChangeAspect="1" noChangeArrowheads="1"/>
          </p:cNvPicPr>
          <p:nvPr/>
        </p:nvPicPr>
        <p:blipFill>
          <a:blip r:embed="rId2" cstate="print"/>
          <a:srcRect/>
          <a:stretch>
            <a:fillRect/>
          </a:stretch>
        </p:blipFill>
        <p:spPr bwMode="auto">
          <a:xfrm>
            <a:off x="5165725" y="1779588"/>
            <a:ext cx="4105275" cy="3498850"/>
          </a:xfrm>
          <a:prstGeom prst="rect">
            <a:avLst/>
          </a:prstGeom>
          <a:noFill/>
        </p:spPr>
      </p:pic>
      <p:pic>
        <p:nvPicPr>
          <p:cNvPr id="228356" name="Picture 4" descr="Image1"/>
          <p:cNvPicPr>
            <a:picLocks noChangeAspect="1" noChangeArrowheads="1"/>
          </p:cNvPicPr>
          <p:nvPr/>
        </p:nvPicPr>
        <p:blipFill>
          <a:blip r:embed="rId3" cstate="print"/>
          <a:srcRect/>
          <a:stretch>
            <a:fillRect/>
          </a:stretch>
        </p:blipFill>
        <p:spPr bwMode="auto">
          <a:xfrm>
            <a:off x="1684338" y="1778000"/>
            <a:ext cx="3817937" cy="3489325"/>
          </a:xfrm>
          <a:prstGeom prst="rect">
            <a:avLst/>
          </a:prstGeom>
          <a:noFill/>
        </p:spPr>
      </p:pic>
      <p:pic>
        <p:nvPicPr>
          <p:cNvPr id="228357" name="Picture 5" descr="IMG_1963"/>
          <p:cNvPicPr>
            <a:picLocks noChangeAspect="1" noChangeArrowheads="1"/>
          </p:cNvPicPr>
          <p:nvPr/>
        </p:nvPicPr>
        <p:blipFill>
          <a:blip r:embed="rId4" cstate="print"/>
          <a:srcRect l="7802" r="68100"/>
          <a:stretch>
            <a:fillRect/>
          </a:stretch>
        </p:blipFill>
        <p:spPr bwMode="auto">
          <a:xfrm>
            <a:off x="-14288" y="893763"/>
            <a:ext cx="1716088" cy="5978525"/>
          </a:xfrm>
          <a:prstGeom prst="rect">
            <a:avLst/>
          </a:prstGeom>
          <a:noFill/>
        </p:spPr>
      </p:pic>
      <p:sp>
        <p:nvSpPr>
          <p:cNvPr id="228358" name="Rectangle 6"/>
          <p:cNvSpPr>
            <a:spLocks noGrp="1" noChangeArrowheads="1"/>
          </p:cNvSpPr>
          <p:nvPr>
            <p:ph type="title"/>
          </p:nvPr>
        </p:nvSpPr>
        <p:spPr>
          <a:xfrm>
            <a:off x="1330325" y="76200"/>
            <a:ext cx="7772400" cy="1143000"/>
          </a:xfrm>
          <a:solidFill>
            <a:srgbClr val="F1FCA2"/>
          </a:solidFill>
        </p:spPr>
        <p:txBody>
          <a:bodyPr/>
          <a:lstStyle/>
          <a:p>
            <a:r>
              <a:rPr lang="fr-FR" sz="2800"/>
              <a:t>Calcul de la hauteur de rugosité aérodynamique Z0 et de la vitesse de friction 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0047"/>
          <p:cNvPicPr>
            <a:picLocks noChangeAspect="1" noChangeArrowheads="1"/>
          </p:cNvPicPr>
          <p:nvPr/>
        </p:nvPicPr>
        <p:blipFill>
          <a:blip r:embed="rId3" cstate="print"/>
          <a:srcRect t="5119" b="13591"/>
          <a:stretch>
            <a:fillRect/>
          </a:stretch>
        </p:blipFill>
        <p:spPr bwMode="auto">
          <a:xfrm>
            <a:off x="0" y="1261163"/>
            <a:ext cx="9144000" cy="5596837"/>
          </a:xfrm>
          <a:prstGeom prst="rect">
            <a:avLst/>
          </a:prstGeom>
          <a:noFill/>
          <a:ln w="9525">
            <a:noFill/>
            <a:miter lim="800000"/>
            <a:headEnd/>
            <a:tailEnd/>
          </a:ln>
        </p:spPr>
      </p:pic>
      <p:sp>
        <p:nvSpPr>
          <p:cNvPr id="4" name="Titre 1"/>
          <p:cNvSpPr>
            <a:spLocks noGrp="1"/>
          </p:cNvSpPr>
          <p:nvPr>
            <p:ph type="title"/>
          </p:nvPr>
        </p:nvSpPr>
        <p:spPr>
          <a:xfrm>
            <a:off x="457200" y="72000"/>
            <a:ext cx="8229600" cy="1143000"/>
          </a:xfrm>
        </p:spPr>
        <p:txBody>
          <a:bodyPr>
            <a:normAutofit/>
          </a:bodyPr>
          <a:lstStyle/>
          <a:p>
            <a:r>
              <a:rPr lang="fr-FR" sz="3800" dirty="0" smtClean="0">
                <a:latin typeface="Comic Sans MS" pitchFamily="66" charset="0"/>
              </a:rPr>
              <a:t>Qu’est-ce que l’érosion éolienne ?</a:t>
            </a:r>
            <a:endParaRPr lang="fr-FR" sz="3800" dirty="0">
              <a:latin typeface="Comic Sans MS" pitchFamily="66" charset="0"/>
            </a:endParaRPr>
          </a:p>
        </p:txBody>
      </p:sp>
      <p:sp>
        <p:nvSpPr>
          <p:cNvPr id="8" name="Espace réservé du contenu 4"/>
          <p:cNvSpPr>
            <a:spLocks noGrp="1"/>
          </p:cNvSpPr>
          <p:nvPr>
            <p:ph idx="1"/>
          </p:nvPr>
        </p:nvSpPr>
        <p:spPr>
          <a:xfrm>
            <a:off x="457200" y="1279301"/>
            <a:ext cx="8229600" cy="4525963"/>
          </a:xfrm>
        </p:spPr>
        <p:txBody>
          <a:bodyPr/>
          <a:lstStyle/>
          <a:p>
            <a:pPr marL="0" indent="342900" algn="just">
              <a:buNone/>
            </a:pPr>
            <a:r>
              <a:rPr lang="fr-FR" dirty="0" smtClean="0">
                <a:latin typeface="Comic Sans MS" pitchFamily="66" charset="0"/>
              </a:rPr>
              <a:t>Au sens strict, l’érosion éolienne est la mise en mouvement des agrégats constitutifs du sol sous l’action du vent.</a:t>
            </a:r>
            <a:endParaRPr lang="fr-FR" dirty="0">
              <a:latin typeface="Comic Sans MS" pitchFamily="66" charset="0"/>
            </a:endParaRPr>
          </a:p>
        </p:txBody>
      </p:sp>
      <p:sp>
        <p:nvSpPr>
          <p:cNvPr id="5" name="Rectangle 4"/>
          <p:cNvSpPr/>
          <p:nvPr/>
        </p:nvSpPr>
        <p:spPr>
          <a:xfrm>
            <a:off x="395536" y="5301208"/>
            <a:ext cx="8496945" cy="1569660"/>
          </a:xfrm>
          <a:prstGeom prst="rect">
            <a:avLst/>
          </a:prstGeom>
        </p:spPr>
        <p:txBody>
          <a:bodyPr wrap="square">
            <a:spAutoFit/>
          </a:bodyPr>
          <a:lstStyle/>
          <a:p>
            <a:pPr algn="just"/>
            <a:r>
              <a:rPr lang="fr-FR" sz="3200" dirty="0" smtClean="0">
                <a:solidFill>
                  <a:schemeClr val="bg1"/>
                </a:solidFill>
                <a:latin typeface="Comic Sans MS" pitchFamily="66" charset="0"/>
              </a:rPr>
              <a:t>Au sens large, l’érosion éolienne comprend le cycle complet : érosion, émission, transport, dépôt.</a:t>
            </a:r>
            <a:endParaRPr lang="fr-FR"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3992563" y="5773738"/>
            <a:ext cx="3578225" cy="519112"/>
          </a:xfrm>
          <a:prstGeom prst="rect">
            <a:avLst/>
          </a:prstGeom>
          <a:noFill/>
          <a:ln w="9525">
            <a:noFill/>
            <a:miter lim="800000"/>
            <a:headEnd/>
            <a:tailEnd/>
          </a:ln>
          <a:effectLst/>
        </p:spPr>
        <p:txBody>
          <a:bodyPr wrap="none">
            <a:spAutoFit/>
          </a:bodyPr>
          <a:lstStyle/>
          <a:p>
            <a:pPr algn="l"/>
            <a:r>
              <a:rPr lang="fr-FR" sz="2800">
                <a:solidFill>
                  <a:srgbClr val="FF0000"/>
                </a:solidFill>
              </a:rPr>
              <a:t>U(z) = (U*/k)log(z/Z0)</a:t>
            </a:r>
          </a:p>
        </p:txBody>
      </p:sp>
      <p:pic>
        <p:nvPicPr>
          <p:cNvPr id="228355" name="Picture 3" descr="Image2"/>
          <p:cNvPicPr>
            <a:picLocks noChangeAspect="1" noChangeArrowheads="1"/>
          </p:cNvPicPr>
          <p:nvPr/>
        </p:nvPicPr>
        <p:blipFill>
          <a:blip r:embed="rId2" cstate="print"/>
          <a:srcRect/>
          <a:stretch>
            <a:fillRect/>
          </a:stretch>
        </p:blipFill>
        <p:spPr bwMode="auto">
          <a:xfrm>
            <a:off x="5165725" y="1779588"/>
            <a:ext cx="4105275" cy="3498850"/>
          </a:xfrm>
          <a:prstGeom prst="rect">
            <a:avLst/>
          </a:prstGeom>
          <a:noFill/>
        </p:spPr>
      </p:pic>
      <p:pic>
        <p:nvPicPr>
          <p:cNvPr id="228356" name="Picture 4" descr="Image1"/>
          <p:cNvPicPr>
            <a:picLocks noChangeAspect="1" noChangeArrowheads="1"/>
          </p:cNvPicPr>
          <p:nvPr/>
        </p:nvPicPr>
        <p:blipFill>
          <a:blip r:embed="rId3" cstate="print"/>
          <a:srcRect/>
          <a:stretch>
            <a:fillRect/>
          </a:stretch>
        </p:blipFill>
        <p:spPr bwMode="auto">
          <a:xfrm>
            <a:off x="1684338" y="1778000"/>
            <a:ext cx="3817937" cy="3489325"/>
          </a:xfrm>
          <a:prstGeom prst="rect">
            <a:avLst/>
          </a:prstGeom>
          <a:noFill/>
        </p:spPr>
      </p:pic>
      <p:pic>
        <p:nvPicPr>
          <p:cNvPr id="228357" name="Picture 5" descr="IMG_1963"/>
          <p:cNvPicPr>
            <a:picLocks noChangeAspect="1" noChangeArrowheads="1"/>
          </p:cNvPicPr>
          <p:nvPr/>
        </p:nvPicPr>
        <p:blipFill>
          <a:blip r:embed="rId4" cstate="print"/>
          <a:srcRect l="7802" r="68100"/>
          <a:stretch>
            <a:fillRect/>
          </a:stretch>
        </p:blipFill>
        <p:spPr bwMode="auto">
          <a:xfrm>
            <a:off x="-14288" y="893763"/>
            <a:ext cx="1716088" cy="5978525"/>
          </a:xfrm>
          <a:prstGeom prst="rect">
            <a:avLst/>
          </a:prstGeom>
          <a:noFill/>
        </p:spPr>
      </p:pic>
      <p:sp>
        <p:nvSpPr>
          <p:cNvPr id="228358" name="Rectangle 6"/>
          <p:cNvSpPr>
            <a:spLocks noGrp="1" noChangeArrowheads="1"/>
          </p:cNvSpPr>
          <p:nvPr>
            <p:ph type="title"/>
          </p:nvPr>
        </p:nvSpPr>
        <p:spPr>
          <a:xfrm>
            <a:off x="1330325" y="76200"/>
            <a:ext cx="7772400" cy="1143000"/>
          </a:xfrm>
          <a:solidFill>
            <a:srgbClr val="F1FCA2"/>
          </a:solidFill>
        </p:spPr>
        <p:txBody>
          <a:bodyPr/>
          <a:lstStyle/>
          <a:p>
            <a:r>
              <a:rPr lang="fr-FR" sz="2800"/>
              <a:t>Calcul de la hauteur de rugosité aérodynamique Z0 et de la vitesse de friction U*</a:t>
            </a:r>
          </a:p>
        </p:txBody>
      </p:sp>
      <p:sp>
        <p:nvSpPr>
          <p:cNvPr id="7" name="Ellipse 6"/>
          <p:cNvSpPr/>
          <p:nvPr/>
        </p:nvSpPr>
        <p:spPr>
          <a:xfrm>
            <a:off x="6084168" y="4149080"/>
            <a:ext cx="360040"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5652120" y="4149080"/>
            <a:ext cx="409086" cy="369332"/>
          </a:xfrm>
          <a:prstGeom prst="rect">
            <a:avLst/>
          </a:prstGeom>
          <a:noFill/>
        </p:spPr>
        <p:txBody>
          <a:bodyPr wrap="none" rtlCol="0">
            <a:spAutoFit/>
          </a:bodyPr>
          <a:lstStyle/>
          <a:p>
            <a:r>
              <a:rPr lang="fr-FR" b="1" dirty="0" smtClean="0">
                <a:solidFill>
                  <a:srgbClr val="00B0F0"/>
                </a:solidFill>
              </a:rPr>
              <a:t>Z0</a:t>
            </a:r>
            <a:endParaRPr lang="fr-FR" b="1" dirty="0">
              <a:solidFill>
                <a:srgbClr val="00B0F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Nos savoir-faire</a:t>
            </a:r>
            <a:endParaRPr lang="fr-FR" dirty="0"/>
          </a:p>
        </p:txBody>
      </p:sp>
      <p:sp>
        <p:nvSpPr>
          <p:cNvPr id="3" name="Espace réservé du contenu 2"/>
          <p:cNvSpPr>
            <a:spLocks noGrp="1"/>
          </p:cNvSpPr>
          <p:nvPr>
            <p:ph idx="1"/>
          </p:nvPr>
        </p:nvSpPr>
        <p:spPr/>
        <p:txBody>
          <a:bodyPr/>
          <a:lstStyle/>
          <a:p>
            <a:r>
              <a:rPr lang="fr-FR" dirty="0" smtClean="0"/>
              <a:t>Jean Louis</a:t>
            </a:r>
          </a:p>
          <a:p>
            <a:pPr lvl="1"/>
            <a:r>
              <a:rPr lang="fr-FR" dirty="0" smtClean="0"/>
              <a:t>Mesures de terrain</a:t>
            </a:r>
          </a:p>
          <a:p>
            <a:endParaRPr lang="fr-FR" dirty="0" smtClean="0"/>
          </a:p>
          <a:p>
            <a:r>
              <a:rPr lang="fr-FR" dirty="0" smtClean="0"/>
              <a:t>Christel</a:t>
            </a:r>
          </a:p>
          <a:p>
            <a:pPr lvl="1"/>
            <a:r>
              <a:rPr lang="fr-FR" dirty="0" smtClean="0"/>
              <a:t>Modélisation numérique (modèles météo + modèles d’érosion éolienne + émission d’aérosols terrigènes)</a:t>
            </a:r>
          </a:p>
          <a:p>
            <a:pPr lvl="1"/>
            <a:r>
              <a:rPr lang="fr-FR" dirty="0" smtClean="0"/>
              <a:t>Depuis recrutement à l’IRD : mesures de terrain</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lstStyle/>
          <a:p>
            <a:r>
              <a:rPr lang="fr-FR" dirty="0" smtClean="0"/>
              <a:t>Modèles numériques</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Modèle météorologique</a:t>
            </a:r>
          </a:p>
          <a:p>
            <a:pPr lvl="1">
              <a:buNone/>
            </a:pPr>
            <a:r>
              <a:rPr lang="fr-FR" dirty="0" smtClean="0"/>
              <a:t>Modèle de méso-échelle </a:t>
            </a:r>
            <a:r>
              <a:rPr lang="fr-FR" i="1" dirty="0" err="1" smtClean="0"/>
              <a:t>Regional</a:t>
            </a:r>
            <a:r>
              <a:rPr lang="fr-FR" i="1" dirty="0" smtClean="0"/>
              <a:t> </a:t>
            </a:r>
            <a:r>
              <a:rPr lang="fr-FR" i="1" dirty="0" err="1" smtClean="0"/>
              <a:t>Atmospheric</a:t>
            </a:r>
            <a:r>
              <a:rPr lang="fr-FR" i="1" dirty="0" smtClean="0"/>
              <a:t> </a:t>
            </a:r>
            <a:r>
              <a:rPr lang="fr-FR" i="1" dirty="0" err="1" smtClean="0"/>
              <a:t>Modeling</a:t>
            </a:r>
            <a:r>
              <a:rPr lang="fr-FR" i="1" dirty="0" smtClean="0"/>
              <a:t> System</a:t>
            </a:r>
            <a:r>
              <a:rPr lang="fr-FR" dirty="0" smtClean="0"/>
              <a:t> (RAMS, Cotton et al. [2003])</a:t>
            </a:r>
          </a:p>
          <a:p>
            <a:endParaRPr lang="fr-FR" dirty="0" smtClean="0"/>
          </a:p>
          <a:p>
            <a:r>
              <a:rPr lang="fr-FR" dirty="0" smtClean="0"/>
              <a:t>Modèle d’érosion éolienne</a:t>
            </a:r>
          </a:p>
          <a:p>
            <a:pPr lvl="1">
              <a:buNone/>
            </a:pPr>
            <a:r>
              <a:rPr lang="fr-FR" dirty="0" smtClean="0"/>
              <a:t>Modèle développé par </a:t>
            </a:r>
            <a:r>
              <a:rPr lang="fr-FR" dirty="0" err="1" smtClean="0"/>
              <a:t>Marticorena</a:t>
            </a:r>
            <a:r>
              <a:rPr lang="fr-FR" dirty="0" smtClean="0"/>
              <a:t> et </a:t>
            </a:r>
            <a:r>
              <a:rPr lang="fr-FR" dirty="0" err="1" smtClean="0"/>
              <a:t>Bergametti</a:t>
            </a:r>
            <a:r>
              <a:rPr lang="fr-FR" dirty="0" smtClean="0"/>
              <a:t> [1995]</a:t>
            </a:r>
          </a:p>
          <a:p>
            <a:pPr lvl="1">
              <a:buNone/>
            </a:pPr>
            <a:endParaRPr lang="fr-FR" dirty="0" smtClean="0"/>
          </a:p>
          <a:p>
            <a:pPr lvl="1">
              <a:buNone/>
            </a:pPr>
            <a:r>
              <a:rPr lang="fr-FR" dirty="0" smtClean="0"/>
              <a:t>Ces modèles peuvent être couplés en ligne ou non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5"/>
          <p:cNvSpPr>
            <a:spLocks noChangeArrowheads="1"/>
          </p:cNvSpPr>
          <p:nvPr/>
        </p:nvSpPr>
        <p:spPr bwMode="auto">
          <a:xfrm>
            <a:off x="5292080" y="3212357"/>
            <a:ext cx="1079500" cy="504825"/>
          </a:xfrm>
          <a:prstGeom prst="rightArrow">
            <a:avLst>
              <a:gd name="adj1" fmla="val 50000"/>
              <a:gd name="adj2" fmla="val 53459"/>
            </a:avLst>
          </a:prstGeom>
          <a:solidFill>
            <a:schemeClr val="accent1"/>
          </a:solidFill>
          <a:ln w="9525">
            <a:solidFill>
              <a:schemeClr val="tx1"/>
            </a:solidFill>
            <a:miter lim="800000"/>
            <a:headEnd/>
            <a:tailEnd/>
          </a:ln>
        </p:spPr>
        <p:txBody>
          <a:bodyPr wrap="none" anchor="ctr"/>
          <a:lstStyle/>
          <a:p>
            <a:endParaRPr lang="fr-FR">
              <a:latin typeface="Comic Sans MS" pitchFamily="66" charset="0"/>
            </a:endParaRPr>
          </a:p>
        </p:txBody>
      </p:sp>
      <p:sp>
        <p:nvSpPr>
          <p:cNvPr id="6" name="Rectangle 10"/>
          <p:cNvSpPr>
            <a:spLocks noChangeArrowheads="1"/>
          </p:cNvSpPr>
          <p:nvPr/>
        </p:nvSpPr>
        <p:spPr bwMode="auto">
          <a:xfrm>
            <a:off x="1417638" y="4397971"/>
            <a:ext cx="2663825" cy="1439862"/>
          </a:xfrm>
          <a:prstGeom prst="rect">
            <a:avLst/>
          </a:prstGeom>
          <a:solidFill>
            <a:srgbClr val="99FFCC"/>
          </a:solidFill>
          <a:ln w="9525">
            <a:solidFill>
              <a:schemeClr val="tx1"/>
            </a:solidFill>
            <a:miter lim="800000"/>
            <a:headEnd/>
            <a:tailEnd/>
          </a:ln>
        </p:spPr>
        <p:txBody>
          <a:bodyPr wrap="none" anchor="ctr"/>
          <a:lstStyle/>
          <a:p>
            <a:pPr algn="ctr"/>
            <a:r>
              <a:rPr lang="fr-FR" b="1">
                <a:latin typeface="Comic Sans MS" pitchFamily="66" charset="0"/>
              </a:rPr>
              <a:t>Modèle méso-échelle :</a:t>
            </a:r>
          </a:p>
          <a:p>
            <a:pPr algn="ctr">
              <a:spcBef>
                <a:spcPct val="60000"/>
              </a:spcBef>
              <a:spcAft>
                <a:spcPct val="60000"/>
              </a:spcAft>
            </a:pPr>
            <a:r>
              <a:rPr lang="fr-FR">
                <a:latin typeface="Comic Sans MS" pitchFamily="66" charset="0"/>
              </a:rPr>
              <a:t>RAMS</a:t>
            </a:r>
          </a:p>
          <a:p>
            <a:pPr algn="ctr"/>
            <a:r>
              <a:rPr lang="fr-FR">
                <a:latin typeface="Comic Sans MS" pitchFamily="66" charset="0"/>
              </a:rPr>
              <a:t>Version parallélisée</a:t>
            </a:r>
          </a:p>
        </p:txBody>
      </p:sp>
      <p:sp>
        <p:nvSpPr>
          <p:cNvPr id="7" name="Text Box 16"/>
          <p:cNvSpPr txBox="1">
            <a:spLocks noChangeArrowheads="1"/>
          </p:cNvSpPr>
          <p:nvPr/>
        </p:nvSpPr>
        <p:spPr bwMode="auto">
          <a:xfrm>
            <a:off x="539750" y="1700808"/>
            <a:ext cx="4464050" cy="620713"/>
          </a:xfrm>
          <a:prstGeom prst="rect">
            <a:avLst/>
          </a:prstGeom>
          <a:solidFill>
            <a:srgbClr val="FFCC99"/>
          </a:solidFill>
          <a:ln w="9525">
            <a:solidFill>
              <a:schemeClr val="tx1"/>
            </a:solidFill>
            <a:miter lim="800000"/>
            <a:headEnd/>
            <a:tailEnd/>
          </a:ln>
        </p:spPr>
        <p:txBody>
          <a:bodyPr>
            <a:spAutoFit/>
          </a:bodyPr>
          <a:lstStyle/>
          <a:p>
            <a:pPr algn="ctr"/>
            <a:r>
              <a:rPr lang="fr-FR" b="1">
                <a:latin typeface="Comic Sans MS" pitchFamily="66" charset="0"/>
              </a:rPr>
              <a:t>Modèle d’érosion éolienne</a:t>
            </a:r>
          </a:p>
          <a:p>
            <a:pPr algn="ctr"/>
            <a:r>
              <a:rPr lang="fr-FR" sz="1600">
                <a:latin typeface="Comic Sans MS" pitchFamily="66" charset="0"/>
              </a:rPr>
              <a:t>Adapté aux zones arides</a:t>
            </a:r>
          </a:p>
        </p:txBody>
      </p:sp>
      <p:sp>
        <p:nvSpPr>
          <p:cNvPr id="9" name="Text Box 22"/>
          <p:cNvSpPr txBox="1">
            <a:spLocks noChangeArrowheads="1"/>
          </p:cNvSpPr>
          <p:nvPr/>
        </p:nvSpPr>
        <p:spPr bwMode="auto">
          <a:xfrm>
            <a:off x="2964484" y="3720108"/>
            <a:ext cx="1808508" cy="646331"/>
          </a:xfrm>
          <a:prstGeom prst="rect">
            <a:avLst/>
          </a:prstGeom>
          <a:noFill/>
          <a:ln w="9525">
            <a:noFill/>
            <a:miter lim="800000"/>
            <a:headEnd/>
            <a:tailEnd/>
          </a:ln>
        </p:spPr>
        <p:txBody>
          <a:bodyPr wrap="none">
            <a:spAutoFit/>
          </a:bodyPr>
          <a:lstStyle/>
          <a:p>
            <a:pPr algn="ctr"/>
            <a:r>
              <a:rPr lang="fr-FR">
                <a:latin typeface="Comic Sans MS" pitchFamily="66" charset="0"/>
              </a:rPr>
              <a:t>vent à 10 m</a:t>
            </a:r>
          </a:p>
          <a:p>
            <a:pPr algn="ctr"/>
            <a:r>
              <a:rPr lang="fr-FR">
                <a:latin typeface="Comic Sans MS" pitchFamily="66" charset="0"/>
              </a:rPr>
              <a:t>humidité du sol</a:t>
            </a:r>
          </a:p>
        </p:txBody>
      </p:sp>
      <p:sp>
        <p:nvSpPr>
          <p:cNvPr id="12" name="Text Box 35"/>
          <p:cNvSpPr txBox="1">
            <a:spLocks noChangeArrowheads="1"/>
          </p:cNvSpPr>
          <p:nvPr/>
        </p:nvSpPr>
        <p:spPr bwMode="auto">
          <a:xfrm>
            <a:off x="6682978" y="2344812"/>
            <a:ext cx="1854995" cy="2308324"/>
          </a:xfrm>
          <a:prstGeom prst="rect">
            <a:avLst/>
          </a:prstGeom>
          <a:solidFill>
            <a:srgbClr val="CC99FF">
              <a:alpha val="59999"/>
            </a:srgbClr>
          </a:solidFill>
          <a:ln w="9525">
            <a:solidFill>
              <a:schemeClr val="tx1"/>
            </a:solidFill>
            <a:miter lim="800000"/>
            <a:headEnd/>
            <a:tailEnd/>
          </a:ln>
        </p:spPr>
        <p:txBody>
          <a:bodyPr wrap="none">
            <a:spAutoFit/>
          </a:bodyPr>
          <a:lstStyle/>
          <a:p>
            <a:pPr algn="ctr"/>
            <a:r>
              <a:rPr lang="fr-FR" b="1" dirty="0">
                <a:latin typeface="Comic Sans MS" pitchFamily="66" charset="0"/>
              </a:rPr>
              <a:t>« </a:t>
            </a:r>
            <a:r>
              <a:rPr lang="fr-FR" b="1" dirty="0" err="1">
                <a:latin typeface="Comic Sans MS" pitchFamily="66" charset="0"/>
              </a:rPr>
              <a:t>Validables</a:t>
            </a:r>
            <a:r>
              <a:rPr lang="fr-FR" b="1" dirty="0">
                <a:latin typeface="Comic Sans MS" pitchFamily="66" charset="0"/>
              </a:rPr>
              <a:t> »</a:t>
            </a:r>
          </a:p>
          <a:p>
            <a:pPr algn="ctr"/>
            <a:endParaRPr lang="fr-FR" b="1" dirty="0">
              <a:latin typeface="Comic Sans MS" pitchFamily="66" charset="0"/>
            </a:endParaRPr>
          </a:p>
          <a:p>
            <a:pPr algn="ctr"/>
            <a:r>
              <a:rPr lang="fr-FR" dirty="0">
                <a:latin typeface="Comic Sans MS" pitchFamily="66" charset="0"/>
              </a:rPr>
              <a:t>Seuils d’érosion</a:t>
            </a:r>
          </a:p>
          <a:p>
            <a:pPr algn="ctr"/>
            <a:endParaRPr lang="fr-FR" dirty="0">
              <a:latin typeface="Comic Sans MS" pitchFamily="66" charset="0"/>
            </a:endParaRPr>
          </a:p>
          <a:p>
            <a:pPr algn="ctr"/>
            <a:r>
              <a:rPr lang="fr-FR" dirty="0">
                <a:latin typeface="Comic Sans MS" pitchFamily="66" charset="0"/>
              </a:rPr>
              <a:t>Flux d’érosion</a:t>
            </a:r>
          </a:p>
          <a:p>
            <a:pPr algn="ctr"/>
            <a:endParaRPr lang="fr-FR" dirty="0">
              <a:latin typeface="Comic Sans MS" pitchFamily="66" charset="0"/>
            </a:endParaRPr>
          </a:p>
          <a:p>
            <a:pPr algn="ctr"/>
            <a:r>
              <a:rPr lang="fr-FR" dirty="0">
                <a:latin typeface="Comic Sans MS" pitchFamily="66" charset="0"/>
              </a:rPr>
              <a:t>Flux d’émission</a:t>
            </a:r>
          </a:p>
          <a:p>
            <a:pPr algn="ctr"/>
            <a:endParaRPr lang="fr-FR" dirty="0">
              <a:latin typeface="Comic Sans MS" pitchFamily="66" charset="0"/>
            </a:endParaRPr>
          </a:p>
        </p:txBody>
      </p:sp>
      <p:sp>
        <p:nvSpPr>
          <p:cNvPr id="14" name="Text Box 16"/>
          <p:cNvSpPr txBox="1">
            <a:spLocks noChangeArrowheads="1"/>
          </p:cNvSpPr>
          <p:nvPr/>
        </p:nvSpPr>
        <p:spPr bwMode="auto">
          <a:xfrm>
            <a:off x="539750" y="3096221"/>
            <a:ext cx="4464050" cy="620712"/>
          </a:xfrm>
          <a:prstGeom prst="rect">
            <a:avLst/>
          </a:prstGeom>
          <a:solidFill>
            <a:srgbClr val="FFCC99"/>
          </a:solidFill>
          <a:ln w="9525">
            <a:solidFill>
              <a:schemeClr val="tx1"/>
            </a:solidFill>
            <a:miter lim="800000"/>
            <a:headEnd/>
            <a:tailEnd/>
          </a:ln>
        </p:spPr>
        <p:txBody>
          <a:bodyPr>
            <a:spAutoFit/>
          </a:bodyPr>
          <a:lstStyle/>
          <a:p>
            <a:pPr algn="ctr"/>
            <a:r>
              <a:rPr lang="fr-FR" b="1">
                <a:latin typeface="Comic Sans MS" pitchFamily="66" charset="0"/>
              </a:rPr>
              <a:t>Modèle d’érosion éolienne</a:t>
            </a:r>
          </a:p>
          <a:p>
            <a:pPr algn="ctr"/>
            <a:r>
              <a:rPr lang="fr-FR" sz="1600">
                <a:latin typeface="Comic Sans MS" pitchFamily="66" charset="0"/>
              </a:rPr>
              <a:t>Adapté aux zones semi-arides</a:t>
            </a:r>
          </a:p>
        </p:txBody>
      </p:sp>
      <p:cxnSp>
        <p:nvCxnSpPr>
          <p:cNvPr id="15" name="AutoShape 17"/>
          <p:cNvCxnSpPr>
            <a:cxnSpLocks noChangeShapeType="1"/>
            <a:stCxn id="7" idx="2"/>
            <a:endCxn id="14" idx="0"/>
          </p:cNvCxnSpPr>
          <p:nvPr/>
        </p:nvCxnSpPr>
        <p:spPr bwMode="auto">
          <a:xfrm>
            <a:off x="2771775" y="2321521"/>
            <a:ext cx="0" cy="774700"/>
          </a:xfrm>
          <a:prstGeom prst="straightConnector1">
            <a:avLst/>
          </a:prstGeom>
          <a:noFill/>
          <a:ln w="25400">
            <a:solidFill>
              <a:schemeClr val="tx1"/>
            </a:solidFill>
            <a:round/>
            <a:headEnd/>
            <a:tailEnd type="triangle" w="med" len="lg"/>
          </a:ln>
        </p:spPr>
      </p:cxnSp>
      <p:cxnSp>
        <p:nvCxnSpPr>
          <p:cNvPr id="17" name="Connecteur droit avec flèche 16"/>
          <p:cNvCxnSpPr>
            <a:stCxn id="6" idx="0"/>
            <a:endCxn id="14" idx="2"/>
          </p:cNvCxnSpPr>
          <p:nvPr/>
        </p:nvCxnSpPr>
        <p:spPr>
          <a:xfrm flipV="1">
            <a:off x="2749551" y="3716933"/>
            <a:ext cx="0" cy="68103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2"/>
          <p:cNvSpPr>
            <a:spLocks noGrp="1" noChangeArrowheads="1"/>
          </p:cNvSpPr>
          <p:nvPr>
            <p:ph type="title"/>
          </p:nvPr>
        </p:nvSpPr>
        <p:spPr>
          <a:xfrm>
            <a:off x="457200" y="0"/>
            <a:ext cx="8229600" cy="1143000"/>
          </a:xfrm>
          <a:noFill/>
        </p:spPr>
        <p:txBody>
          <a:bodyPr>
            <a:normAutofit fontScale="90000"/>
          </a:bodyPr>
          <a:lstStyle/>
          <a:p>
            <a:r>
              <a:rPr lang="fr-FR" sz="4000" dirty="0">
                <a:latin typeface="Comic Sans MS" pitchFamily="66" charset="0"/>
              </a:rPr>
              <a:t>Outil </a:t>
            </a:r>
            <a:r>
              <a:rPr lang="fr-FR" sz="4000" dirty="0" smtClean="0">
                <a:latin typeface="Comic Sans MS" pitchFamily="66" charset="0"/>
              </a:rPr>
              <a:t>numérique : couplage « offline »</a:t>
            </a:r>
            <a:endParaRPr lang="fr-FR" sz="4000" dirty="0">
              <a:latin typeface="Comic Sans MS"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a:noFill/>
        </p:spPr>
        <p:txBody>
          <a:bodyPr>
            <a:normAutofit fontScale="90000"/>
          </a:bodyPr>
          <a:lstStyle/>
          <a:p>
            <a:r>
              <a:rPr lang="fr-FR" sz="4000" dirty="0">
                <a:latin typeface="Comic Sans MS" pitchFamily="66" charset="0"/>
              </a:rPr>
              <a:t>Outil </a:t>
            </a:r>
            <a:r>
              <a:rPr lang="fr-FR" sz="4000" dirty="0" smtClean="0">
                <a:latin typeface="Comic Sans MS" pitchFamily="66" charset="0"/>
              </a:rPr>
              <a:t>numérique : couplage en ligne</a:t>
            </a:r>
            <a:endParaRPr lang="fr-FR" sz="4000" dirty="0">
              <a:latin typeface="Comic Sans MS" pitchFamily="66" charset="0"/>
            </a:endParaRPr>
          </a:p>
        </p:txBody>
      </p:sp>
      <p:sp>
        <p:nvSpPr>
          <p:cNvPr id="10247" name="Text Box 7"/>
          <p:cNvSpPr txBox="1">
            <a:spLocks noChangeArrowheads="1"/>
          </p:cNvSpPr>
          <p:nvPr/>
        </p:nvSpPr>
        <p:spPr bwMode="auto">
          <a:xfrm>
            <a:off x="109538" y="6477000"/>
            <a:ext cx="8904287" cy="366713"/>
          </a:xfrm>
          <a:prstGeom prst="rect">
            <a:avLst/>
          </a:prstGeom>
          <a:noFill/>
          <a:ln w="9525">
            <a:noFill/>
            <a:miter lim="800000"/>
            <a:headEnd/>
            <a:tailEnd/>
          </a:ln>
          <a:effectLst/>
        </p:spPr>
        <p:txBody>
          <a:bodyPr>
            <a:spAutoFit/>
          </a:bodyPr>
          <a:lstStyle/>
          <a:p>
            <a:pPr algn="ctr">
              <a:spcBef>
                <a:spcPct val="20000"/>
              </a:spcBef>
              <a:buClr>
                <a:schemeClr val="folHlink"/>
              </a:buClr>
              <a:buSzPct val="60000"/>
              <a:buFont typeface="Wingdings" pitchFamily="2" charset="2"/>
              <a:buNone/>
            </a:pPr>
            <a:r>
              <a:rPr lang="fr-FR">
                <a:solidFill>
                  <a:srgbClr val="000000"/>
                </a:solidFill>
                <a:latin typeface="Comic Sans MS" pitchFamily="66" charset="0"/>
              </a:rPr>
              <a:t>Remarque : pas d’initialisation du champ de concentrations d’aérosols désertiques</a:t>
            </a:r>
          </a:p>
        </p:txBody>
      </p:sp>
      <p:pic>
        <p:nvPicPr>
          <p:cNvPr id="10248" name="Picture 8" descr="Couplage-RAMS-DPM"/>
          <p:cNvPicPr>
            <a:picLocks noChangeAspect="1" noChangeArrowheads="1"/>
          </p:cNvPicPr>
          <p:nvPr/>
        </p:nvPicPr>
        <p:blipFill>
          <a:blip r:embed="rId3" cstate="print"/>
          <a:srcRect/>
          <a:stretch>
            <a:fillRect/>
          </a:stretch>
        </p:blipFill>
        <p:spPr bwMode="auto">
          <a:xfrm>
            <a:off x="-33338" y="2289175"/>
            <a:ext cx="9180513" cy="4019550"/>
          </a:xfrm>
          <a:prstGeom prst="rect">
            <a:avLst/>
          </a:prstGeom>
          <a:noFill/>
        </p:spPr>
      </p:pic>
      <p:sp>
        <p:nvSpPr>
          <p:cNvPr id="10249" name="Text Box 9"/>
          <p:cNvSpPr txBox="1">
            <a:spLocks noChangeArrowheads="1"/>
          </p:cNvSpPr>
          <p:nvPr/>
        </p:nvSpPr>
        <p:spPr bwMode="auto">
          <a:xfrm>
            <a:off x="444500" y="1052513"/>
            <a:ext cx="8223250" cy="1006475"/>
          </a:xfrm>
          <a:prstGeom prst="rect">
            <a:avLst/>
          </a:prstGeom>
          <a:noFill/>
          <a:ln w="9525">
            <a:noFill/>
            <a:miter lim="800000"/>
            <a:headEnd/>
            <a:tailEnd/>
          </a:ln>
          <a:effectLst/>
        </p:spPr>
        <p:txBody>
          <a:bodyPr>
            <a:spAutoFit/>
          </a:bodyPr>
          <a:lstStyle/>
          <a:p>
            <a:pPr algn="ctr"/>
            <a:r>
              <a:rPr lang="fr-FR" sz="2000" dirty="0" err="1">
                <a:latin typeface="Comic Sans MS" pitchFamily="66" charset="0"/>
              </a:rPr>
              <a:t>Regional</a:t>
            </a:r>
            <a:r>
              <a:rPr lang="fr-FR" sz="2000" dirty="0">
                <a:latin typeface="Comic Sans MS" pitchFamily="66" charset="0"/>
              </a:rPr>
              <a:t> </a:t>
            </a:r>
            <a:r>
              <a:rPr lang="fr-FR" sz="2000" dirty="0" err="1">
                <a:latin typeface="Comic Sans MS" pitchFamily="66" charset="0"/>
              </a:rPr>
              <a:t>Atmospheric</a:t>
            </a:r>
            <a:r>
              <a:rPr lang="fr-FR" sz="2000" dirty="0">
                <a:latin typeface="Comic Sans MS" pitchFamily="66" charset="0"/>
              </a:rPr>
              <a:t> </a:t>
            </a:r>
            <a:r>
              <a:rPr lang="fr-FR" sz="2000" dirty="0" err="1">
                <a:latin typeface="Comic Sans MS" pitchFamily="66" charset="0"/>
              </a:rPr>
              <a:t>Modeling</a:t>
            </a:r>
            <a:r>
              <a:rPr lang="fr-FR" sz="2000" dirty="0">
                <a:latin typeface="Comic Sans MS" pitchFamily="66" charset="0"/>
              </a:rPr>
              <a:t> System (</a:t>
            </a:r>
            <a:r>
              <a:rPr lang="fr-FR" sz="2000" b="1" dirty="0">
                <a:latin typeface="Comic Sans MS" pitchFamily="66" charset="0"/>
              </a:rPr>
              <a:t>RAMS</a:t>
            </a:r>
            <a:r>
              <a:rPr lang="fr-FR" sz="2000" dirty="0">
                <a:latin typeface="Comic Sans MS" pitchFamily="66" charset="0"/>
              </a:rPr>
              <a:t>, </a:t>
            </a:r>
            <a:r>
              <a:rPr lang="fr-FR" sz="2000" i="1" dirty="0">
                <a:latin typeface="Comic Sans MS" pitchFamily="66" charset="0"/>
              </a:rPr>
              <a:t>Cotton et al.</a:t>
            </a:r>
            <a:r>
              <a:rPr lang="fr-FR" sz="2000" dirty="0">
                <a:latin typeface="Comic Sans MS" pitchFamily="66" charset="0"/>
              </a:rPr>
              <a:t> [2003]) couplé en ligne avec le </a:t>
            </a:r>
            <a:r>
              <a:rPr lang="fr-FR" sz="2000" dirty="0" err="1">
                <a:latin typeface="Comic Sans MS" pitchFamily="66" charset="0"/>
              </a:rPr>
              <a:t>Dust</a:t>
            </a:r>
            <a:r>
              <a:rPr lang="fr-FR" sz="2000" dirty="0">
                <a:latin typeface="Comic Sans MS" pitchFamily="66" charset="0"/>
              </a:rPr>
              <a:t> Production Model (</a:t>
            </a:r>
            <a:r>
              <a:rPr lang="fr-FR" sz="2000" b="1" dirty="0">
                <a:latin typeface="Comic Sans MS" pitchFamily="66" charset="0"/>
              </a:rPr>
              <a:t>DPM</a:t>
            </a:r>
            <a:r>
              <a:rPr lang="fr-FR" sz="2000" dirty="0">
                <a:latin typeface="Comic Sans MS" pitchFamily="66" charset="0"/>
              </a:rPr>
              <a:t>, </a:t>
            </a:r>
            <a:r>
              <a:rPr lang="fr-FR" sz="2000" i="1" dirty="0" err="1">
                <a:latin typeface="Comic Sans MS" pitchFamily="66" charset="0"/>
              </a:rPr>
              <a:t>Marticorena</a:t>
            </a:r>
            <a:r>
              <a:rPr lang="fr-FR" sz="2000" i="1" dirty="0">
                <a:latin typeface="Comic Sans MS" pitchFamily="66" charset="0"/>
              </a:rPr>
              <a:t> and </a:t>
            </a:r>
            <a:r>
              <a:rPr lang="fr-FR" sz="2000" i="1" dirty="0" err="1">
                <a:latin typeface="Comic Sans MS" pitchFamily="66" charset="0"/>
              </a:rPr>
              <a:t>Bergametti</a:t>
            </a:r>
            <a:r>
              <a:rPr lang="fr-FR" sz="2000" dirty="0">
                <a:latin typeface="Comic Sans MS" pitchFamily="66" charset="0"/>
              </a:rPr>
              <a:t> [1995], </a:t>
            </a:r>
            <a:r>
              <a:rPr lang="fr-FR" sz="2000" i="1" dirty="0">
                <a:latin typeface="Comic Sans MS" pitchFamily="66" charset="0"/>
              </a:rPr>
              <a:t>Laurent et al.</a:t>
            </a:r>
            <a:r>
              <a:rPr lang="fr-FR" sz="2000" dirty="0">
                <a:latin typeface="Comic Sans MS" pitchFamily="66" charset="0"/>
              </a:rPr>
              <a:t> [2008])</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0"/>
          <p:cNvSpPr txBox="1">
            <a:spLocks noChangeArrowheads="1"/>
          </p:cNvSpPr>
          <p:nvPr/>
        </p:nvSpPr>
        <p:spPr bwMode="auto">
          <a:xfrm>
            <a:off x="519113" y="3788312"/>
            <a:ext cx="8156575" cy="304800"/>
          </a:xfrm>
          <a:prstGeom prst="rect">
            <a:avLst/>
          </a:prstGeom>
          <a:noFill/>
          <a:ln w="9525">
            <a:noFill/>
            <a:miter lim="800000"/>
            <a:headEnd/>
            <a:tailEnd/>
          </a:ln>
        </p:spPr>
        <p:txBody>
          <a:bodyPr>
            <a:spAutoFit/>
          </a:bodyPr>
          <a:lstStyle/>
          <a:p>
            <a:pPr algn="ctr"/>
            <a:r>
              <a:rPr lang="fr-FR" sz="1400" i="1" dirty="0" smtClean="0"/>
              <a:t>[</a:t>
            </a:r>
            <a:r>
              <a:rPr lang="fr-FR" sz="1400" i="1" dirty="0" err="1" smtClean="0"/>
              <a:t>Marticorena</a:t>
            </a:r>
            <a:r>
              <a:rPr lang="fr-FR" sz="1400" i="1" dirty="0" smtClean="0"/>
              <a:t> </a:t>
            </a:r>
            <a:r>
              <a:rPr lang="fr-FR" sz="1400" i="1" dirty="0"/>
              <a:t>and </a:t>
            </a:r>
            <a:r>
              <a:rPr lang="fr-FR" sz="1400" i="1" dirty="0" err="1"/>
              <a:t>Bergametti</a:t>
            </a:r>
            <a:r>
              <a:rPr lang="fr-FR" sz="1400" dirty="0"/>
              <a:t>, JGR, 1995 ; </a:t>
            </a:r>
            <a:r>
              <a:rPr lang="fr-FR" sz="1400" i="1" dirty="0"/>
              <a:t>Alfaro and Gomes</a:t>
            </a:r>
            <a:r>
              <a:rPr lang="fr-FR" sz="1400" dirty="0"/>
              <a:t>, JGR, 2001 ; </a:t>
            </a:r>
            <a:r>
              <a:rPr lang="fr-FR" sz="1400" i="1" dirty="0"/>
              <a:t>Laurent et al.</a:t>
            </a:r>
            <a:r>
              <a:rPr lang="fr-FR" sz="1400" dirty="0"/>
              <a:t>, JGR, </a:t>
            </a:r>
            <a:r>
              <a:rPr lang="fr-FR" sz="1400" dirty="0" smtClean="0"/>
              <a:t>2008]</a:t>
            </a:r>
            <a:endParaRPr lang="fr-FR" sz="1400" dirty="0"/>
          </a:p>
        </p:txBody>
      </p:sp>
      <p:pic>
        <p:nvPicPr>
          <p:cNvPr id="20481" name="Picture 1"/>
          <p:cNvPicPr>
            <a:picLocks noChangeAspect="1" noChangeArrowheads="1"/>
          </p:cNvPicPr>
          <p:nvPr/>
        </p:nvPicPr>
        <p:blipFill>
          <a:blip r:embed="rId3" cstate="print"/>
          <a:srcRect/>
          <a:stretch>
            <a:fillRect/>
          </a:stretch>
        </p:blipFill>
        <p:spPr bwMode="auto">
          <a:xfrm>
            <a:off x="10800" y="908720"/>
            <a:ext cx="9118800" cy="2814217"/>
          </a:xfrm>
          <a:prstGeom prst="rect">
            <a:avLst/>
          </a:prstGeom>
          <a:noFill/>
          <a:ln w="9525">
            <a:noFill/>
            <a:miter lim="800000"/>
            <a:headEnd/>
            <a:tailEnd/>
          </a:ln>
          <a:effectLst/>
        </p:spPr>
      </p:pic>
      <p:pic>
        <p:nvPicPr>
          <p:cNvPr id="6" name="Picture 40"/>
          <p:cNvPicPr>
            <a:picLocks noChangeAspect="1" noChangeArrowheads="1"/>
          </p:cNvPicPr>
          <p:nvPr/>
        </p:nvPicPr>
        <p:blipFill>
          <a:blip r:embed="rId4" cstate="print"/>
          <a:srcRect/>
          <a:stretch>
            <a:fillRect/>
          </a:stretch>
        </p:blipFill>
        <p:spPr bwMode="auto">
          <a:xfrm>
            <a:off x="0" y="4665663"/>
            <a:ext cx="4095750" cy="2192337"/>
          </a:xfrm>
          <a:prstGeom prst="rect">
            <a:avLst/>
          </a:prstGeom>
          <a:noFill/>
          <a:ln w="9525">
            <a:noFill/>
            <a:miter lim="800000"/>
            <a:headEnd/>
            <a:tailEnd/>
          </a:ln>
        </p:spPr>
      </p:pic>
      <p:sp>
        <p:nvSpPr>
          <p:cNvPr id="7" name="Text Box 39"/>
          <p:cNvSpPr txBox="1">
            <a:spLocks noChangeArrowheads="1"/>
          </p:cNvSpPr>
          <p:nvPr/>
        </p:nvSpPr>
        <p:spPr bwMode="auto">
          <a:xfrm>
            <a:off x="5532438" y="4076700"/>
            <a:ext cx="2784475" cy="396875"/>
          </a:xfrm>
          <a:prstGeom prst="rect">
            <a:avLst/>
          </a:prstGeom>
          <a:noFill/>
          <a:ln w="9525">
            <a:noFill/>
            <a:miter lim="800000"/>
            <a:headEnd/>
            <a:tailEnd/>
          </a:ln>
        </p:spPr>
        <p:txBody>
          <a:bodyPr wrap="none">
            <a:spAutoFit/>
          </a:bodyPr>
          <a:lstStyle/>
          <a:p>
            <a:r>
              <a:rPr lang="fr-FR" sz="2000"/>
              <a:t>A l’échelle continentale</a:t>
            </a:r>
          </a:p>
        </p:txBody>
      </p:sp>
      <p:sp>
        <p:nvSpPr>
          <p:cNvPr id="8" name="Text Box 41"/>
          <p:cNvSpPr txBox="1">
            <a:spLocks noChangeArrowheads="1"/>
          </p:cNvSpPr>
          <p:nvPr/>
        </p:nvSpPr>
        <p:spPr bwMode="auto">
          <a:xfrm>
            <a:off x="900113" y="4076700"/>
            <a:ext cx="2925762" cy="396875"/>
          </a:xfrm>
          <a:prstGeom prst="rect">
            <a:avLst/>
          </a:prstGeom>
          <a:noFill/>
          <a:ln w="9525">
            <a:noFill/>
            <a:miter lim="800000"/>
            <a:headEnd/>
            <a:tailEnd/>
          </a:ln>
        </p:spPr>
        <p:txBody>
          <a:bodyPr wrap="none">
            <a:spAutoFit/>
          </a:bodyPr>
          <a:lstStyle/>
          <a:p>
            <a:r>
              <a:rPr lang="fr-FR" sz="2000"/>
              <a:t>A l’échelle de la parcelle</a:t>
            </a:r>
          </a:p>
        </p:txBody>
      </p:sp>
      <p:sp>
        <p:nvSpPr>
          <p:cNvPr id="9" name="Text Box 43"/>
          <p:cNvSpPr txBox="1">
            <a:spLocks noChangeArrowheads="1"/>
          </p:cNvSpPr>
          <p:nvPr/>
        </p:nvSpPr>
        <p:spPr bwMode="auto">
          <a:xfrm>
            <a:off x="349250" y="4733925"/>
            <a:ext cx="1748684" cy="276999"/>
          </a:xfrm>
          <a:prstGeom prst="rect">
            <a:avLst/>
          </a:prstGeom>
          <a:noFill/>
          <a:ln w="9525">
            <a:noFill/>
            <a:miter lim="800000"/>
            <a:headEnd/>
            <a:tailEnd/>
          </a:ln>
        </p:spPr>
        <p:txBody>
          <a:bodyPr wrap="none">
            <a:spAutoFit/>
          </a:bodyPr>
          <a:lstStyle/>
          <a:p>
            <a:r>
              <a:rPr lang="fr-FR" sz="1200" i="1" dirty="0" err="1"/>
              <a:t>Marticorena</a:t>
            </a:r>
            <a:r>
              <a:rPr lang="fr-FR" sz="1200" i="1" dirty="0"/>
              <a:t> et al.</a:t>
            </a:r>
            <a:r>
              <a:rPr lang="fr-FR" sz="1200" dirty="0"/>
              <a:t> </a:t>
            </a:r>
            <a:r>
              <a:rPr lang="fr-FR" sz="1200" dirty="0" smtClean="0"/>
              <a:t>[1997]</a:t>
            </a:r>
            <a:endParaRPr lang="fr-FR" sz="1200" dirty="0"/>
          </a:p>
        </p:txBody>
      </p:sp>
      <p:grpSp>
        <p:nvGrpSpPr>
          <p:cNvPr id="2" name="Group 19"/>
          <p:cNvGrpSpPr>
            <a:grpSpLocks/>
          </p:cNvGrpSpPr>
          <p:nvPr/>
        </p:nvGrpSpPr>
        <p:grpSpPr bwMode="auto">
          <a:xfrm>
            <a:off x="4572000" y="4437063"/>
            <a:ext cx="4392613" cy="2232025"/>
            <a:chOff x="1551" y="1026"/>
            <a:chExt cx="2767" cy="1406"/>
          </a:xfrm>
        </p:grpSpPr>
        <p:sp>
          <p:nvSpPr>
            <p:cNvPr id="11" name="Rectangle 20"/>
            <p:cNvSpPr>
              <a:spLocks noChangeArrowheads="1"/>
            </p:cNvSpPr>
            <p:nvPr/>
          </p:nvSpPr>
          <p:spPr bwMode="auto">
            <a:xfrm>
              <a:off x="1551" y="1026"/>
              <a:ext cx="2767" cy="1406"/>
            </a:xfrm>
            <a:prstGeom prst="rect">
              <a:avLst/>
            </a:prstGeom>
            <a:solidFill>
              <a:srgbClr val="FFFFFF"/>
            </a:solidFill>
            <a:ln w="9525">
              <a:noFill/>
              <a:miter lim="800000"/>
              <a:headEnd/>
              <a:tailEnd/>
            </a:ln>
          </p:spPr>
          <p:txBody>
            <a:bodyPr wrap="none" anchor="ctr"/>
            <a:lstStyle/>
            <a:p>
              <a:endParaRPr lang="fr-FR"/>
            </a:p>
          </p:txBody>
        </p:sp>
        <p:pic>
          <p:nvPicPr>
            <p:cNvPr id="12" name="Picture 21" descr="20100219193059857_0001"/>
            <p:cNvPicPr>
              <a:picLocks noChangeAspect="1" noChangeArrowheads="1"/>
            </p:cNvPicPr>
            <p:nvPr/>
          </p:nvPicPr>
          <p:blipFill>
            <a:blip r:embed="rId5" cstate="print"/>
            <a:srcRect l="33838" t="34775" r="45955" b="22659"/>
            <a:stretch>
              <a:fillRect/>
            </a:stretch>
          </p:blipFill>
          <p:spPr bwMode="auto">
            <a:xfrm rot="5400000">
              <a:off x="1912" y="738"/>
              <a:ext cx="1361" cy="2027"/>
            </a:xfrm>
            <a:prstGeom prst="rect">
              <a:avLst/>
            </a:prstGeom>
            <a:noFill/>
            <a:ln w="9525">
              <a:noFill/>
              <a:miter lim="800000"/>
              <a:headEnd/>
              <a:tailEnd/>
            </a:ln>
          </p:spPr>
        </p:pic>
        <p:pic>
          <p:nvPicPr>
            <p:cNvPr id="13" name="Picture 22" descr="20100219193059857_0001"/>
            <p:cNvPicPr>
              <a:picLocks noChangeAspect="1" noChangeArrowheads="1"/>
            </p:cNvPicPr>
            <p:nvPr/>
          </p:nvPicPr>
          <p:blipFill>
            <a:blip r:embed="rId5" cstate="print"/>
            <a:srcRect l="27112" t="18585" r="59421" b="67114"/>
            <a:stretch>
              <a:fillRect/>
            </a:stretch>
          </p:blipFill>
          <p:spPr bwMode="auto">
            <a:xfrm rot="5400000">
              <a:off x="3493" y="1411"/>
              <a:ext cx="907" cy="681"/>
            </a:xfrm>
            <a:prstGeom prst="rect">
              <a:avLst/>
            </a:prstGeom>
            <a:noFill/>
            <a:ln w="9525">
              <a:noFill/>
              <a:miter lim="800000"/>
              <a:headEnd/>
              <a:tailEnd/>
            </a:ln>
          </p:spPr>
        </p:pic>
      </p:grpSp>
      <p:sp>
        <p:nvSpPr>
          <p:cNvPr id="14" name="Text Box 38"/>
          <p:cNvSpPr txBox="1">
            <a:spLocks noChangeArrowheads="1"/>
          </p:cNvSpPr>
          <p:nvPr/>
        </p:nvSpPr>
        <p:spPr bwMode="auto">
          <a:xfrm>
            <a:off x="7304088" y="6583363"/>
            <a:ext cx="1748684" cy="276999"/>
          </a:xfrm>
          <a:prstGeom prst="rect">
            <a:avLst/>
          </a:prstGeom>
          <a:noFill/>
          <a:ln w="9525">
            <a:noFill/>
            <a:miter lim="800000"/>
            <a:headEnd/>
            <a:tailEnd/>
          </a:ln>
        </p:spPr>
        <p:txBody>
          <a:bodyPr wrap="none">
            <a:spAutoFit/>
          </a:bodyPr>
          <a:lstStyle/>
          <a:p>
            <a:r>
              <a:rPr lang="fr-FR" sz="1200" i="1" dirty="0" err="1"/>
              <a:t>Marticorena</a:t>
            </a:r>
            <a:r>
              <a:rPr lang="fr-FR" sz="1200" i="1" dirty="0"/>
              <a:t> et al.</a:t>
            </a:r>
            <a:r>
              <a:rPr lang="fr-FR" sz="1200" dirty="0"/>
              <a:t> </a:t>
            </a:r>
            <a:r>
              <a:rPr lang="fr-FR" sz="1200" dirty="0" smtClean="0"/>
              <a:t>[2004</a:t>
            </a:r>
            <a:r>
              <a:rPr lang="fr-FR" sz="1200" dirty="0"/>
              <a:t>]</a:t>
            </a:r>
          </a:p>
        </p:txBody>
      </p:sp>
      <p:pic>
        <p:nvPicPr>
          <p:cNvPr id="17" name="Picture 2"/>
          <p:cNvPicPr>
            <a:picLocks noChangeAspect="1" noChangeArrowheads="1"/>
          </p:cNvPicPr>
          <p:nvPr/>
        </p:nvPicPr>
        <p:blipFill>
          <a:blip r:embed="rId6" cstate="print">
            <a:lum bright="50000" contrast="-60000"/>
          </a:blip>
          <a:srcRect/>
          <a:stretch>
            <a:fillRect/>
          </a:stretch>
        </p:blipFill>
        <p:spPr bwMode="auto">
          <a:xfrm>
            <a:off x="0" y="-26988"/>
            <a:ext cx="9144000" cy="576263"/>
          </a:xfrm>
          <a:prstGeom prst="rect">
            <a:avLst/>
          </a:prstGeom>
          <a:noFill/>
          <a:ln w="9525">
            <a:noFill/>
            <a:round/>
            <a:headEnd/>
            <a:tailEnd/>
          </a:ln>
        </p:spPr>
      </p:pic>
      <p:pic>
        <p:nvPicPr>
          <p:cNvPr id="18" name="Picture 8"/>
          <p:cNvPicPr>
            <a:picLocks noChangeAspect="1" noChangeArrowheads="1"/>
          </p:cNvPicPr>
          <p:nvPr/>
        </p:nvPicPr>
        <p:blipFill>
          <a:blip r:embed="rId7" cstate="print"/>
          <a:srcRect/>
          <a:stretch>
            <a:fillRect/>
          </a:stretch>
        </p:blipFill>
        <p:spPr bwMode="auto">
          <a:xfrm>
            <a:off x="7939088" y="22225"/>
            <a:ext cx="954087" cy="495300"/>
          </a:xfrm>
          <a:prstGeom prst="rect">
            <a:avLst/>
          </a:prstGeom>
          <a:noFill/>
          <a:ln w="9525">
            <a:noFill/>
            <a:round/>
            <a:headEnd/>
            <a:tailEnd/>
          </a:ln>
        </p:spPr>
      </p:pic>
      <p:sp>
        <p:nvSpPr>
          <p:cNvPr id="19" name="Rectangle 7"/>
          <p:cNvSpPr>
            <a:spLocks noChangeArrowheads="1"/>
          </p:cNvSpPr>
          <p:nvPr/>
        </p:nvSpPr>
        <p:spPr bwMode="auto">
          <a:xfrm>
            <a:off x="0" y="23813"/>
            <a:ext cx="7812360" cy="381000"/>
          </a:xfrm>
          <a:prstGeom prst="rect">
            <a:avLst/>
          </a:prstGeom>
          <a:noFill/>
          <a:ln w="9525">
            <a:noFill/>
            <a:round/>
            <a:headEnd/>
            <a:tailEnd/>
          </a:ln>
        </p:spPr>
        <p:txBody>
          <a:bodyPr lIns="90000" tIns="46800" rIns="90000" bIns="46800" anchor="ctr"/>
          <a:lstStyle/>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dirty="0">
                <a:latin typeface="Comic Sans MS" pitchFamily="66" charset="0"/>
              </a:rPr>
              <a:t>  </a:t>
            </a:r>
            <a:r>
              <a:rPr lang="fr-FR" sz="2400" dirty="0" smtClean="0">
                <a:latin typeface="Comic Sans MS" pitchFamily="66" charset="0"/>
              </a:rPr>
              <a:t>Le </a:t>
            </a:r>
            <a:r>
              <a:rPr lang="fr-FR" sz="2400" dirty="0">
                <a:latin typeface="Comic Sans MS" pitchFamily="66" charset="0"/>
              </a:rPr>
              <a:t>modèle d’érosion </a:t>
            </a:r>
            <a:r>
              <a:rPr lang="fr-FR" sz="2400" dirty="0" smtClean="0">
                <a:latin typeface="Comic Sans MS" pitchFamily="66" charset="0"/>
              </a:rPr>
              <a:t>éolienne pour les régions arides</a:t>
            </a:r>
            <a:endParaRPr lang="fr-FR" sz="2400" dirty="0">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51520" y="4149080"/>
            <a:ext cx="8640960" cy="2862322"/>
          </a:xfrm>
          <a:prstGeom prst="rect">
            <a:avLst/>
          </a:prstGeom>
        </p:spPr>
        <p:txBody>
          <a:bodyPr wrap="square">
            <a:spAutoFit/>
          </a:bodyPr>
          <a:lstStyle/>
          <a:p>
            <a:pPr algn="just">
              <a:buNone/>
            </a:pPr>
            <a:r>
              <a:rPr lang="fr-FR" dirty="0" smtClean="0">
                <a:solidFill>
                  <a:schemeClr val="tx1">
                    <a:lumMod val="85000"/>
                    <a:lumOff val="15000"/>
                  </a:schemeClr>
                </a:solidFill>
                <a:latin typeface="Comic Sans MS" pitchFamily="66" charset="0"/>
              </a:rPr>
              <a:t>Nécessite de :</a:t>
            </a:r>
          </a:p>
          <a:p>
            <a:pPr marL="514350" indent="-514350" algn="just">
              <a:buAutoNum type="arabicParenR"/>
            </a:pPr>
            <a:r>
              <a:rPr lang="fr-FR" dirty="0" smtClean="0">
                <a:solidFill>
                  <a:schemeClr val="tx1">
                    <a:lumMod val="85000"/>
                    <a:lumOff val="15000"/>
                  </a:schemeClr>
                </a:solidFill>
                <a:latin typeface="Comic Sans MS" pitchFamily="66" charset="0"/>
              </a:rPr>
              <a:t>cartographier les propriétés de surface et l’usage des sols des zones semi-arides</a:t>
            </a:r>
          </a:p>
          <a:p>
            <a:pPr marL="514350" indent="-514350" algn="just">
              <a:buAutoNum type="arabicParenR"/>
            </a:pPr>
            <a:r>
              <a:rPr lang="fr-FR" dirty="0" smtClean="0">
                <a:solidFill>
                  <a:schemeClr val="tx1">
                    <a:lumMod val="85000"/>
                    <a:lumOff val="15000"/>
                  </a:schemeClr>
                </a:solidFill>
                <a:latin typeface="Comic Sans MS" pitchFamily="66" charset="0"/>
              </a:rPr>
              <a:t>développer, valider et introduire de nouvelles paramétrisations dans le modèle d’érosion éolienne existant qui devront permettre de prendre en compte les caractéristiques des régions semi-arides : humidité du sol plus élevée ; présence d’une végétation annuelle (naturelle ou agricole) ; présence de croûtes ; développement d’activités agricoles (cultures et pastoralisme)</a:t>
            </a:r>
          </a:p>
          <a:p>
            <a:pPr marL="514350" indent="-514350" algn="just">
              <a:buAutoNum type="arabicParenR"/>
            </a:pPr>
            <a:endParaRPr lang="fr-FR" dirty="0">
              <a:solidFill>
                <a:schemeClr val="tx1">
                  <a:lumMod val="85000"/>
                  <a:lumOff val="15000"/>
                </a:schemeClr>
              </a:solidFill>
              <a:latin typeface="Comic Sans MS" pitchFamily="66" charset="0"/>
            </a:endParaRPr>
          </a:p>
        </p:txBody>
      </p:sp>
      <p:pic>
        <p:nvPicPr>
          <p:cNvPr id="58373" name="Picture 5"/>
          <p:cNvPicPr>
            <a:picLocks noChangeAspect="1" noChangeArrowheads="1"/>
          </p:cNvPicPr>
          <p:nvPr/>
        </p:nvPicPr>
        <p:blipFill>
          <a:blip r:embed="rId3" cstate="print"/>
          <a:srcRect/>
          <a:stretch>
            <a:fillRect/>
          </a:stretch>
        </p:blipFill>
        <p:spPr bwMode="auto">
          <a:xfrm>
            <a:off x="10800" y="677706"/>
            <a:ext cx="9118800" cy="3192319"/>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lum bright="50000" contrast="-60000"/>
          </a:blip>
          <a:srcRect/>
          <a:stretch>
            <a:fillRect/>
          </a:stretch>
        </p:blipFill>
        <p:spPr bwMode="auto">
          <a:xfrm>
            <a:off x="0" y="-26988"/>
            <a:ext cx="9144000" cy="576263"/>
          </a:xfrm>
          <a:prstGeom prst="rect">
            <a:avLst/>
          </a:prstGeom>
          <a:noFill/>
          <a:ln w="9525">
            <a:noFill/>
            <a:round/>
            <a:headEnd/>
            <a:tailEnd/>
          </a:ln>
        </p:spPr>
      </p:pic>
      <p:sp>
        <p:nvSpPr>
          <p:cNvPr id="8" name="Rectangle 7"/>
          <p:cNvSpPr>
            <a:spLocks noChangeArrowheads="1"/>
          </p:cNvSpPr>
          <p:nvPr/>
        </p:nvSpPr>
        <p:spPr bwMode="auto">
          <a:xfrm>
            <a:off x="0" y="23813"/>
            <a:ext cx="8892480" cy="381000"/>
          </a:xfrm>
          <a:prstGeom prst="rect">
            <a:avLst/>
          </a:prstGeom>
          <a:noFill/>
          <a:ln w="9525">
            <a:noFill/>
            <a:round/>
            <a:headEnd/>
            <a:tailEnd/>
          </a:ln>
        </p:spPr>
        <p:txBody>
          <a:bodyPr lIns="90000" tIns="46800" rIns="90000" bIns="46800" anchor="ctr"/>
          <a:lstStyle/>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dirty="0">
                <a:latin typeface="Comic Sans MS" pitchFamily="66" charset="0"/>
              </a:rPr>
              <a:t>  </a:t>
            </a:r>
            <a:r>
              <a:rPr lang="fr-FR" sz="2400" dirty="0" smtClean="0">
                <a:latin typeface="Comic Sans MS" pitchFamily="66" charset="0"/>
              </a:rPr>
              <a:t>Le </a:t>
            </a:r>
            <a:r>
              <a:rPr lang="fr-FR" sz="2400" dirty="0">
                <a:latin typeface="Comic Sans MS" pitchFamily="66" charset="0"/>
              </a:rPr>
              <a:t>modèle d’érosion </a:t>
            </a:r>
            <a:r>
              <a:rPr lang="fr-FR" sz="2400" dirty="0" smtClean="0">
                <a:latin typeface="Comic Sans MS" pitchFamily="66" charset="0"/>
              </a:rPr>
              <a:t>éolienne pour les régions semi-arides</a:t>
            </a:r>
            <a:endParaRPr lang="fr-FR" sz="2400" dirty="0">
              <a:latin typeface="Comic Sans MS"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4" name="Rectangle 6"/>
          <p:cNvSpPr>
            <a:spLocks noGrp="1" noChangeArrowheads="1"/>
          </p:cNvSpPr>
          <p:nvPr>
            <p:ph type="ctrTitle"/>
          </p:nvPr>
        </p:nvSpPr>
        <p:spPr>
          <a:xfrm>
            <a:off x="611188" y="1268413"/>
            <a:ext cx="7918450" cy="2332037"/>
          </a:xfrm>
        </p:spPr>
        <p:txBody>
          <a:bodyPr/>
          <a:lstStyle/>
          <a:p>
            <a:r>
              <a:rPr lang="fr-FR" sz="4000" dirty="0">
                <a:solidFill>
                  <a:schemeClr val="tx1"/>
                </a:solidFill>
                <a:latin typeface="Comic Sans MS" pitchFamily="66" charset="0"/>
              </a:rPr>
              <a:t>Influence des propriétés de surface sur la modélisation du bilan de masse des poussières mobilisées par les MCS au Sahel</a:t>
            </a:r>
          </a:p>
        </p:txBody>
      </p:sp>
      <p:sp>
        <p:nvSpPr>
          <p:cNvPr id="14" name="Sous-titre 13"/>
          <p:cNvSpPr>
            <a:spLocks noGrp="1"/>
          </p:cNvSpPr>
          <p:nvPr>
            <p:ph type="subTitle" idx="1"/>
          </p:nvPr>
        </p:nvSpPr>
        <p:spPr/>
        <p:txBody>
          <a:bodyPr/>
          <a:lstStyle/>
          <a:p>
            <a:r>
              <a:rPr lang="fr-FR" dirty="0" smtClean="0">
                <a:solidFill>
                  <a:srgbClr val="E2E9C9"/>
                </a:solidFill>
              </a:rPr>
              <a:t>RAMS + DPM couplés en ligne</a:t>
            </a:r>
            <a:endParaRPr lang="fr-FR" dirty="0">
              <a:solidFill>
                <a:srgbClr val="E2E9C9"/>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a:noFill/>
        </p:spPr>
        <p:txBody>
          <a:bodyPr/>
          <a:lstStyle/>
          <a:p>
            <a:r>
              <a:rPr lang="fr-FR" sz="4000">
                <a:latin typeface="Comic Sans MS" pitchFamily="66" charset="0"/>
              </a:rPr>
              <a:t>Outil numérique</a:t>
            </a:r>
          </a:p>
        </p:txBody>
      </p:sp>
      <p:sp>
        <p:nvSpPr>
          <p:cNvPr id="34819" name="Text Box 3"/>
          <p:cNvSpPr txBox="1">
            <a:spLocks noChangeArrowheads="1"/>
          </p:cNvSpPr>
          <p:nvPr/>
        </p:nvSpPr>
        <p:spPr bwMode="auto">
          <a:xfrm>
            <a:off x="109538" y="6248400"/>
            <a:ext cx="8904287" cy="641350"/>
          </a:xfrm>
          <a:prstGeom prst="rect">
            <a:avLst/>
          </a:prstGeom>
          <a:noFill/>
          <a:ln w="9525">
            <a:noFill/>
            <a:miter lim="800000"/>
            <a:headEnd/>
            <a:tailEnd/>
          </a:ln>
          <a:effectLst/>
        </p:spPr>
        <p:txBody>
          <a:bodyPr>
            <a:spAutoFit/>
          </a:bodyPr>
          <a:lstStyle/>
          <a:p>
            <a:pPr algn="ctr">
              <a:spcBef>
                <a:spcPct val="20000"/>
              </a:spcBef>
              <a:buClr>
                <a:schemeClr val="folHlink"/>
              </a:buClr>
              <a:buSzPct val="60000"/>
              <a:buFont typeface="Wingdings" pitchFamily="2" charset="2"/>
              <a:buNone/>
            </a:pPr>
            <a:r>
              <a:rPr lang="fr-FR" b="1">
                <a:solidFill>
                  <a:srgbClr val="FF0000"/>
                </a:solidFill>
                <a:latin typeface="Comic Sans MS" pitchFamily="66" charset="0"/>
              </a:rPr>
              <a:t>PROBLEME : pas de données sur les propriétés des surfaces en dessous de 16°N</a:t>
            </a:r>
          </a:p>
        </p:txBody>
      </p:sp>
      <p:pic>
        <p:nvPicPr>
          <p:cNvPr id="34820" name="Picture 4" descr="Couplage-RAMS-DPM"/>
          <p:cNvPicPr>
            <a:picLocks noChangeAspect="1" noChangeArrowheads="1"/>
          </p:cNvPicPr>
          <p:nvPr/>
        </p:nvPicPr>
        <p:blipFill>
          <a:blip r:embed="rId3" cstate="print"/>
          <a:srcRect/>
          <a:stretch>
            <a:fillRect/>
          </a:stretch>
        </p:blipFill>
        <p:spPr bwMode="auto">
          <a:xfrm>
            <a:off x="-33338" y="2289175"/>
            <a:ext cx="9180513" cy="4019550"/>
          </a:xfrm>
          <a:prstGeom prst="rect">
            <a:avLst/>
          </a:prstGeom>
          <a:noFill/>
        </p:spPr>
      </p:pic>
      <p:sp>
        <p:nvSpPr>
          <p:cNvPr id="34821" name="Text Box 5"/>
          <p:cNvSpPr txBox="1">
            <a:spLocks noChangeArrowheads="1"/>
          </p:cNvSpPr>
          <p:nvPr/>
        </p:nvSpPr>
        <p:spPr bwMode="auto">
          <a:xfrm>
            <a:off x="444500" y="1052513"/>
            <a:ext cx="8223250" cy="1006475"/>
          </a:xfrm>
          <a:prstGeom prst="rect">
            <a:avLst/>
          </a:prstGeom>
          <a:noFill/>
          <a:ln w="9525">
            <a:noFill/>
            <a:miter lim="800000"/>
            <a:headEnd/>
            <a:tailEnd/>
          </a:ln>
          <a:effectLst/>
        </p:spPr>
        <p:txBody>
          <a:bodyPr>
            <a:spAutoFit/>
          </a:bodyPr>
          <a:lstStyle/>
          <a:p>
            <a:pPr algn="ctr"/>
            <a:r>
              <a:rPr lang="fr-FR" sz="2000">
                <a:latin typeface="Comic Sans MS" pitchFamily="66" charset="0"/>
              </a:rPr>
              <a:t>Regional Atmospheric Modeling System (</a:t>
            </a:r>
            <a:r>
              <a:rPr lang="fr-FR" sz="2000" b="1">
                <a:latin typeface="Comic Sans MS" pitchFamily="66" charset="0"/>
              </a:rPr>
              <a:t>RAMS</a:t>
            </a:r>
            <a:r>
              <a:rPr lang="fr-FR" sz="2000">
                <a:latin typeface="Comic Sans MS" pitchFamily="66" charset="0"/>
              </a:rPr>
              <a:t>, </a:t>
            </a:r>
            <a:r>
              <a:rPr lang="fr-FR" sz="2000" i="1">
                <a:latin typeface="Comic Sans MS" pitchFamily="66" charset="0"/>
              </a:rPr>
              <a:t>Cotton et al.</a:t>
            </a:r>
            <a:r>
              <a:rPr lang="fr-FR" sz="2000">
                <a:latin typeface="Comic Sans MS" pitchFamily="66" charset="0"/>
              </a:rPr>
              <a:t> [2003]) couplé en ligne avec le Dust Production Model (</a:t>
            </a:r>
            <a:r>
              <a:rPr lang="fr-FR" sz="2000" b="1">
                <a:latin typeface="Comic Sans MS" pitchFamily="66" charset="0"/>
              </a:rPr>
              <a:t>DPM</a:t>
            </a:r>
            <a:r>
              <a:rPr lang="fr-FR" sz="2000">
                <a:latin typeface="Comic Sans MS" pitchFamily="66" charset="0"/>
              </a:rPr>
              <a:t>, </a:t>
            </a:r>
            <a:r>
              <a:rPr lang="fr-FR" sz="2000" i="1">
                <a:latin typeface="Comic Sans MS" pitchFamily="66" charset="0"/>
              </a:rPr>
              <a:t>Marticorena and Bergametti</a:t>
            </a:r>
            <a:r>
              <a:rPr lang="fr-FR" sz="2000">
                <a:latin typeface="Comic Sans MS" pitchFamily="66" charset="0"/>
              </a:rPr>
              <a:t> [1995], </a:t>
            </a:r>
            <a:r>
              <a:rPr lang="fr-FR" sz="2000" i="1">
                <a:latin typeface="Comic Sans MS" pitchFamily="66" charset="0"/>
              </a:rPr>
              <a:t>Laurent et al.</a:t>
            </a:r>
            <a:r>
              <a:rPr lang="fr-FR" sz="2000">
                <a:latin typeface="Comic Sans MS" pitchFamily="66" charset="0"/>
              </a:rPr>
              <a:t> [2008])</a:t>
            </a:r>
          </a:p>
        </p:txBody>
      </p:sp>
      <p:sp>
        <p:nvSpPr>
          <p:cNvPr id="34823" name="Oval 7"/>
          <p:cNvSpPr>
            <a:spLocks noChangeArrowheads="1"/>
          </p:cNvSpPr>
          <p:nvPr/>
        </p:nvSpPr>
        <p:spPr bwMode="auto">
          <a:xfrm>
            <a:off x="1403350" y="5373688"/>
            <a:ext cx="5329238" cy="935037"/>
          </a:xfrm>
          <a:prstGeom prst="ellipse">
            <a:avLst/>
          </a:prstGeom>
          <a:noFill/>
          <a:ln w="31750">
            <a:solidFill>
              <a:srgbClr val="FF0000"/>
            </a:solidFill>
            <a:round/>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14" descr="ErodibleSoil-modif-grid2.png"/>
          <p:cNvPicPr>
            <a:picLocks noChangeAspect="1"/>
          </p:cNvPicPr>
          <p:nvPr/>
        </p:nvPicPr>
        <p:blipFill>
          <a:blip r:embed="rId3" cstate="print"/>
          <a:srcRect/>
          <a:stretch>
            <a:fillRect/>
          </a:stretch>
        </p:blipFill>
        <p:spPr bwMode="auto">
          <a:xfrm>
            <a:off x="4787900" y="2587625"/>
            <a:ext cx="4100513" cy="4271963"/>
          </a:xfrm>
          <a:prstGeom prst="rect">
            <a:avLst/>
          </a:prstGeom>
          <a:noFill/>
          <a:ln w="9525">
            <a:noFill/>
            <a:miter lim="800000"/>
            <a:headEnd/>
            <a:tailEnd/>
          </a:ln>
        </p:spPr>
      </p:pic>
      <p:pic>
        <p:nvPicPr>
          <p:cNvPr id="11267" name="Image 13" descr="ErodibleSoil-modif-grid1.png"/>
          <p:cNvPicPr>
            <a:picLocks noChangeAspect="1"/>
          </p:cNvPicPr>
          <p:nvPr/>
        </p:nvPicPr>
        <p:blipFill>
          <a:blip r:embed="rId4" cstate="print"/>
          <a:srcRect/>
          <a:stretch>
            <a:fillRect/>
          </a:stretch>
        </p:blipFill>
        <p:spPr bwMode="auto">
          <a:xfrm>
            <a:off x="252413" y="2587625"/>
            <a:ext cx="4100512" cy="4271963"/>
          </a:xfrm>
          <a:prstGeom prst="rect">
            <a:avLst/>
          </a:prstGeom>
          <a:noFill/>
          <a:ln w="9525">
            <a:noFill/>
            <a:miter lim="800000"/>
            <a:headEnd/>
            <a:tailEnd/>
          </a:ln>
        </p:spPr>
      </p:pic>
      <p:sp>
        <p:nvSpPr>
          <p:cNvPr id="11268" name="Rectangle 2"/>
          <p:cNvSpPr>
            <a:spLocks noGrp="1" noChangeArrowheads="1"/>
          </p:cNvSpPr>
          <p:nvPr>
            <p:ph type="title"/>
          </p:nvPr>
        </p:nvSpPr>
        <p:spPr>
          <a:xfrm>
            <a:off x="457200" y="0"/>
            <a:ext cx="8229600" cy="1143000"/>
          </a:xfrm>
          <a:noFill/>
        </p:spPr>
        <p:txBody>
          <a:bodyPr/>
          <a:lstStyle/>
          <a:p>
            <a:pPr eaLnBrk="1" hangingPunct="1"/>
            <a:r>
              <a:rPr lang="fr-FR" sz="4000" smtClean="0">
                <a:latin typeface="Comic Sans MS" pitchFamily="66" charset="0"/>
              </a:rPr>
              <a:t>Tests de sensibilité</a:t>
            </a:r>
          </a:p>
        </p:txBody>
      </p:sp>
      <p:sp>
        <p:nvSpPr>
          <p:cNvPr id="11269" name="Text Box 4"/>
          <p:cNvSpPr txBox="1">
            <a:spLocks noChangeArrowheads="1"/>
          </p:cNvSpPr>
          <p:nvPr/>
        </p:nvSpPr>
        <p:spPr bwMode="auto">
          <a:xfrm>
            <a:off x="323850" y="1220788"/>
            <a:ext cx="6242415" cy="461665"/>
          </a:xfrm>
          <a:prstGeom prst="rect">
            <a:avLst/>
          </a:prstGeom>
          <a:noFill/>
          <a:ln w="9525">
            <a:noFill/>
            <a:miter lim="800000"/>
            <a:headEnd/>
            <a:tailEnd/>
          </a:ln>
        </p:spPr>
        <p:txBody>
          <a:bodyPr wrap="none">
            <a:spAutoFit/>
          </a:bodyPr>
          <a:lstStyle/>
          <a:p>
            <a:r>
              <a:rPr lang="fr-FR" sz="2400" dirty="0" smtClean="0">
                <a:latin typeface="Comic Sans MS" pitchFamily="66" charset="0"/>
                <a:cs typeface="Times New Roman" pitchFamily="18" charset="0"/>
              </a:rPr>
              <a:t>Cas n° 1 : l’ensemble du Sahel est érodable</a:t>
            </a:r>
            <a:endParaRPr lang="fr-FR" sz="2400" dirty="0">
              <a:latin typeface="Comic Sans MS" pitchFamily="66" charset="0"/>
              <a:cs typeface="Times New Roman" pitchFamily="18" charset="0"/>
            </a:endParaRPr>
          </a:p>
        </p:txBody>
      </p:sp>
      <p:sp>
        <p:nvSpPr>
          <p:cNvPr id="11270" name="Text Box 8"/>
          <p:cNvSpPr txBox="1">
            <a:spLocks noChangeArrowheads="1"/>
          </p:cNvSpPr>
          <p:nvPr/>
        </p:nvSpPr>
        <p:spPr bwMode="auto">
          <a:xfrm>
            <a:off x="212822" y="4143375"/>
            <a:ext cx="768159" cy="646331"/>
          </a:xfrm>
          <a:prstGeom prst="rect">
            <a:avLst/>
          </a:prstGeom>
          <a:noFill/>
          <a:ln w="9525">
            <a:noFill/>
            <a:miter lim="800000"/>
            <a:headEnd/>
            <a:tailEnd/>
          </a:ln>
        </p:spPr>
        <p:txBody>
          <a:bodyPr wrap="none">
            <a:spAutoFit/>
          </a:bodyPr>
          <a:lstStyle/>
          <a:p>
            <a:pPr algn="ctr"/>
            <a:r>
              <a:rPr lang="fr-FR" dirty="0" smtClean="0">
                <a:latin typeface="Comic Sans MS" pitchFamily="66" charset="0"/>
              </a:rPr>
              <a:t>Grille</a:t>
            </a:r>
          </a:p>
          <a:p>
            <a:pPr algn="ctr"/>
            <a:r>
              <a:rPr lang="fr-FR" dirty="0" smtClean="0">
                <a:latin typeface="Comic Sans MS" pitchFamily="66" charset="0"/>
              </a:rPr>
              <a:t>1</a:t>
            </a:r>
            <a:endParaRPr lang="fr-FR" dirty="0">
              <a:latin typeface="Comic Sans MS" pitchFamily="66" charset="0"/>
            </a:endParaRPr>
          </a:p>
        </p:txBody>
      </p:sp>
      <p:sp>
        <p:nvSpPr>
          <p:cNvPr id="11271" name="Text Box 10"/>
          <p:cNvSpPr txBox="1">
            <a:spLocks noChangeArrowheads="1"/>
          </p:cNvSpPr>
          <p:nvPr/>
        </p:nvSpPr>
        <p:spPr bwMode="auto">
          <a:xfrm>
            <a:off x="4762597" y="4143375"/>
            <a:ext cx="768159" cy="646331"/>
          </a:xfrm>
          <a:prstGeom prst="rect">
            <a:avLst/>
          </a:prstGeom>
          <a:noFill/>
          <a:ln w="9525">
            <a:noFill/>
            <a:miter lim="800000"/>
            <a:headEnd/>
            <a:tailEnd/>
          </a:ln>
        </p:spPr>
        <p:txBody>
          <a:bodyPr wrap="none">
            <a:spAutoFit/>
          </a:bodyPr>
          <a:lstStyle/>
          <a:p>
            <a:pPr algn="ctr"/>
            <a:r>
              <a:rPr lang="fr-FR" dirty="0" smtClean="0">
                <a:latin typeface="Comic Sans MS" pitchFamily="66" charset="0"/>
              </a:rPr>
              <a:t>Grille</a:t>
            </a:r>
          </a:p>
          <a:p>
            <a:pPr algn="ctr"/>
            <a:r>
              <a:rPr lang="fr-FR" dirty="0" smtClean="0">
                <a:latin typeface="Comic Sans MS" pitchFamily="66" charset="0"/>
              </a:rPr>
              <a:t>2</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srcRect/>
          <a:stretch>
            <a:fillRect/>
          </a:stretch>
        </p:blipFill>
        <p:spPr bwMode="auto">
          <a:xfrm>
            <a:off x="1185840" y="2151376"/>
            <a:ext cx="7706639" cy="4032448"/>
          </a:xfrm>
          <a:prstGeom prst="rect">
            <a:avLst/>
          </a:prstGeom>
          <a:noFill/>
          <a:ln w="9525">
            <a:noFill/>
            <a:miter lim="800000"/>
            <a:headEnd/>
            <a:tailEnd/>
          </a:ln>
          <a:effectLst/>
        </p:spPr>
      </p:pic>
      <p:sp>
        <p:nvSpPr>
          <p:cNvPr id="3" name="Freeform 21"/>
          <p:cNvSpPr>
            <a:spLocks/>
          </p:cNvSpPr>
          <p:nvPr/>
        </p:nvSpPr>
        <p:spPr bwMode="auto">
          <a:xfrm>
            <a:off x="692151" y="5272226"/>
            <a:ext cx="292100" cy="263525"/>
          </a:xfrm>
          <a:custGeom>
            <a:avLst/>
            <a:gdLst/>
            <a:ahLst/>
            <a:cxnLst>
              <a:cxn ang="0">
                <a:pos x="72" y="576"/>
              </a:cxn>
              <a:cxn ang="0">
                <a:pos x="24" y="504"/>
              </a:cxn>
              <a:cxn ang="0">
                <a:pos x="0" y="432"/>
              </a:cxn>
              <a:cxn ang="0">
                <a:pos x="12" y="240"/>
              </a:cxn>
              <a:cxn ang="0">
                <a:pos x="372" y="12"/>
              </a:cxn>
              <a:cxn ang="0">
                <a:pos x="576" y="24"/>
              </a:cxn>
              <a:cxn ang="0">
                <a:pos x="600" y="96"/>
              </a:cxn>
              <a:cxn ang="0">
                <a:pos x="636" y="216"/>
              </a:cxn>
              <a:cxn ang="0">
                <a:pos x="660" y="252"/>
              </a:cxn>
              <a:cxn ang="0">
                <a:pos x="684" y="324"/>
              </a:cxn>
              <a:cxn ang="0">
                <a:pos x="612" y="480"/>
              </a:cxn>
              <a:cxn ang="0">
                <a:pos x="468" y="624"/>
              </a:cxn>
              <a:cxn ang="0">
                <a:pos x="228" y="636"/>
              </a:cxn>
              <a:cxn ang="0">
                <a:pos x="72" y="624"/>
              </a:cxn>
              <a:cxn ang="0">
                <a:pos x="84" y="588"/>
              </a:cxn>
              <a:cxn ang="0">
                <a:pos x="72" y="576"/>
              </a:cxn>
            </a:cxnLst>
            <a:rect l="0" t="0" r="r" b="b"/>
            <a:pathLst>
              <a:path w="690" h="640">
                <a:moveTo>
                  <a:pt x="72" y="576"/>
                </a:moveTo>
                <a:cubicBezTo>
                  <a:pt x="56" y="552"/>
                  <a:pt x="33" y="531"/>
                  <a:pt x="24" y="504"/>
                </a:cubicBezTo>
                <a:cubicBezTo>
                  <a:pt x="16" y="480"/>
                  <a:pt x="0" y="432"/>
                  <a:pt x="0" y="432"/>
                </a:cubicBezTo>
                <a:cubicBezTo>
                  <a:pt x="4" y="368"/>
                  <a:pt x="5" y="304"/>
                  <a:pt x="12" y="240"/>
                </a:cubicBezTo>
                <a:cubicBezTo>
                  <a:pt x="29" y="74"/>
                  <a:pt x="249" y="37"/>
                  <a:pt x="372" y="12"/>
                </a:cubicBezTo>
                <a:cubicBezTo>
                  <a:pt x="440" y="16"/>
                  <a:pt x="512" y="0"/>
                  <a:pt x="576" y="24"/>
                </a:cubicBezTo>
                <a:cubicBezTo>
                  <a:pt x="600" y="33"/>
                  <a:pt x="594" y="71"/>
                  <a:pt x="600" y="96"/>
                </a:cubicBezTo>
                <a:cubicBezTo>
                  <a:pt x="607" y="123"/>
                  <a:pt x="624" y="198"/>
                  <a:pt x="636" y="216"/>
                </a:cubicBezTo>
                <a:cubicBezTo>
                  <a:pt x="644" y="228"/>
                  <a:pt x="654" y="239"/>
                  <a:pt x="660" y="252"/>
                </a:cubicBezTo>
                <a:cubicBezTo>
                  <a:pt x="670" y="275"/>
                  <a:pt x="684" y="324"/>
                  <a:pt x="684" y="324"/>
                </a:cubicBezTo>
                <a:cubicBezTo>
                  <a:pt x="675" y="406"/>
                  <a:pt x="690" y="454"/>
                  <a:pt x="612" y="480"/>
                </a:cubicBezTo>
                <a:cubicBezTo>
                  <a:pt x="565" y="527"/>
                  <a:pt x="543" y="617"/>
                  <a:pt x="468" y="624"/>
                </a:cubicBezTo>
                <a:cubicBezTo>
                  <a:pt x="388" y="631"/>
                  <a:pt x="308" y="632"/>
                  <a:pt x="228" y="636"/>
                </a:cubicBezTo>
                <a:cubicBezTo>
                  <a:pt x="176" y="632"/>
                  <a:pt x="121" y="640"/>
                  <a:pt x="72" y="624"/>
                </a:cubicBezTo>
                <a:cubicBezTo>
                  <a:pt x="60" y="620"/>
                  <a:pt x="84" y="601"/>
                  <a:pt x="84" y="588"/>
                </a:cubicBezTo>
                <a:cubicBezTo>
                  <a:pt x="84" y="582"/>
                  <a:pt x="76" y="580"/>
                  <a:pt x="72" y="576"/>
                </a:cubicBezTo>
                <a:close/>
              </a:path>
            </a:pathLst>
          </a:custGeom>
          <a:solidFill>
            <a:schemeClr val="bg2"/>
          </a:solidFill>
          <a:ln w="9525">
            <a:solidFill>
              <a:srgbClr val="5F5F5F"/>
            </a:solidFill>
            <a:round/>
            <a:headEnd/>
            <a:tailEnd/>
          </a:ln>
          <a:effectLst/>
        </p:spPr>
        <p:txBody>
          <a:bodyPr wrap="none" anchor="ctr"/>
          <a:lstStyle/>
          <a:p>
            <a:endParaRPr lang="fr-FR" dirty="0"/>
          </a:p>
        </p:txBody>
      </p:sp>
      <p:sp>
        <p:nvSpPr>
          <p:cNvPr id="4" name="AutoShape 25"/>
          <p:cNvSpPr>
            <a:spLocks noChangeArrowheads="1"/>
          </p:cNvSpPr>
          <p:nvPr/>
        </p:nvSpPr>
        <p:spPr bwMode="auto">
          <a:xfrm>
            <a:off x="-36512" y="4615001"/>
            <a:ext cx="584200" cy="525463"/>
          </a:xfrm>
          <a:prstGeom prst="octagon">
            <a:avLst>
              <a:gd name="adj" fmla="val 29287"/>
            </a:avLst>
          </a:prstGeom>
          <a:solidFill>
            <a:srgbClr val="92D050"/>
          </a:solidFill>
          <a:ln w="9525">
            <a:solidFill>
              <a:schemeClr val="tx1"/>
            </a:solidFill>
            <a:miter lim="800000"/>
            <a:headEnd/>
            <a:tailEnd/>
          </a:ln>
          <a:effectLst/>
        </p:spPr>
        <p:txBody>
          <a:bodyPr wrap="none" anchor="ctr"/>
          <a:lstStyle/>
          <a:p>
            <a:endParaRPr lang="fr-FR" dirty="0"/>
          </a:p>
        </p:txBody>
      </p:sp>
      <p:sp>
        <p:nvSpPr>
          <p:cNvPr id="5" name="Rectangle 26"/>
          <p:cNvSpPr>
            <a:spLocks noChangeArrowheads="1"/>
          </p:cNvSpPr>
          <p:nvPr/>
        </p:nvSpPr>
        <p:spPr bwMode="auto">
          <a:xfrm>
            <a:off x="182563" y="5140464"/>
            <a:ext cx="146050" cy="395288"/>
          </a:xfrm>
          <a:prstGeom prst="rect">
            <a:avLst/>
          </a:prstGeom>
          <a:solidFill>
            <a:srgbClr val="663300"/>
          </a:solidFill>
          <a:ln w="9525">
            <a:solidFill>
              <a:schemeClr val="tx1"/>
            </a:solidFill>
            <a:miter lim="800000"/>
            <a:headEnd/>
            <a:tailEnd/>
          </a:ln>
          <a:effectLst/>
        </p:spPr>
        <p:txBody>
          <a:bodyPr wrap="none" anchor="ctr"/>
          <a:lstStyle/>
          <a:p>
            <a:endParaRPr lang="fr-FR" dirty="0"/>
          </a:p>
        </p:txBody>
      </p:sp>
      <p:cxnSp>
        <p:nvCxnSpPr>
          <p:cNvPr id="7" name="Connecteur droit 6"/>
          <p:cNvCxnSpPr/>
          <p:nvPr/>
        </p:nvCxnSpPr>
        <p:spPr>
          <a:xfrm flipH="1">
            <a:off x="72008" y="5549004"/>
            <a:ext cx="4499992" cy="0"/>
          </a:xfrm>
          <a:prstGeom prst="line">
            <a:avLst/>
          </a:prstGeom>
          <a:ln w="476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34" descr="moz-screenshot-3"/>
          <p:cNvPicPr>
            <a:picLocks noChangeAspect="1" noChangeArrowheads="1"/>
          </p:cNvPicPr>
          <p:nvPr/>
        </p:nvPicPr>
        <p:blipFill>
          <a:blip r:embed="rId4" cstate="print"/>
          <a:srcRect/>
          <a:stretch>
            <a:fillRect/>
          </a:stretch>
        </p:blipFill>
        <p:spPr bwMode="auto">
          <a:xfrm>
            <a:off x="-12700" y="0"/>
            <a:ext cx="9156700" cy="1474788"/>
          </a:xfrm>
          <a:prstGeom prst="rect">
            <a:avLst/>
          </a:prstGeom>
          <a:noFill/>
        </p:spPr>
      </p:pic>
      <p:sp>
        <p:nvSpPr>
          <p:cNvPr id="13" name="Rectangle 35"/>
          <p:cNvSpPr>
            <a:spLocks noChangeArrowheads="1"/>
          </p:cNvSpPr>
          <p:nvPr/>
        </p:nvSpPr>
        <p:spPr bwMode="auto">
          <a:xfrm>
            <a:off x="0" y="0"/>
            <a:ext cx="9144000" cy="1463675"/>
          </a:xfrm>
          <a:prstGeom prst="rect">
            <a:avLst/>
          </a:prstGeom>
          <a:gradFill rotWithShape="1">
            <a:gsLst>
              <a:gs pos="0">
                <a:schemeClr val="bg1">
                  <a:alpha val="50000"/>
                </a:schemeClr>
              </a:gs>
              <a:gs pos="100000">
                <a:schemeClr val="bg1">
                  <a:gamma/>
                  <a:shade val="46275"/>
                  <a:invGamma/>
                </a:schemeClr>
              </a:gs>
            </a:gsLst>
            <a:lin ang="0" scaled="1"/>
          </a:gradFill>
          <a:ln w="9525">
            <a:noFill/>
            <a:miter lim="800000"/>
            <a:headEnd/>
            <a:tailEnd/>
          </a:ln>
          <a:effectLst/>
        </p:spPr>
        <p:txBody>
          <a:bodyPr wrap="none" anchor="ctr"/>
          <a:lstStyle/>
          <a:p>
            <a:endParaRPr lang="fr-FR" dirty="0"/>
          </a:p>
        </p:txBody>
      </p:sp>
      <p:sp>
        <p:nvSpPr>
          <p:cNvPr id="10" name="Arc 9"/>
          <p:cNvSpPr/>
          <p:nvPr/>
        </p:nvSpPr>
        <p:spPr>
          <a:xfrm rot="10800000" flipH="1">
            <a:off x="611560" y="2420888"/>
            <a:ext cx="1872208" cy="2448272"/>
          </a:xfrm>
          <a:prstGeom prst="arc">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5" name="Rectangle 31"/>
          <p:cNvSpPr>
            <a:spLocks noChangeArrowheads="1"/>
          </p:cNvSpPr>
          <p:nvPr/>
        </p:nvSpPr>
        <p:spPr bwMode="auto">
          <a:xfrm>
            <a:off x="323528" y="2996952"/>
            <a:ext cx="2663230" cy="360355"/>
          </a:xfrm>
          <a:prstGeom prst="rect">
            <a:avLst/>
          </a:prstGeom>
          <a:noFill/>
          <a:ln w="19050">
            <a:noFill/>
            <a:miter lim="800000"/>
            <a:headEnd/>
            <a:tailEnd/>
          </a:ln>
          <a:effectLst/>
        </p:spPr>
        <p:txBody>
          <a:bodyPr wrap="none" lIns="82550" tIns="41275" rIns="82550" bIns="41275">
            <a:spAutoFit/>
          </a:bodyPr>
          <a:lstStyle/>
          <a:p>
            <a:pPr algn="l" defTabSz="739775" eaLnBrk="0" hangingPunct="0"/>
            <a:r>
              <a:rPr lang="fr-FR" b="1" dirty="0" smtClean="0">
                <a:solidFill>
                  <a:srgbClr val="00B050"/>
                </a:solidFill>
                <a:latin typeface="Arial" pitchFamily="34" charset="0"/>
                <a:cs typeface="Arial" pitchFamily="34" charset="0"/>
              </a:rPr>
              <a:t>Vitesse seuil d’érosion</a:t>
            </a:r>
            <a:endParaRPr lang="fr-FR" b="1" dirty="0">
              <a:solidFill>
                <a:srgbClr val="00B050"/>
              </a:solidFill>
              <a:latin typeface="Arial" pitchFamily="34" charset="0"/>
              <a:cs typeface="Arial" pitchFamily="34" charset="0"/>
            </a:endParaRPr>
          </a:p>
        </p:txBody>
      </p:sp>
      <p:sp>
        <p:nvSpPr>
          <p:cNvPr id="16" name="Text Box 36"/>
          <p:cNvSpPr txBox="1">
            <a:spLocks noChangeArrowheads="1"/>
          </p:cNvSpPr>
          <p:nvPr/>
        </p:nvSpPr>
        <p:spPr bwMode="auto">
          <a:xfrm>
            <a:off x="3059832" y="439738"/>
            <a:ext cx="6084168" cy="584775"/>
          </a:xfrm>
          <a:prstGeom prst="rect">
            <a:avLst/>
          </a:prstGeom>
          <a:noFill/>
          <a:ln w="9525">
            <a:noFill/>
            <a:miter lim="800000"/>
            <a:headEnd/>
            <a:tailEnd/>
          </a:ln>
          <a:effectLst/>
        </p:spPr>
        <p:txBody>
          <a:bodyPr wrap="square">
            <a:spAutoFit/>
          </a:bodyPr>
          <a:lstStyle/>
          <a:p>
            <a:pPr algn="l">
              <a:spcBef>
                <a:spcPct val="50000"/>
              </a:spcBef>
            </a:pPr>
            <a:r>
              <a:rPr lang="fr-FR" sz="3200" b="1" dirty="0" smtClean="0">
                <a:solidFill>
                  <a:schemeClr val="bg1"/>
                </a:solidFill>
              </a:rPr>
              <a:t>Qu’est-ce que l’érosion éolienne ?</a:t>
            </a:r>
            <a:endParaRPr lang="fr-FR" sz="3200" b="1" dirty="0">
              <a:solidFill>
                <a:schemeClr val="bg1"/>
              </a:solidFill>
            </a:endParaRPr>
          </a:p>
        </p:txBody>
      </p:sp>
      <p:sp>
        <p:nvSpPr>
          <p:cNvPr id="17" name="Nuage 16"/>
          <p:cNvSpPr/>
          <p:nvPr/>
        </p:nvSpPr>
        <p:spPr>
          <a:xfrm>
            <a:off x="7884368" y="1844824"/>
            <a:ext cx="1259632" cy="57606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16" descr="ErodibleSoil-modif_HWSD-grid2.png"/>
          <p:cNvPicPr>
            <a:picLocks noChangeAspect="1"/>
          </p:cNvPicPr>
          <p:nvPr/>
        </p:nvPicPr>
        <p:blipFill>
          <a:blip r:embed="rId3" cstate="print"/>
          <a:srcRect/>
          <a:stretch>
            <a:fillRect/>
          </a:stretch>
        </p:blipFill>
        <p:spPr bwMode="auto">
          <a:xfrm>
            <a:off x="4787900" y="2587625"/>
            <a:ext cx="4100513" cy="4271963"/>
          </a:xfrm>
          <a:prstGeom prst="rect">
            <a:avLst/>
          </a:prstGeom>
          <a:noFill/>
          <a:ln w="9525">
            <a:noFill/>
            <a:miter lim="800000"/>
            <a:headEnd/>
            <a:tailEnd/>
          </a:ln>
        </p:spPr>
      </p:pic>
      <p:pic>
        <p:nvPicPr>
          <p:cNvPr id="12291" name="Image 15" descr="ErodibleSoil-modif_HWSD-grid1.png"/>
          <p:cNvPicPr>
            <a:picLocks noChangeAspect="1"/>
          </p:cNvPicPr>
          <p:nvPr/>
        </p:nvPicPr>
        <p:blipFill>
          <a:blip r:embed="rId4" cstate="print"/>
          <a:srcRect/>
          <a:stretch>
            <a:fillRect/>
          </a:stretch>
        </p:blipFill>
        <p:spPr bwMode="auto">
          <a:xfrm>
            <a:off x="252413" y="2587625"/>
            <a:ext cx="4100512" cy="4271963"/>
          </a:xfrm>
          <a:prstGeom prst="rect">
            <a:avLst/>
          </a:prstGeom>
          <a:noFill/>
          <a:ln w="9525">
            <a:noFill/>
            <a:miter lim="800000"/>
            <a:headEnd/>
            <a:tailEnd/>
          </a:ln>
        </p:spPr>
      </p:pic>
      <p:sp>
        <p:nvSpPr>
          <p:cNvPr id="12292" name="Rectangle 2"/>
          <p:cNvSpPr>
            <a:spLocks noGrp="1" noChangeArrowheads="1"/>
          </p:cNvSpPr>
          <p:nvPr>
            <p:ph type="title"/>
          </p:nvPr>
        </p:nvSpPr>
        <p:spPr>
          <a:xfrm>
            <a:off x="457200" y="0"/>
            <a:ext cx="8229600" cy="1143000"/>
          </a:xfrm>
          <a:noFill/>
        </p:spPr>
        <p:txBody>
          <a:bodyPr/>
          <a:lstStyle/>
          <a:p>
            <a:pPr eaLnBrk="1" hangingPunct="1"/>
            <a:r>
              <a:rPr lang="fr-FR" sz="4000" dirty="0" smtClean="0">
                <a:latin typeface="Comic Sans MS" pitchFamily="66" charset="0"/>
              </a:rPr>
              <a:t>Tests de sensibilité</a:t>
            </a:r>
          </a:p>
        </p:txBody>
      </p:sp>
      <p:sp>
        <p:nvSpPr>
          <p:cNvPr id="12293" name="Text Box 3"/>
          <p:cNvSpPr txBox="1">
            <a:spLocks noChangeArrowheads="1"/>
          </p:cNvSpPr>
          <p:nvPr/>
        </p:nvSpPr>
        <p:spPr bwMode="auto">
          <a:xfrm>
            <a:off x="323850" y="1220788"/>
            <a:ext cx="8125942" cy="461665"/>
          </a:xfrm>
          <a:prstGeom prst="rect">
            <a:avLst/>
          </a:prstGeom>
          <a:noFill/>
          <a:ln w="9525">
            <a:noFill/>
            <a:miter lim="800000"/>
            <a:headEnd/>
            <a:tailEnd/>
          </a:ln>
        </p:spPr>
        <p:txBody>
          <a:bodyPr wrap="none">
            <a:spAutoFit/>
          </a:bodyPr>
          <a:lstStyle/>
          <a:p>
            <a:r>
              <a:rPr lang="fr-FR" sz="2400" dirty="0" smtClean="0">
                <a:latin typeface="Comic Sans MS" pitchFamily="66" charset="0"/>
                <a:cs typeface="Times New Roman" pitchFamily="18" charset="0"/>
              </a:rPr>
              <a:t>Cas n° 2 : seuls les sols sableux au Sahel sont érodables</a:t>
            </a:r>
            <a:endParaRPr lang="fr-FR" sz="2400" dirty="0">
              <a:latin typeface="Comic Sans MS" pitchFamily="66" charset="0"/>
              <a:cs typeface="Times New Roman" pitchFamily="18" charset="0"/>
            </a:endParaRPr>
          </a:p>
        </p:txBody>
      </p:sp>
      <p:sp>
        <p:nvSpPr>
          <p:cNvPr id="12294" name="AutoShape 4"/>
          <p:cNvSpPr>
            <a:spLocks noChangeAspect="1" noChangeArrowheads="1"/>
          </p:cNvSpPr>
          <p:nvPr/>
        </p:nvSpPr>
        <p:spPr bwMode="auto">
          <a:xfrm>
            <a:off x="611188" y="1700213"/>
            <a:ext cx="366712" cy="608012"/>
          </a:xfrm>
          <a:prstGeom prst="curvedRightArrow">
            <a:avLst>
              <a:gd name="adj1" fmla="val 33160"/>
              <a:gd name="adj2" fmla="val 66320"/>
              <a:gd name="adj3" fmla="val 33333"/>
            </a:avLst>
          </a:prstGeom>
          <a:solidFill>
            <a:schemeClr val="accent1"/>
          </a:solidFill>
          <a:ln w="9525">
            <a:solidFill>
              <a:schemeClr val="tx1"/>
            </a:solidFill>
            <a:miter lim="800000"/>
            <a:headEnd/>
            <a:tailEnd/>
          </a:ln>
        </p:spPr>
        <p:txBody>
          <a:bodyPr wrap="none" anchor="ctr"/>
          <a:lstStyle/>
          <a:p>
            <a:endParaRPr lang="fr-FR"/>
          </a:p>
        </p:txBody>
      </p:sp>
      <p:sp>
        <p:nvSpPr>
          <p:cNvPr id="12295" name="Text Box 5"/>
          <p:cNvSpPr txBox="1">
            <a:spLocks noChangeArrowheads="1"/>
          </p:cNvSpPr>
          <p:nvPr/>
        </p:nvSpPr>
        <p:spPr bwMode="auto">
          <a:xfrm>
            <a:off x="1058863" y="1978025"/>
            <a:ext cx="7396577" cy="400110"/>
          </a:xfrm>
          <a:prstGeom prst="rect">
            <a:avLst/>
          </a:prstGeom>
          <a:noFill/>
          <a:ln w="9525">
            <a:noFill/>
            <a:miter lim="800000"/>
            <a:headEnd/>
            <a:tailEnd/>
          </a:ln>
        </p:spPr>
        <p:txBody>
          <a:bodyPr wrap="none">
            <a:spAutoFit/>
          </a:bodyPr>
          <a:lstStyle/>
          <a:p>
            <a:r>
              <a:rPr lang="fr-FR" sz="2000" smtClean="0">
                <a:latin typeface="Comic Sans MS" pitchFamily="66" charset="0"/>
                <a:cs typeface="Times New Roman" pitchFamily="18" charset="0"/>
              </a:rPr>
              <a:t>Utilisation de la </a:t>
            </a:r>
            <a:r>
              <a:rPr lang="fr-FR" sz="2000" b="1" smtClean="0">
                <a:latin typeface="Comic Sans MS" pitchFamily="66" charset="0"/>
                <a:cs typeface="Times New Roman" pitchFamily="18" charset="0"/>
              </a:rPr>
              <a:t>Harmonized World Soil Database </a:t>
            </a:r>
            <a:r>
              <a:rPr lang="fr-FR" sz="2000" smtClean="0">
                <a:latin typeface="Comic Sans MS" pitchFamily="66" charset="0"/>
                <a:cs typeface="Times New Roman" pitchFamily="18" charset="0"/>
              </a:rPr>
              <a:t>(HWSD)</a:t>
            </a:r>
            <a:endParaRPr lang="fr-FR" sz="2000">
              <a:latin typeface="Comic Sans MS" pitchFamily="66" charset="0"/>
              <a:cs typeface="Times New Roman" pitchFamily="18" charset="0"/>
            </a:endParaRPr>
          </a:p>
        </p:txBody>
      </p:sp>
      <p:sp>
        <p:nvSpPr>
          <p:cNvPr id="12296" name="Text Box 10"/>
          <p:cNvSpPr txBox="1">
            <a:spLocks noChangeArrowheads="1"/>
          </p:cNvSpPr>
          <p:nvPr/>
        </p:nvSpPr>
        <p:spPr bwMode="auto">
          <a:xfrm>
            <a:off x="212822" y="4143375"/>
            <a:ext cx="768159" cy="646331"/>
          </a:xfrm>
          <a:prstGeom prst="rect">
            <a:avLst/>
          </a:prstGeom>
          <a:noFill/>
          <a:ln w="9525">
            <a:noFill/>
            <a:miter lim="800000"/>
            <a:headEnd/>
            <a:tailEnd/>
          </a:ln>
        </p:spPr>
        <p:txBody>
          <a:bodyPr wrap="none">
            <a:spAutoFit/>
          </a:bodyPr>
          <a:lstStyle/>
          <a:p>
            <a:pPr algn="ctr"/>
            <a:r>
              <a:rPr lang="fr-FR" smtClean="0">
                <a:latin typeface="Comic Sans MS" pitchFamily="66" charset="0"/>
              </a:rPr>
              <a:t>Grille</a:t>
            </a:r>
          </a:p>
          <a:p>
            <a:pPr algn="ctr"/>
            <a:r>
              <a:rPr lang="fr-FR" smtClean="0">
                <a:latin typeface="Comic Sans MS" pitchFamily="66" charset="0"/>
              </a:rPr>
              <a:t>1</a:t>
            </a:r>
            <a:endParaRPr lang="fr-FR">
              <a:latin typeface="Comic Sans MS" pitchFamily="66" charset="0"/>
            </a:endParaRPr>
          </a:p>
        </p:txBody>
      </p:sp>
      <p:sp>
        <p:nvSpPr>
          <p:cNvPr id="12297" name="Text Box 11"/>
          <p:cNvSpPr txBox="1">
            <a:spLocks noChangeArrowheads="1"/>
          </p:cNvSpPr>
          <p:nvPr/>
        </p:nvSpPr>
        <p:spPr bwMode="auto">
          <a:xfrm>
            <a:off x="4762597" y="4143375"/>
            <a:ext cx="768159" cy="646331"/>
          </a:xfrm>
          <a:prstGeom prst="rect">
            <a:avLst/>
          </a:prstGeom>
          <a:noFill/>
          <a:ln w="9525">
            <a:noFill/>
            <a:miter lim="800000"/>
            <a:headEnd/>
            <a:tailEnd/>
          </a:ln>
        </p:spPr>
        <p:txBody>
          <a:bodyPr wrap="none">
            <a:spAutoFit/>
          </a:bodyPr>
          <a:lstStyle/>
          <a:p>
            <a:pPr algn="ctr"/>
            <a:r>
              <a:rPr lang="fr-FR" smtClean="0">
                <a:latin typeface="Comic Sans MS" pitchFamily="66" charset="0"/>
              </a:rPr>
              <a:t>Grille</a:t>
            </a:r>
          </a:p>
          <a:p>
            <a:pPr algn="ctr"/>
            <a:r>
              <a:rPr lang="fr-FR" smtClean="0">
                <a:latin typeface="Comic Sans MS" pitchFamily="66" charset="0"/>
              </a:rPr>
              <a:t>2</a:t>
            </a:r>
            <a:endParaRPr lang="fr-FR">
              <a:latin typeface="Comic Sans MS"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16" descr="ErodibleSoil-modif_Globcover-grid2.png"/>
          <p:cNvPicPr>
            <a:picLocks noChangeAspect="1"/>
          </p:cNvPicPr>
          <p:nvPr/>
        </p:nvPicPr>
        <p:blipFill>
          <a:blip r:embed="rId3" cstate="print"/>
          <a:srcRect/>
          <a:stretch>
            <a:fillRect/>
          </a:stretch>
        </p:blipFill>
        <p:spPr bwMode="auto">
          <a:xfrm>
            <a:off x="4787900" y="2587625"/>
            <a:ext cx="4100513" cy="4271963"/>
          </a:xfrm>
          <a:prstGeom prst="rect">
            <a:avLst/>
          </a:prstGeom>
          <a:noFill/>
          <a:ln w="9525">
            <a:noFill/>
            <a:miter lim="800000"/>
            <a:headEnd/>
            <a:tailEnd/>
          </a:ln>
        </p:spPr>
      </p:pic>
      <p:pic>
        <p:nvPicPr>
          <p:cNvPr id="13315" name="Image 15" descr="ErodibleSoil-modif_Globcover-grid1.png"/>
          <p:cNvPicPr>
            <a:picLocks noChangeAspect="1"/>
          </p:cNvPicPr>
          <p:nvPr/>
        </p:nvPicPr>
        <p:blipFill>
          <a:blip r:embed="rId4" cstate="print"/>
          <a:srcRect/>
          <a:stretch>
            <a:fillRect/>
          </a:stretch>
        </p:blipFill>
        <p:spPr bwMode="auto">
          <a:xfrm>
            <a:off x="252413" y="2587625"/>
            <a:ext cx="4100512" cy="4271963"/>
          </a:xfrm>
          <a:prstGeom prst="rect">
            <a:avLst/>
          </a:prstGeom>
          <a:noFill/>
          <a:ln w="9525">
            <a:noFill/>
            <a:miter lim="800000"/>
            <a:headEnd/>
            <a:tailEnd/>
          </a:ln>
        </p:spPr>
      </p:pic>
      <p:sp>
        <p:nvSpPr>
          <p:cNvPr id="13316" name="Rectangle 2"/>
          <p:cNvSpPr>
            <a:spLocks noGrp="1" noChangeArrowheads="1"/>
          </p:cNvSpPr>
          <p:nvPr>
            <p:ph type="title"/>
          </p:nvPr>
        </p:nvSpPr>
        <p:spPr>
          <a:xfrm>
            <a:off x="457200" y="0"/>
            <a:ext cx="8229600" cy="1143000"/>
          </a:xfrm>
          <a:noFill/>
        </p:spPr>
        <p:txBody>
          <a:bodyPr/>
          <a:lstStyle/>
          <a:p>
            <a:pPr eaLnBrk="1" hangingPunct="1"/>
            <a:r>
              <a:rPr lang="fr-FR" sz="4000" dirty="0" smtClean="0">
                <a:latin typeface="Comic Sans MS" pitchFamily="66" charset="0"/>
              </a:rPr>
              <a:t>Tests de sensibilité</a:t>
            </a:r>
          </a:p>
        </p:txBody>
      </p:sp>
      <p:sp>
        <p:nvSpPr>
          <p:cNvPr id="13317" name="Text Box 3"/>
          <p:cNvSpPr txBox="1">
            <a:spLocks noChangeArrowheads="1"/>
          </p:cNvSpPr>
          <p:nvPr/>
        </p:nvSpPr>
        <p:spPr bwMode="auto">
          <a:xfrm>
            <a:off x="323850" y="1220788"/>
            <a:ext cx="7883890" cy="830997"/>
          </a:xfrm>
          <a:prstGeom prst="rect">
            <a:avLst/>
          </a:prstGeom>
          <a:noFill/>
          <a:ln w="9525">
            <a:noFill/>
            <a:miter lim="800000"/>
            <a:headEnd/>
            <a:tailEnd/>
          </a:ln>
        </p:spPr>
        <p:txBody>
          <a:bodyPr wrap="none">
            <a:spAutoFit/>
          </a:bodyPr>
          <a:lstStyle/>
          <a:p>
            <a:r>
              <a:rPr lang="fr-FR" sz="2400" dirty="0" smtClean="0">
                <a:latin typeface="Comic Sans MS" pitchFamily="66" charset="0"/>
                <a:cs typeface="Times New Roman" pitchFamily="18" charset="0"/>
              </a:rPr>
              <a:t>Cas n° 3: seules les surfaces nues (</a:t>
            </a:r>
            <a:r>
              <a:rPr lang="fr-FR" sz="2400" dirty="0" err="1" smtClean="0">
                <a:latin typeface="Comic Sans MS" pitchFamily="66" charset="0"/>
                <a:cs typeface="Times New Roman" pitchFamily="18" charset="0"/>
              </a:rPr>
              <a:t>sylvo</a:t>
            </a:r>
            <a:r>
              <a:rPr lang="fr-FR" sz="2400" dirty="0" smtClean="0">
                <a:latin typeface="Comic Sans MS" pitchFamily="66" charset="0"/>
                <a:cs typeface="Times New Roman" pitchFamily="18" charset="0"/>
              </a:rPr>
              <a:t>-pastorales et</a:t>
            </a:r>
          </a:p>
          <a:p>
            <a:r>
              <a:rPr lang="fr-FR" sz="2400" dirty="0" smtClean="0">
                <a:latin typeface="Comic Sans MS" pitchFamily="66" charset="0"/>
                <a:cs typeface="Times New Roman" pitchFamily="18" charset="0"/>
              </a:rPr>
              <a:t>		cultivées) au Sahel sont érodables</a:t>
            </a:r>
            <a:endParaRPr lang="fr-FR" sz="2400" dirty="0">
              <a:latin typeface="Comic Sans MS" pitchFamily="66" charset="0"/>
              <a:cs typeface="Times New Roman" pitchFamily="18" charset="0"/>
            </a:endParaRPr>
          </a:p>
        </p:txBody>
      </p:sp>
      <p:sp>
        <p:nvSpPr>
          <p:cNvPr id="13318" name="AutoShape 4"/>
          <p:cNvSpPr>
            <a:spLocks noChangeAspect="1" noChangeArrowheads="1"/>
          </p:cNvSpPr>
          <p:nvPr/>
        </p:nvSpPr>
        <p:spPr bwMode="auto">
          <a:xfrm>
            <a:off x="611188" y="1700213"/>
            <a:ext cx="366712" cy="608012"/>
          </a:xfrm>
          <a:prstGeom prst="curvedRightArrow">
            <a:avLst>
              <a:gd name="adj1" fmla="val 33160"/>
              <a:gd name="adj2" fmla="val 66320"/>
              <a:gd name="adj3" fmla="val 33333"/>
            </a:avLst>
          </a:prstGeom>
          <a:solidFill>
            <a:schemeClr val="accent1"/>
          </a:solidFill>
          <a:ln w="9525">
            <a:solidFill>
              <a:schemeClr val="tx1"/>
            </a:solidFill>
            <a:miter lim="800000"/>
            <a:headEnd/>
            <a:tailEnd/>
          </a:ln>
        </p:spPr>
        <p:txBody>
          <a:bodyPr wrap="none" anchor="ctr"/>
          <a:lstStyle/>
          <a:p>
            <a:endParaRPr lang="fr-FR"/>
          </a:p>
        </p:txBody>
      </p:sp>
      <p:sp>
        <p:nvSpPr>
          <p:cNvPr id="13319" name="Text Box 5"/>
          <p:cNvSpPr txBox="1">
            <a:spLocks noChangeArrowheads="1"/>
          </p:cNvSpPr>
          <p:nvPr/>
        </p:nvSpPr>
        <p:spPr bwMode="auto">
          <a:xfrm>
            <a:off x="1058863" y="1978025"/>
            <a:ext cx="5485797" cy="400110"/>
          </a:xfrm>
          <a:prstGeom prst="rect">
            <a:avLst/>
          </a:prstGeom>
          <a:noFill/>
          <a:ln w="9525">
            <a:noFill/>
            <a:miter lim="800000"/>
            <a:headEnd/>
            <a:tailEnd/>
          </a:ln>
        </p:spPr>
        <p:txBody>
          <a:bodyPr wrap="none">
            <a:spAutoFit/>
          </a:bodyPr>
          <a:lstStyle/>
          <a:p>
            <a:r>
              <a:rPr lang="fr-FR" sz="2000" dirty="0" smtClean="0">
                <a:latin typeface="Comic Sans MS" pitchFamily="66" charset="0"/>
                <a:cs typeface="Times New Roman" pitchFamily="18" charset="0"/>
              </a:rPr>
              <a:t>Utilisation de la base de données </a:t>
            </a:r>
            <a:r>
              <a:rPr lang="fr-FR" sz="2000" b="1" dirty="0" err="1" smtClean="0">
                <a:latin typeface="Comic Sans MS" pitchFamily="66" charset="0"/>
                <a:cs typeface="Times New Roman" pitchFamily="18" charset="0"/>
              </a:rPr>
              <a:t>Globcover</a:t>
            </a:r>
            <a:endParaRPr lang="fr-FR" sz="2000" dirty="0">
              <a:latin typeface="Comic Sans MS" pitchFamily="66" charset="0"/>
              <a:cs typeface="Times New Roman" pitchFamily="18" charset="0"/>
            </a:endParaRPr>
          </a:p>
        </p:txBody>
      </p:sp>
      <p:sp>
        <p:nvSpPr>
          <p:cNvPr id="13320" name="Text Box 10"/>
          <p:cNvSpPr txBox="1">
            <a:spLocks noChangeArrowheads="1"/>
          </p:cNvSpPr>
          <p:nvPr/>
        </p:nvSpPr>
        <p:spPr bwMode="auto">
          <a:xfrm>
            <a:off x="212822" y="4143375"/>
            <a:ext cx="768159" cy="646331"/>
          </a:xfrm>
          <a:prstGeom prst="rect">
            <a:avLst/>
          </a:prstGeom>
          <a:noFill/>
          <a:ln w="9525">
            <a:noFill/>
            <a:miter lim="800000"/>
            <a:headEnd/>
            <a:tailEnd/>
          </a:ln>
        </p:spPr>
        <p:txBody>
          <a:bodyPr wrap="none">
            <a:spAutoFit/>
          </a:bodyPr>
          <a:lstStyle/>
          <a:p>
            <a:pPr algn="ctr"/>
            <a:r>
              <a:rPr lang="fr-FR" dirty="0" smtClean="0">
                <a:latin typeface="Comic Sans MS" pitchFamily="66" charset="0"/>
              </a:rPr>
              <a:t>Grille</a:t>
            </a:r>
          </a:p>
          <a:p>
            <a:pPr algn="ctr"/>
            <a:r>
              <a:rPr lang="fr-FR" dirty="0" smtClean="0">
                <a:latin typeface="Comic Sans MS" pitchFamily="66" charset="0"/>
              </a:rPr>
              <a:t>1</a:t>
            </a:r>
            <a:endParaRPr lang="fr-FR" dirty="0">
              <a:latin typeface="Comic Sans MS" pitchFamily="66" charset="0"/>
            </a:endParaRPr>
          </a:p>
        </p:txBody>
      </p:sp>
      <p:sp>
        <p:nvSpPr>
          <p:cNvPr id="13321" name="Text Box 11"/>
          <p:cNvSpPr txBox="1">
            <a:spLocks noChangeArrowheads="1"/>
          </p:cNvSpPr>
          <p:nvPr/>
        </p:nvSpPr>
        <p:spPr bwMode="auto">
          <a:xfrm>
            <a:off x="4762597" y="4143375"/>
            <a:ext cx="768159" cy="646331"/>
          </a:xfrm>
          <a:prstGeom prst="rect">
            <a:avLst/>
          </a:prstGeom>
          <a:noFill/>
          <a:ln w="9525">
            <a:noFill/>
            <a:miter lim="800000"/>
            <a:headEnd/>
            <a:tailEnd/>
          </a:ln>
        </p:spPr>
        <p:txBody>
          <a:bodyPr wrap="none">
            <a:spAutoFit/>
          </a:bodyPr>
          <a:lstStyle/>
          <a:p>
            <a:pPr algn="ctr"/>
            <a:r>
              <a:rPr lang="fr-FR" dirty="0" smtClean="0">
                <a:latin typeface="Comic Sans MS" pitchFamily="66" charset="0"/>
              </a:rPr>
              <a:t>Grille</a:t>
            </a:r>
          </a:p>
          <a:p>
            <a:pPr algn="ctr"/>
            <a:r>
              <a:rPr lang="fr-FR" dirty="0" smtClean="0">
                <a:latin typeface="Comic Sans MS" pitchFamily="66" charset="0"/>
              </a:rPr>
              <a:t>2</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ErodibleSoil-modif_HWSD_Globcover-grid1.png"/>
          <p:cNvPicPr>
            <a:picLocks noChangeAspect="1"/>
          </p:cNvPicPr>
          <p:nvPr/>
        </p:nvPicPr>
        <p:blipFill>
          <a:blip r:embed="rId3" cstate="print"/>
          <a:stretch>
            <a:fillRect/>
          </a:stretch>
        </p:blipFill>
        <p:spPr>
          <a:xfrm>
            <a:off x="252000" y="2588400"/>
            <a:ext cx="4101050" cy="4271724"/>
          </a:xfrm>
          <a:prstGeom prst="rect">
            <a:avLst/>
          </a:prstGeom>
        </p:spPr>
      </p:pic>
      <p:pic>
        <p:nvPicPr>
          <p:cNvPr id="14338" name="Image 10" descr="ErodibleSoil-modif_HWSD_Globcover-grid2.png"/>
          <p:cNvPicPr>
            <a:picLocks noChangeAspect="1"/>
          </p:cNvPicPr>
          <p:nvPr/>
        </p:nvPicPr>
        <p:blipFill>
          <a:blip r:embed="rId4" cstate="print"/>
          <a:srcRect/>
          <a:stretch>
            <a:fillRect/>
          </a:stretch>
        </p:blipFill>
        <p:spPr bwMode="auto">
          <a:xfrm>
            <a:off x="4787900" y="2587625"/>
            <a:ext cx="4100513" cy="4271963"/>
          </a:xfrm>
          <a:prstGeom prst="rect">
            <a:avLst/>
          </a:prstGeom>
          <a:noFill/>
          <a:ln w="9525">
            <a:noFill/>
            <a:miter lim="800000"/>
            <a:headEnd/>
            <a:tailEnd/>
          </a:ln>
        </p:spPr>
      </p:pic>
      <p:sp>
        <p:nvSpPr>
          <p:cNvPr id="14340" name="Rectangle 2"/>
          <p:cNvSpPr>
            <a:spLocks noGrp="1" noChangeArrowheads="1"/>
          </p:cNvSpPr>
          <p:nvPr>
            <p:ph type="title"/>
          </p:nvPr>
        </p:nvSpPr>
        <p:spPr>
          <a:xfrm>
            <a:off x="457200" y="0"/>
            <a:ext cx="8229600" cy="1143000"/>
          </a:xfrm>
          <a:noFill/>
        </p:spPr>
        <p:txBody>
          <a:bodyPr/>
          <a:lstStyle/>
          <a:p>
            <a:pPr eaLnBrk="1" hangingPunct="1"/>
            <a:r>
              <a:rPr lang="fr-FR" sz="4000" dirty="0" smtClean="0">
                <a:latin typeface="Comic Sans MS" pitchFamily="66" charset="0"/>
              </a:rPr>
              <a:t>Tests de sensibilité</a:t>
            </a:r>
          </a:p>
        </p:txBody>
      </p:sp>
      <p:sp>
        <p:nvSpPr>
          <p:cNvPr id="14341" name="Text Box 3"/>
          <p:cNvSpPr txBox="1">
            <a:spLocks noChangeArrowheads="1"/>
          </p:cNvSpPr>
          <p:nvPr/>
        </p:nvSpPr>
        <p:spPr bwMode="auto">
          <a:xfrm>
            <a:off x="323850" y="1220788"/>
            <a:ext cx="8895384" cy="830997"/>
          </a:xfrm>
          <a:prstGeom prst="rect">
            <a:avLst/>
          </a:prstGeom>
          <a:noFill/>
          <a:ln w="9525">
            <a:noFill/>
            <a:miter lim="800000"/>
            <a:headEnd/>
            <a:tailEnd/>
          </a:ln>
        </p:spPr>
        <p:txBody>
          <a:bodyPr wrap="none">
            <a:spAutoFit/>
          </a:bodyPr>
          <a:lstStyle/>
          <a:p>
            <a:r>
              <a:rPr lang="fr-FR" sz="2400" dirty="0" smtClean="0">
                <a:latin typeface="Comic Sans MS" pitchFamily="66" charset="0"/>
                <a:cs typeface="Times New Roman" pitchFamily="18" charset="0"/>
              </a:rPr>
              <a:t>Cas n° 4 : seules les surfaces sableuses nues (</a:t>
            </a:r>
            <a:r>
              <a:rPr lang="fr-FR" sz="2400" dirty="0" err="1" smtClean="0">
                <a:latin typeface="Comic Sans MS" pitchFamily="66" charset="0"/>
                <a:cs typeface="Times New Roman" pitchFamily="18" charset="0"/>
              </a:rPr>
              <a:t>sylvo</a:t>
            </a:r>
            <a:r>
              <a:rPr lang="fr-FR" sz="2400" dirty="0" smtClean="0">
                <a:latin typeface="Comic Sans MS" pitchFamily="66" charset="0"/>
                <a:cs typeface="Times New Roman" pitchFamily="18" charset="0"/>
              </a:rPr>
              <a:t>-</a:t>
            </a:r>
          </a:p>
          <a:p>
            <a:r>
              <a:rPr lang="fr-FR" sz="2400" dirty="0" smtClean="0">
                <a:latin typeface="Comic Sans MS" pitchFamily="66" charset="0"/>
                <a:cs typeface="Times New Roman" pitchFamily="18" charset="0"/>
              </a:rPr>
              <a:t>		pastorales et cultivées) au Sahel sont érodables</a:t>
            </a:r>
            <a:endParaRPr lang="fr-FR" sz="2400" dirty="0">
              <a:latin typeface="Comic Sans MS" pitchFamily="66" charset="0"/>
              <a:cs typeface="Times New Roman" pitchFamily="18" charset="0"/>
            </a:endParaRPr>
          </a:p>
        </p:txBody>
      </p:sp>
      <p:sp>
        <p:nvSpPr>
          <p:cNvPr id="14342" name="AutoShape 4"/>
          <p:cNvSpPr>
            <a:spLocks noChangeAspect="1" noChangeArrowheads="1"/>
          </p:cNvSpPr>
          <p:nvPr/>
        </p:nvSpPr>
        <p:spPr bwMode="auto">
          <a:xfrm>
            <a:off x="611188" y="1700213"/>
            <a:ext cx="366712" cy="608012"/>
          </a:xfrm>
          <a:prstGeom prst="curvedRightArrow">
            <a:avLst>
              <a:gd name="adj1" fmla="val 33160"/>
              <a:gd name="adj2" fmla="val 66320"/>
              <a:gd name="adj3" fmla="val 33333"/>
            </a:avLst>
          </a:prstGeom>
          <a:solidFill>
            <a:schemeClr val="accent1"/>
          </a:solidFill>
          <a:ln w="9525">
            <a:solidFill>
              <a:schemeClr val="tx1"/>
            </a:solidFill>
            <a:miter lim="800000"/>
            <a:headEnd/>
            <a:tailEnd/>
          </a:ln>
        </p:spPr>
        <p:txBody>
          <a:bodyPr wrap="none" anchor="ctr"/>
          <a:lstStyle/>
          <a:p>
            <a:endParaRPr lang="fr-FR"/>
          </a:p>
        </p:txBody>
      </p:sp>
      <p:sp>
        <p:nvSpPr>
          <p:cNvPr id="14343" name="Text Box 5"/>
          <p:cNvSpPr txBox="1">
            <a:spLocks noChangeArrowheads="1"/>
          </p:cNvSpPr>
          <p:nvPr/>
        </p:nvSpPr>
        <p:spPr bwMode="auto">
          <a:xfrm>
            <a:off x="1058863" y="1978025"/>
            <a:ext cx="6660798" cy="400110"/>
          </a:xfrm>
          <a:prstGeom prst="rect">
            <a:avLst/>
          </a:prstGeom>
          <a:noFill/>
          <a:ln w="9525">
            <a:noFill/>
            <a:miter lim="800000"/>
            <a:headEnd/>
            <a:tailEnd/>
          </a:ln>
        </p:spPr>
        <p:txBody>
          <a:bodyPr wrap="none">
            <a:spAutoFit/>
          </a:bodyPr>
          <a:lstStyle/>
          <a:p>
            <a:r>
              <a:rPr lang="fr-FR" sz="2000" dirty="0" smtClean="0">
                <a:latin typeface="Comic Sans MS" pitchFamily="66" charset="0"/>
                <a:cs typeface="Times New Roman" pitchFamily="18" charset="0"/>
              </a:rPr>
              <a:t>Utilisation des bases de données </a:t>
            </a:r>
            <a:r>
              <a:rPr lang="fr-FR" sz="2000" b="1" dirty="0" smtClean="0">
                <a:latin typeface="Comic Sans MS" pitchFamily="66" charset="0"/>
                <a:cs typeface="Times New Roman" pitchFamily="18" charset="0"/>
              </a:rPr>
              <a:t>HWSD + </a:t>
            </a:r>
            <a:r>
              <a:rPr lang="fr-FR" sz="2000" b="1" dirty="0" err="1" smtClean="0">
                <a:latin typeface="Comic Sans MS" pitchFamily="66" charset="0"/>
                <a:cs typeface="Times New Roman" pitchFamily="18" charset="0"/>
              </a:rPr>
              <a:t>Globcover</a:t>
            </a:r>
            <a:endParaRPr lang="fr-FR" sz="2000" dirty="0">
              <a:latin typeface="Comic Sans MS" pitchFamily="66" charset="0"/>
              <a:cs typeface="Times New Roman" pitchFamily="18" charset="0"/>
            </a:endParaRPr>
          </a:p>
        </p:txBody>
      </p:sp>
      <p:sp>
        <p:nvSpPr>
          <p:cNvPr id="14344" name="Text Box 10"/>
          <p:cNvSpPr txBox="1">
            <a:spLocks noChangeArrowheads="1"/>
          </p:cNvSpPr>
          <p:nvPr/>
        </p:nvSpPr>
        <p:spPr bwMode="auto">
          <a:xfrm>
            <a:off x="212822" y="4143375"/>
            <a:ext cx="768159" cy="646331"/>
          </a:xfrm>
          <a:prstGeom prst="rect">
            <a:avLst/>
          </a:prstGeom>
          <a:noFill/>
          <a:ln w="9525">
            <a:noFill/>
            <a:miter lim="800000"/>
            <a:headEnd/>
            <a:tailEnd/>
          </a:ln>
        </p:spPr>
        <p:txBody>
          <a:bodyPr wrap="none">
            <a:spAutoFit/>
          </a:bodyPr>
          <a:lstStyle/>
          <a:p>
            <a:pPr algn="ctr"/>
            <a:r>
              <a:rPr lang="fr-FR" dirty="0" smtClean="0">
                <a:latin typeface="Comic Sans MS" pitchFamily="66" charset="0"/>
              </a:rPr>
              <a:t>Grille</a:t>
            </a:r>
          </a:p>
          <a:p>
            <a:pPr algn="ctr"/>
            <a:r>
              <a:rPr lang="fr-FR" dirty="0" smtClean="0">
                <a:latin typeface="Comic Sans MS" pitchFamily="66" charset="0"/>
              </a:rPr>
              <a:t>1</a:t>
            </a:r>
            <a:endParaRPr lang="fr-FR" dirty="0">
              <a:latin typeface="Comic Sans MS" pitchFamily="66" charset="0"/>
            </a:endParaRPr>
          </a:p>
        </p:txBody>
      </p:sp>
      <p:sp>
        <p:nvSpPr>
          <p:cNvPr id="14345" name="Text Box 11"/>
          <p:cNvSpPr txBox="1">
            <a:spLocks noChangeArrowheads="1"/>
          </p:cNvSpPr>
          <p:nvPr/>
        </p:nvSpPr>
        <p:spPr bwMode="auto">
          <a:xfrm>
            <a:off x="4762597" y="4143375"/>
            <a:ext cx="768159" cy="646331"/>
          </a:xfrm>
          <a:prstGeom prst="rect">
            <a:avLst/>
          </a:prstGeom>
          <a:noFill/>
          <a:ln w="9525">
            <a:noFill/>
            <a:miter lim="800000"/>
            <a:headEnd/>
            <a:tailEnd/>
          </a:ln>
        </p:spPr>
        <p:txBody>
          <a:bodyPr wrap="none">
            <a:spAutoFit/>
          </a:bodyPr>
          <a:lstStyle/>
          <a:p>
            <a:pPr algn="ctr"/>
            <a:r>
              <a:rPr lang="fr-FR" dirty="0" smtClean="0">
                <a:latin typeface="Comic Sans MS" pitchFamily="66" charset="0"/>
              </a:rPr>
              <a:t>Grille</a:t>
            </a:r>
          </a:p>
          <a:p>
            <a:pPr algn="ctr"/>
            <a:r>
              <a:rPr lang="fr-FR" dirty="0" smtClean="0">
                <a:latin typeface="Comic Sans MS" pitchFamily="66" charset="0"/>
              </a:rPr>
              <a:t>2</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11" descr="Surface-windspeed-comparison-Banizoumbou.png"/>
          <p:cNvPicPr>
            <a:picLocks noChangeAspect="1"/>
          </p:cNvPicPr>
          <p:nvPr/>
        </p:nvPicPr>
        <p:blipFill>
          <a:blip r:embed="rId3" cstate="print"/>
          <a:srcRect/>
          <a:stretch>
            <a:fillRect/>
          </a:stretch>
        </p:blipFill>
        <p:spPr bwMode="auto">
          <a:xfrm>
            <a:off x="423863" y="1268413"/>
            <a:ext cx="8280400" cy="4981575"/>
          </a:xfrm>
          <a:prstGeom prst="rect">
            <a:avLst/>
          </a:prstGeom>
          <a:noFill/>
          <a:ln w="9525">
            <a:noFill/>
            <a:miter lim="800000"/>
            <a:headEnd/>
            <a:tailEnd/>
          </a:ln>
        </p:spPr>
      </p:pic>
      <p:sp>
        <p:nvSpPr>
          <p:cNvPr id="15363" name="Rectangle 2"/>
          <p:cNvSpPr>
            <a:spLocks noGrp="1" noChangeArrowheads="1"/>
          </p:cNvSpPr>
          <p:nvPr>
            <p:ph type="title"/>
          </p:nvPr>
        </p:nvSpPr>
        <p:spPr>
          <a:xfrm>
            <a:off x="457200" y="0"/>
            <a:ext cx="8229600" cy="1143000"/>
          </a:xfrm>
          <a:noFill/>
        </p:spPr>
        <p:txBody>
          <a:bodyPr/>
          <a:lstStyle/>
          <a:p>
            <a:pPr eaLnBrk="1" hangingPunct="1"/>
            <a:r>
              <a:rPr lang="fr-FR" sz="4000" dirty="0" smtClean="0">
                <a:latin typeface="Comic Sans MS" pitchFamily="66" charset="0"/>
              </a:rPr>
              <a:t>Validation de la météo</a:t>
            </a:r>
          </a:p>
        </p:txBody>
      </p:sp>
      <p:sp>
        <p:nvSpPr>
          <p:cNvPr id="15364" name="Text Box 11"/>
          <p:cNvSpPr txBox="1">
            <a:spLocks noChangeArrowheads="1"/>
          </p:cNvSpPr>
          <p:nvPr/>
        </p:nvSpPr>
        <p:spPr bwMode="auto">
          <a:xfrm>
            <a:off x="238125" y="6332538"/>
            <a:ext cx="8642350" cy="396875"/>
          </a:xfrm>
          <a:prstGeom prst="rect">
            <a:avLst/>
          </a:prstGeom>
          <a:noFill/>
          <a:ln w="9525">
            <a:noFill/>
            <a:miter lim="800000"/>
            <a:headEnd/>
            <a:tailEnd/>
          </a:ln>
        </p:spPr>
        <p:txBody>
          <a:bodyPr>
            <a:spAutoFit/>
          </a:bodyPr>
          <a:lstStyle/>
          <a:p>
            <a:pPr algn="ctr"/>
            <a:r>
              <a:rPr lang="fr-FR" sz="2000" b="1" dirty="0" smtClean="0">
                <a:solidFill>
                  <a:srgbClr val="9966FF"/>
                </a:solidFill>
                <a:latin typeface="Comic Sans MS" pitchFamily="66" charset="0"/>
              </a:rPr>
              <a:t>L’intensité de l’événement est reproduite de façon satisfaisante…</a:t>
            </a:r>
            <a:endParaRPr lang="fr-FR" sz="2000" b="1" dirty="0">
              <a:solidFill>
                <a:srgbClr val="9966FF"/>
              </a:solidFill>
              <a:latin typeface="Comic Sans MS" pitchFamily="66" charset="0"/>
            </a:endParaRPr>
          </a:p>
        </p:txBody>
      </p:sp>
      <p:sp>
        <p:nvSpPr>
          <p:cNvPr id="15365" name="Line 14"/>
          <p:cNvSpPr>
            <a:spLocks noChangeShapeType="1"/>
          </p:cNvSpPr>
          <p:nvPr/>
        </p:nvSpPr>
        <p:spPr bwMode="auto">
          <a:xfrm>
            <a:off x="3348038" y="2492375"/>
            <a:ext cx="1587" cy="2130425"/>
          </a:xfrm>
          <a:prstGeom prst="line">
            <a:avLst/>
          </a:prstGeom>
          <a:noFill/>
          <a:ln w="25400">
            <a:solidFill>
              <a:srgbClr val="9966FF"/>
            </a:solidFill>
            <a:round/>
            <a:headEnd type="stealth" w="med" len="lg"/>
            <a:tailEnd type="stealth" w="med" len="lg"/>
          </a:ln>
        </p:spPr>
        <p:txBody>
          <a:bodyPr/>
          <a:lstStyle/>
          <a:p>
            <a:endParaRPr lang="fr-FR"/>
          </a:p>
        </p:txBody>
      </p:sp>
      <p:sp>
        <p:nvSpPr>
          <p:cNvPr id="15366" name="Text Box 7"/>
          <p:cNvSpPr txBox="1">
            <a:spLocks noChangeArrowheads="1"/>
          </p:cNvSpPr>
          <p:nvPr/>
        </p:nvSpPr>
        <p:spPr bwMode="auto">
          <a:xfrm>
            <a:off x="2351088" y="3278188"/>
            <a:ext cx="976312" cy="366712"/>
          </a:xfrm>
          <a:prstGeom prst="rect">
            <a:avLst/>
          </a:prstGeom>
          <a:noFill/>
          <a:ln w="9525">
            <a:noFill/>
            <a:miter lim="800000"/>
            <a:headEnd/>
            <a:tailEnd/>
          </a:ln>
        </p:spPr>
        <p:txBody>
          <a:bodyPr wrap="none">
            <a:spAutoFit/>
          </a:bodyPr>
          <a:lstStyle/>
          <a:p>
            <a:r>
              <a:rPr lang="fr-FR" smtClean="0">
                <a:solidFill>
                  <a:srgbClr val="9966FF"/>
                </a:solidFill>
                <a:latin typeface="Comic Sans MS" pitchFamily="66" charset="0"/>
              </a:rPr>
              <a:t>+ 5 m/s</a:t>
            </a:r>
            <a:endParaRPr lang="fr-FR">
              <a:solidFill>
                <a:srgbClr val="9966FF"/>
              </a:solidFill>
              <a:latin typeface="Comic Sans MS" pitchFamily="66" charset="0"/>
            </a:endParaRPr>
          </a:p>
        </p:txBody>
      </p:sp>
      <p:sp>
        <p:nvSpPr>
          <p:cNvPr id="15367" name="Text Box 12"/>
          <p:cNvSpPr txBox="1">
            <a:spLocks noChangeArrowheads="1"/>
          </p:cNvSpPr>
          <p:nvPr/>
        </p:nvSpPr>
        <p:spPr bwMode="auto">
          <a:xfrm>
            <a:off x="3265488" y="974725"/>
            <a:ext cx="2584450" cy="396875"/>
          </a:xfrm>
          <a:prstGeom prst="rect">
            <a:avLst/>
          </a:prstGeom>
          <a:noFill/>
          <a:ln w="9525">
            <a:noFill/>
            <a:miter lim="800000"/>
            <a:headEnd/>
            <a:tailEnd/>
          </a:ln>
        </p:spPr>
        <p:txBody>
          <a:bodyPr wrap="none">
            <a:spAutoFit/>
          </a:bodyPr>
          <a:lstStyle/>
          <a:p>
            <a:r>
              <a:rPr lang="fr-FR" sz="2000" smtClean="0"/>
              <a:t>Banizoumbou (Niger)</a:t>
            </a:r>
            <a:endParaRPr lang="fr-FR" sz="20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14" descr="Surface-windspeed-comparison-Banizoumbou.png"/>
          <p:cNvPicPr>
            <a:picLocks noChangeAspect="1"/>
          </p:cNvPicPr>
          <p:nvPr/>
        </p:nvPicPr>
        <p:blipFill>
          <a:blip r:embed="rId3" cstate="print"/>
          <a:srcRect/>
          <a:stretch>
            <a:fillRect/>
          </a:stretch>
        </p:blipFill>
        <p:spPr bwMode="auto">
          <a:xfrm>
            <a:off x="423863" y="1268413"/>
            <a:ext cx="8280400" cy="4981575"/>
          </a:xfrm>
          <a:prstGeom prst="rect">
            <a:avLst/>
          </a:prstGeom>
          <a:noFill/>
          <a:ln w="9525">
            <a:noFill/>
            <a:miter lim="800000"/>
            <a:headEnd/>
            <a:tailEnd/>
          </a:ln>
        </p:spPr>
      </p:pic>
      <p:sp>
        <p:nvSpPr>
          <p:cNvPr id="16387" name="Rectangle 11"/>
          <p:cNvSpPr>
            <a:spLocks noChangeArrowheads="1"/>
          </p:cNvSpPr>
          <p:nvPr/>
        </p:nvSpPr>
        <p:spPr bwMode="auto">
          <a:xfrm>
            <a:off x="1230313" y="1398588"/>
            <a:ext cx="2103437" cy="4319587"/>
          </a:xfrm>
          <a:prstGeom prst="rect">
            <a:avLst/>
          </a:prstGeom>
          <a:solidFill>
            <a:srgbClr val="969696">
              <a:alpha val="59999"/>
            </a:srgbClr>
          </a:solidFill>
          <a:ln w="9525">
            <a:noFill/>
            <a:miter lim="800000"/>
            <a:headEnd/>
            <a:tailEnd/>
          </a:ln>
        </p:spPr>
        <p:txBody>
          <a:bodyPr wrap="none" anchor="ctr"/>
          <a:lstStyle/>
          <a:p>
            <a:endParaRPr lang="fr-FR"/>
          </a:p>
        </p:txBody>
      </p:sp>
      <p:sp>
        <p:nvSpPr>
          <p:cNvPr id="16388" name="Rectangle 12"/>
          <p:cNvSpPr>
            <a:spLocks noChangeArrowheads="1"/>
          </p:cNvSpPr>
          <p:nvPr/>
        </p:nvSpPr>
        <p:spPr bwMode="auto">
          <a:xfrm>
            <a:off x="5118100" y="1398588"/>
            <a:ext cx="3279775" cy="4319587"/>
          </a:xfrm>
          <a:prstGeom prst="rect">
            <a:avLst/>
          </a:prstGeom>
          <a:solidFill>
            <a:srgbClr val="969696">
              <a:alpha val="59999"/>
            </a:srgbClr>
          </a:solidFill>
          <a:ln w="9525">
            <a:noFill/>
            <a:miter lim="800000"/>
            <a:headEnd/>
            <a:tailEnd/>
          </a:ln>
        </p:spPr>
        <p:txBody>
          <a:bodyPr wrap="none" anchor="ctr"/>
          <a:lstStyle/>
          <a:p>
            <a:endParaRPr lang="fr-FR"/>
          </a:p>
        </p:txBody>
      </p:sp>
      <p:sp>
        <p:nvSpPr>
          <p:cNvPr id="16389" name="Line 13"/>
          <p:cNvSpPr>
            <a:spLocks noChangeShapeType="1"/>
          </p:cNvSpPr>
          <p:nvPr/>
        </p:nvSpPr>
        <p:spPr bwMode="auto">
          <a:xfrm rot="16200000" flipH="1">
            <a:off x="4233069" y="5034756"/>
            <a:ext cx="0" cy="1830388"/>
          </a:xfrm>
          <a:prstGeom prst="line">
            <a:avLst/>
          </a:prstGeom>
          <a:noFill/>
          <a:ln w="25400">
            <a:solidFill>
              <a:srgbClr val="9966FF"/>
            </a:solidFill>
            <a:round/>
            <a:headEnd type="stealth" w="med" len="lg"/>
            <a:tailEnd type="stealth" w="med" len="lg"/>
          </a:ln>
        </p:spPr>
        <p:txBody>
          <a:bodyPr/>
          <a:lstStyle/>
          <a:p>
            <a:endParaRPr lang="fr-FR"/>
          </a:p>
        </p:txBody>
      </p:sp>
      <p:sp>
        <p:nvSpPr>
          <p:cNvPr id="16390" name="Text Box 11"/>
          <p:cNvSpPr txBox="1">
            <a:spLocks noChangeArrowheads="1"/>
          </p:cNvSpPr>
          <p:nvPr/>
        </p:nvSpPr>
        <p:spPr bwMode="auto">
          <a:xfrm>
            <a:off x="238125" y="6332538"/>
            <a:ext cx="8642350" cy="396875"/>
          </a:xfrm>
          <a:prstGeom prst="rect">
            <a:avLst/>
          </a:prstGeom>
          <a:noFill/>
          <a:ln w="9525">
            <a:noFill/>
            <a:miter lim="800000"/>
            <a:headEnd/>
            <a:tailEnd/>
          </a:ln>
        </p:spPr>
        <p:txBody>
          <a:bodyPr>
            <a:spAutoFit/>
          </a:bodyPr>
          <a:lstStyle/>
          <a:p>
            <a:pPr algn="ctr"/>
            <a:r>
              <a:rPr lang="fr-FR" sz="2000" b="1" dirty="0" smtClean="0">
                <a:solidFill>
                  <a:srgbClr val="9966FF"/>
                </a:solidFill>
                <a:latin typeface="Comic Sans MS" pitchFamily="66" charset="0"/>
              </a:rPr>
              <a:t>… de même que sa durée</a:t>
            </a:r>
            <a:endParaRPr lang="fr-FR" sz="2000" b="1" dirty="0">
              <a:solidFill>
                <a:srgbClr val="9966FF"/>
              </a:solidFill>
              <a:latin typeface="Comic Sans MS" pitchFamily="66" charset="0"/>
            </a:endParaRPr>
          </a:p>
        </p:txBody>
      </p:sp>
      <p:sp>
        <p:nvSpPr>
          <p:cNvPr id="16391" name="Text Box 12"/>
          <p:cNvSpPr txBox="1">
            <a:spLocks noChangeArrowheads="1"/>
          </p:cNvSpPr>
          <p:nvPr/>
        </p:nvSpPr>
        <p:spPr bwMode="auto">
          <a:xfrm>
            <a:off x="3265488" y="974725"/>
            <a:ext cx="2584450" cy="396875"/>
          </a:xfrm>
          <a:prstGeom prst="rect">
            <a:avLst/>
          </a:prstGeom>
          <a:noFill/>
          <a:ln w="9525">
            <a:noFill/>
            <a:miter lim="800000"/>
            <a:headEnd/>
            <a:tailEnd/>
          </a:ln>
        </p:spPr>
        <p:txBody>
          <a:bodyPr wrap="none">
            <a:spAutoFit/>
          </a:bodyPr>
          <a:lstStyle/>
          <a:p>
            <a:r>
              <a:rPr lang="fr-FR" sz="2000" smtClean="0"/>
              <a:t>Banizoumbou (Niger)</a:t>
            </a:r>
            <a:endParaRPr lang="fr-FR" sz="2000"/>
          </a:p>
        </p:txBody>
      </p:sp>
      <p:sp>
        <p:nvSpPr>
          <p:cNvPr id="16392" name="Rectangle 2"/>
          <p:cNvSpPr>
            <a:spLocks noGrp="1" noChangeArrowheads="1"/>
          </p:cNvSpPr>
          <p:nvPr>
            <p:ph type="title"/>
          </p:nvPr>
        </p:nvSpPr>
        <p:spPr>
          <a:xfrm>
            <a:off x="457200" y="0"/>
            <a:ext cx="8229600" cy="1143000"/>
          </a:xfrm>
          <a:noFill/>
        </p:spPr>
        <p:txBody>
          <a:bodyPr/>
          <a:lstStyle/>
          <a:p>
            <a:pPr eaLnBrk="1" hangingPunct="1"/>
            <a:r>
              <a:rPr lang="fr-FR" sz="4000" smtClean="0">
                <a:latin typeface="Comic Sans MS" pitchFamily="66" charset="0"/>
              </a:rPr>
              <a:t>Validation de la météo</a:t>
            </a:r>
          </a:p>
        </p:txBody>
      </p:sp>
      <p:pic>
        <p:nvPicPr>
          <p:cNvPr id="16393" name="Image 15" descr="Surface-windspeed-comparison-Banizoumbou-legend.png"/>
          <p:cNvPicPr>
            <a:picLocks/>
          </p:cNvPicPr>
          <p:nvPr/>
        </p:nvPicPr>
        <p:blipFill>
          <a:blip r:embed="rId4" cstate="print"/>
          <a:srcRect/>
          <a:stretch>
            <a:fillRect/>
          </a:stretch>
        </p:blipFill>
        <p:spPr bwMode="auto">
          <a:xfrm>
            <a:off x="1370013" y="1455738"/>
            <a:ext cx="1631950" cy="40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42900" y="0"/>
            <a:ext cx="8435975" cy="1143000"/>
          </a:xfrm>
          <a:noFill/>
        </p:spPr>
        <p:txBody>
          <a:bodyPr/>
          <a:lstStyle/>
          <a:p>
            <a:pPr eaLnBrk="1" hangingPunct="1"/>
            <a:r>
              <a:rPr lang="fr-FR" sz="3600" dirty="0" smtClean="0">
                <a:latin typeface="Comic Sans MS" pitchFamily="66" charset="0"/>
              </a:rPr>
              <a:t>Impacts sur les émissions</a:t>
            </a:r>
          </a:p>
        </p:txBody>
      </p:sp>
      <p:sp>
        <p:nvSpPr>
          <p:cNvPr id="17411" name="Text Box 3"/>
          <p:cNvSpPr txBox="1">
            <a:spLocks noChangeArrowheads="1"/>
          </p:cNvSpPr>
          <p:nvPr/>
        </p:nvSpPr>
        <p:spPr bwMode="auto">
          <a:xfrm>
            <a:off x="657295" y="1095127"/>
            <a:ext cx="7832593" cy="461665"/>
          </a:xfrm>
          <a:prstGeom prst="rect">
            <a:avLst/>
          </a:prstGeom>
          <a:noFill/>
          <a:ln w="9525">
            <a:noFill/>
            <a:miter lim="800000"/>
            <a:headEnd/>
            <a:tailEnd/>
          </a:ln>
        </p:spPr>
        <p:txBody>
          <a:bodyPr wrap="none">
            <a:spAutoFit/>
          </a:bodyPr>
          <a:lstStyle/>
          <a:p>
            <a:pPr algn="ctr"/>
            <a:r>
              <a:rPr lang="fr-FR" sz="2400" dirty="0" smtClean="0">
                <a:latin typeface="Comic Sans MS" pitchFamily="66" charset="0"/>
              </a:rPr>
              <a:t>Grille 2 – du 01/07/2006 18TU au 02/07/2006 06TU</a:t>
            </a:r>
            <a:endParaRPr lang="fr-FR" sz="2400" dirty="0">
              <a:latin typeface="Comic Sans MS" pitchFamily="66" charset="0"/>
            </a:endParaRPr>
          </a:p>
        </p:txBody>
      </p:sp>
      <p:pic>
        <p:nvPicPr>
          <p:cNvPr id="14" name="Image 13" descr="Emitted_dustmass_12h-grid2.png"/>
          <p:cNvPicPr>
            <a:picLocks noChangeAspect="1"/>
          </p:cNvPicPr>
          <p:nvPr/>
        </p:nvPicPr>
        <p:blipFill>
          <a:blip r:embed="rId3" cstate="print"/>
          <a:stretch>
            <a:fillRect/>
          </a:stretch>
        </p:blipFill>
        <p:spPr>
          <a:xfrm>
            <a:off x="0" y="2408298"/>
            <a:ext cx="9144000" cy="2676886"/>
          </a:xfrm>
          <a:prstGeom prst="rect">
            <a:avLst/>
          </a:prstGeom>
        </p:spPr>
      </p:pic>
      <p:sp>
        <p:nvSpPr>
          <p:cNvPr id="15" name="ZoneTexte 14"/>
          <p:cNvSpPr txBox="1"/>
          <p:nvPr/>
        </p:nvSpPr>
        <p:spPr>
          <a:xfrm>
            <a:off x="928203" y="1836000"/>
            <a:ext cx="755335" cy="646331"/>
          </a:xfrm>
          <a:prstGeom prst="rect">
            <a:avLst/>
          </a:prstGeom>
          <a:noFill/>
        </p:spPr>
        <p:txBody>
          <a:bodyPr wrap="none" rtlCol="0">
            <a:spAutoFit/>
          </a:bodyPr>
          <a:lstStyle/>
          <a:p>
            <a:pPr algn="ctr"/>
            <a:r>
              <a:rPr lang="fr-FR" dirty="0" smtClean="0">
                <a:latin typeface="Comic Sans MS" pitchFamily="66" charset="0"/>
              </a:rPr>
              <a:t>Cas 1</a:t>
            </a:r>
          </a:p>
          <a:p>
            <a:pPr algn="ctr"/>
            <a:r>
              <a:rPr lang="fr-FR" dirty="0" smtClean="0">
                <a:latin typeface="Comic Sans MS" pitchFamily="66" charset="0"/>
              </a:rPr>
              <a:t>Idéal</a:t>
            </a:r>
            <a:endParaRPr lang="fr-FR" dirty="0">
              <a:latin typeface="Comic Sans MS" pitchFamily="66" charset="0"/>
            </a:endParaRPr>
          </a:p>
        </p:txBody>
      </p:sp>
      <p:sp>
        <p:nvSpPr>
          <p:cNvPr id="16" name="ZoneTexte 15"/>
          <p:cNvSpPr txBox="1"/>
          <p:nvPr/>
        </p:nvSpPr>
        <p:spPr>
          <a:xfrm>
            <a:off x="2776290" y="1836000"/>
            <a:ext cx="1524777" cy="646331"/>
          </a:xfrm>
          <a:prstGeom prst="rect">
            <a:avLst/>
          </a:prstGeom>
          <a:noFill/>
        </p:spPr>
        <p:txBody>
          <a:bodyPr wrap="none" rtlCol="0">
            <a:spAutoFit/>
          </a:bodyPr>
          <a:lstStyle/>
          <a:p>
            <a:pPr algn="ctr"/>
            <a:r>
              <a:rPr lang="fr-FR" dirty="0" smtClean="0">
                <a:latin typeface="Comic Sans MS" pitchFamily="66" charset="0"/>
              </a:rPr>
              <a:t>Cas 2</a:t>
            </a:r>
          </a:p>
          <a:p>
            <a:pPr algn="ctr"/>
            <a:r>
              <a:rPr lang="fr-FR" dirty="0" smtClean="0">
                <a:latin typeface="Comic Sans MS" pitchFamily="66" charset="0"/>
              </a:rPr>
              <a:t>Avec HWSD</a:t>
            </a:r>
          </a:p>
        </p:txBody>
      </p:sp>
      <p:sp>
        <p:nvSpPr>
          <p:cNvPr id="17" name="ZoneTexte 16"/>
          <p:cNvSpPr txBox="1"/>
          <p:nvPr/>
        </p:nvSpPr>
        <p:spPr>
          <a:xfrm>
            <a:off x="4919059" y="1836000"/>
            <a:ext cx="1846980" cy="646331"/>
          </a:xfrm>
          <a:prstGeom prst="rect">
            <a:avLst/>
          </a:prstGeom>
          <a:noFill/>
        </p:spPr>
        <p:txBody>
          <a:bodyPr wrap="none" rtlCol="0">
            <a:spAutoFit/>
          </a:bodyPr>
          <a:lstStyle/>
          <a:p>
            <a:pPr algn="ctr"/>
            <a:r>
              <a:rPr lang="fr-FR" dirty="0" smtClean="0">
                <a:latin typeface="Comic Sans MS" pitchFamily="66" charset="0"/>
              </a:rPr>
              <a:t>Cas 3</a:t>
            </a:r>
          </a:p>
          <a:p>
            <a:pPr algn="ctr"/>
            <a:r>
              <a:rPr lang="fr-FR" dirty="0" smtClean="0">
                <a:latin typeface="Comic Sans MS" pitchFamily="66" charset="0"/>
              </a:rPr>
              <a:t>Avec </a:t>
            </a:r>
            <a:r>
              <a:rPr lang="fr-FR" dirty="0" err="1" smtClean="0">
                <a:latin typeface="Comic Sans MS" pitchFamily="66" charset="0"/>
              </a:rPr>
              <a:t>Globcover</a:t>
            </a:r>
            <a:endParaRPr lang="fr-FR" dirty="0" smtClean="0">
              <a:latin typeface="Comic Sans MS" pitchFamily="66" charset="0"/>
            </a:endParaRPr>
          </a:p>
        </p:txBody>
      </p:sp>
      <p:sp>
        <p:nvSpPr>
          <p:cNvPr id="18" name="ZoneTexte 17"/>
          <p:cNvSpPr txBox="1"/>
          <p:nvPr/>
        </p:nvSpPr>
        <p:spPr>
          <a:xfrm>
            <a:off x="7330962" y="1542044"/>
            <a:ext cx="1524776" cy="923330"/>
          </a:xfrm>
          <a:prstGeom prst="rect">
            <a:avLst/>
          </a:prstGeom>
          <a:noFill/>
        </p:spPr>
        <p:txBody>
          <a:bodyPr wrap="none" rtlCol="0">
            <a:spAutoFit/>
          </a:bodyPr>
          <a:lstStyle/>
          <a:p>
            <a:pPr algn="ctr"/>
            <a:r>
              <a:rPr lang="fr-FR" dirty="0" smtClean="0">
                <a:latin typeface="Comic Sans MS" pitchFamily="66" charset="0"/>
              </a:rPr>
              <a:t>Cas 4</a:t>
            </a:r>
          </a:p>
          <a:p>
            <a:pPr algn="ctr"/>
            <a:r>
              <a:rPr lang="fr-FR" dirty="0" smtClean="0">
                <a:latin typeface="Comic Sans MS" pitchFamily="66" charset="0"/>
              </a:rPr>
              <a:t>Avec HWSD</a:t>
            </a:r>
          </a:p>
          <a:p>
            <a:pPr algn="ctr"/>
            <a:r>
              <a:rPr lang="fr-FR" dirty="0" smtClean="0">
                <a:latin typeface="Comic Sans MS" pitchFamily="66" charset="0"/>
              </a:rPr>
              <a:t>&amp; </a:t>
            </a:r>
            <a:r>
              <a:rPr lang="fr-FR" dirty="0" err="1" smtClean="0">
                <a:latin typeface="Comic Sans MS" pitchFamily="66" charset="0"/>
              </a:rPr>
              <a:t>Globcover</a:t>
            </a:r>
            <a:endParaRPr lang="fr-FR" dirty="0" smtClean="0">
              <a:latin typeface="Comic Sans MS" pitchFamily="66"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Text Box 16"/>
          <p:cNvSpPr txBox="1">
            <a:spLocks noChangeArrowheads="1"/>
          </p:cNvSpPr>
          <p:nvPr/>
        </p:nvSpPr>
        <p:spPr bwMode="auto">
          <a:xfrm>
            <a:off x="495308" y="5373216"/>
            <a:ext cx="8151652" cy="1384995"/>
          </a:xfrm>
          <a:prstGeom prst="rect">
            <a:avLst/>
          </a:prstGeom>
          <a:noFill/>
          <a:ln w="9525">
            <a:noFill/>
            <a:miter lim="800000"/>
            <a:headEnd/>
            <a:tailEnd/>
          </a:ln>
        </p:spPr>
        <p:txBody>
          <a:bodyPr wrap="square">
            <a:spAutoFit/>
          </a:bodyPr>
          <a:lstStyle/>
          <a:p>
            <a:pPr algn="ctr"/>
            <a:r>
              <a:rPr lang="fr-FR" sz="2800" smtClean="0">
                <a:solidFill>
                  <a:srgbClr val="0000FF"/>
                </a:solidFill>
                <a:latin typeface="Comic Sans MS" pitchFamily="66" charset="0"/>
              </a:rPr>
              <a:t>Diminution drastique de la masse d’aérosols terrigènes émis quand la végétation est prise en compte</a:t>
            </a:r>
            <a:endParaRPr lang="fr-FR" sz="2800">
              <a:solidFill>
                <a:srgbClr val="0000FF"/>
              </a:solidFill>
              <a:latin typeface="Comic Sans MS" pitchFamily="66" charset="0"/>
            </a:endParaRPr>
          </a:p>
        </p:txBody>
      </p:sp>
      <p:pic>
        <p:nvPicPr>
          <p:cNvPr id="14" name="Image 13" descr="Emitted_dustmass_12h-grid2.png"/>
          <p:cNvPicPr>
            <a:picLocks noChangeAspect="1"/>
          </p:cNvPicPr>
          <p:nvPr/>
        </p:nvPicPr>
        <p:blipFill>
          <a:blip r:embed="rId3" cstate="print"/>
          <a:stretch>
            <a:fillRect/>
          </a:stretch>
        </p:blipFill>
        <p:spPr>
          <a:xfrm>
            <a:off x="0" y="2408298"/>
            <a:ext cx="9144000" cy="2676886"/>
          </a:xfrm>
          <a:prstGeom prst="rect">
            <a:avLst/>
          </a:prstGeom>
        </p:spPr>
      </p:pic>
      <p:sp>
        <p:nvSpPr>
          <p:cNvPr id="19" name="Ellipse 18"/>
          <p:cNvSpPr/>
          <p:nvPr/>
        </p:nvSpPr>
        <p:spPr>
          <a:xfrm>
            <a:off x="5436096" y="2628000"/>
            <a:ext cx="1080120" cy="86409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7740352" y="2628000"/>
            <a:ext cx="1080120" cy="86409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2"/>
          <p:cNvSpPr>
            <a:spLocks noGrp="1" noChangeArrowheads="1"/>
          </p:cNvSpPr>
          <p:nvPr>
            <p:ph type="title"/>
          </p:nvPr>
        </p:nvSpPr>
        <p:spPr>
          <a:xfrm>
            <a:off x="342900" y="0"/>
            <a:ext cx="8435975" cy="1143000"/>
          </a:xfrm>
          <a:noFill/>
        </p:spPr>
        <p:txBody>
          <a:bodyPr/>
          <a:lstStyle/>
          <a:p>
            <a:pPr eaLnBrk="1" hangingPunct="1"/>
            <a:r>
              <a:rPr lang="fr-FR" sz="3600" smtClean="0">
                <a:latin typeface="Comic Sans MS" pitchFamily="66" charset="0"/>
              </a:rPr>
              <a:t>Impacts sur les émissions</a:t>
            </a:r>
          </a:p>
        </p:txBody>
      </p:sp>
      <p:sp>
        <p:nvSpPr>
          <p:cNvPr id="21" name="Text Box 3"/>
          <p:cNvSpPr txBox="1">
            <a:spLocks noChangeArrowheads="1"/>
          </p:cNvSpPr>
          <p:nvPr/>
        </p:nvSpPr>
        <p:spPr bwMode="auto">
          <a:xfrm>
            <a:off x="657295" y="1095127"/>
            <a:ext cx="7832593" cy="461665"/>
          </a:xfrm>
          <a:prstGeom prst="rect">
            <a:avLst/>
          </a:prstGeom>
          <a:noFill/>
          <a:ln w="9525">
            <a:noFill/>
            <a:miter lim="800000"/>
            <a:headEnd/>
            <a:tailEnd/>
          </a:ln>
        </p:spPr>
        <p:txBody>
          <a:bodyPr wrap="none">
            <a:spAutoFit/>
          </a:bodyPr>
          <a:lstStyle/>
          <a:p>
            <a:pPr algn="ctr"/>
            <a:r>
              <a:rPr lang="fr-FR" sz="2400" dirty="0" smtClean="0">
                <a:latin typeface="Comic Sans MS" pitchFamily="66" charset="0"/>
              </a:rPr>
              <a:t>Grille 2 – du 01/07/2006 18TU au 02/07/2006 06TU</a:t>
            </a:r>
            <a:endParaRPr lang="fr-FR" sz="2400" dirty="0">
              <a:latin typeface="Comic Sans MS" pitchFamily="66" charset="0"/>
            </a:endParaRPr>
          </a:p>
        </p:txBody>
      </p:sp>
      <p:sp>
        <p:nvSpPr>
          <p:cNvPr id="22" name="ZoneTexte 21"/>
          <p:cNvSpPr txBox="1"/>
          <p:nvPr/>
        </p:nvSpPr>
        <p:spPr>
          <a:xfrm>
            <a:off x="928203" y="1836000"/>
            <a:ext cx="755335" cy="646331"/>
          </a:xfrm>
          <a:prstGeom prst="rect">
            <a:avLst/>
          </a:prstGeom>
          <a:noFill/>
        </p:spPr>
        <p:txBody>
          <a:bodyPr wrap="none" rtlCol="0">
            <a:spAutoFit/>
          </a:bodyPr>
          <a:lstStyle/>
          <a:p>
            <a:pPr algn="ctr"/>
            <a:r>
              <a:rPr lang="fr-FR" smtClean="0">
                <a:latin typeface="Comic Sans MS" pitchFamily="66" charset="0"/>
              </a:rPr>
              <a:t>Cas 1</a:t>
            </a:r>
          </a:p>
          <a:p>
            <a:pPr algn="ctr"/>
            <a:r>
              <a:rPr lang="fr-FR" smtClean="0">
                <a:latin typeface="Comic Sans MS" pitchFamily="66" charset="0"/>
              </a:rPr>
              <a:t>Idéal</a:t>
            </a:r>
            <a:endParaRPr lang="fr-FR">
              <a:latin typeface="Comic Sans MS" pitchFamily="66" charset="0"/>
            </a:endParaRPr>
          </a:p>
        </p:txBody>
      </p:sp>
      <p:sp>
        <p:nvSpPr>
          <p:cNvPr id="23" name="ZoneTexte 22"/>
          <p:cNvSpPr txBox="1"/>
          <p:nvPr/>
        </p:nvSpPr>
        <p:spPr>
          <a:xfrm>
            <a:off x="2776290" y="1836000"/>
            <a:ext cx="1524777" cy="646331"/>
          </a:xfrm>
          <a:prstGeom prst="rect">
            <a:avLst/>
          </a:prstGeom>
          <a:noFill/>
        </p:spPr>
        <p:txBody>
          <a:bodyPr wrap="none" rtlCol="0">
            <a:spAutoFit/>
          </a:bodyPr>
          <a:lstStyle/>
          <a:p>
            <a:pPr algn="ctr"/>
            <a:r>
              <a:rPr lang="fr-FR" smtClean="0">
                <a:latin typeface="Comic Sans MS" pitchFamily="66" charset="0"/>
              </a:rPr>
              <a:t>Cas 2</a:t>
            </a:r>
          </a:p>
          <a:p>
            <a:pPr algn="ctr"/>
            <a:r>
              <a:rPr lang="fr-FR" smtClean="0">
                <a:latin typeface="Comic Sans MS" pitchFamily="66" charset="0"/>
              </a:rPr>
              <a:t>Avec HWSD</a:t>
            </a:r>
          </a:p>
        </p:txBody>
      </p:sp>
      <p:sp>
        <p:nvSpPr>
          <p:cNvPr id="24" name="ZoneTexte 23"/>
          <p:cNvSpPr txBox="1"/>
          <p:nvPr/>
        </p:nvSpPr>
        <p:spPr>
          <a:xfrm>
            <a:off x="4919059" y="1836000"/>
            <a:ext cx="1846980" cy="646331"/>
          </a:xfrm>
          <a:prstGeom prst="rect">
            <a:avLst/>
          </a:prstGeom>
          <a:noFill/>
        </p:spPr>
        <p:txBody>
          <a:bodyPr wrap="none" rtlCol="0">
            <a:spAutoFit/>
          </a:bodyPr>
          <a:lstStyle/>
          <a:p>
            <a:pPr algn="ctr"/>
            <a:r>
              <a:rPr lang="fr-FR" smtClean="0">
                <a:latin typeface="Comic Sans MS" pitchFamily="66" charset="0"/>
              </a:rPr>
              <a:t>Cas 3</a:t>
            </a:r>
          </a:p>
          <a:p>
            <a:pPr algn="ctr"/>
            <a:r>
              <a:rPr lang="fr-FR" smtClean="0">
                <a:latin typeface="Comic Sans MS" pitchFamily="66" charset="0"/>
              </a:rPr>
              <a:t>Avec Globcover</a:t>
            </a:r>
          </a:p>
        </p:txBody>
      </p:sp>
      <p:sp>
        <p:nvSpPr>
          <p:cNvPr id="25" name="ZoneTexte 24"/>
          <p:cNvSpPr txBox="1"/>
          <p:nvPr/>
        </p:nvSpPr>
        <p:spPr>
          <a:xfrm>
            <a:off x="7330962" y="1542044"/>
            <a:ext cx="1524776" cy="923330"/>
          </a:xfrm>
          <a:prstGeom prst="rect">
            <a:avLst/>
          </a:prstGeom>
          <a:noFill/>
        </p:spPr>
        <p:txBody>
          <a:bodyPr wrap="none" rtlCol="0">
            <a:spAutoFit/>
          </a:bodyPr>
          <a:lstStyle/>
          <a:p>
            <a:pPr algn="ctr"/>
            <a:r>
              <a:rPr lang="fr-FR" smtClean="0">
                <a:latin typeface="Comic Sans MS" pitchFamily="66" charset="0"/>
              </a:rPr>
              <a:t>Cas 4</a:t>
            </a:r>
          </a:p>
          <a:p>
            <a:pPr algn="ctr"/>
            <a:r>
              <a:rPr lang="fr-FR" smtClean="0">
                <a:latin typeface="Comic Sans MS" pitchFamily="66" charset="0"/>
              </a:rPr>
              <a:t>Avec HWSD</a:t>
            </a:r>
          </a:p>
          <a:p>
            <a:pPr algn="ctr"/>
            <a:r>
              <a:rPr lang="fr-FR" smtClean="0">
                <a:latin typeface="Comic Sans MS" pitchFamily="66" charset="0"/>
              </a:rPr>
              <a:t>&amp; Globcover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a:xfrm>
            <a:off x="342900" y="0"/>
            <a:ext cx="8435975" cy="1143000"/>
          </a:xfrm>
          <a:noFill/>
        </p:spPr>
        <p:txBody>
          <a:bodyPr/>
          <a:lstStyle/>
          <a:p>
            <a:pPr eaLnBrk="1" hangingPunct="1"/>
            <a:r>
              <a:rPr lang="fr-FR" sz="3600" smtClean="0">
                <a:latin typeface="Comic Sans MS" pitchFamily="66" charset="0"/>
              </a:rPr>
              <a:t>Impact sur le bilan de masse</a:t>
            </a:r>
          </a:p>
        </p:txBody>
      </p:sp>
      <p:graphicFrame>
        <p:nvGraphicFramePr>
          <p:cNvPr id="6" name="Group 53"/>
          <p:cNvGraphicFramePr>
            <a:graphicFrameLocks noGrp="1"/>
          </p:cNvGraphicFramePr>
          <p:nvPr/>
        </p:nvGraphicFramePr>
        <p:xfrm>
          <a:off x="367772" y="1772816"/>
          <a:ext cx="8410188" cy="4320480"/>
        </p:xfrm>
        <a:graphic>
          <a:graphicData uri="http://schemas.openxmlformats.org/drawingml/2006/table">
            <a:tbl>
              <a:tblPr/>
              <a:tblGrid>
                <a:gridCol w="1955370"/>
                <a:gridCol w="1602518"/>
                <a:gridCol w="1602388"/>
                <a:gridCol w="1602388"/>
                <a:gridCol w="1647524"/>
              </a:tblGrid>
              <a:tr h="6374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noProof="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Cas n°1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Cas n°2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Cas n°3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Cas n°4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Masse émise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8.85x10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6.25x10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2.08x10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1.46x10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Dépôt sec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2.21x10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1.58x10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0.48x10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0.35x10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Dépôt humide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5.74x10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4.45x10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2.09x10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3.51x10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Bilan de masse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0.90x10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0.22x10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-0.49x10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-1.94x10</a:t>
                      </a:r>
                      <a:r>
                        <a:rPr kumimoji="0" lang="fr-FR" sz="2000" b="0" i="0" u="none" strike="noStrike" cap="none" normalizeH="0" baseline="30000" noProof="0" dirty="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Text Box 3"/>
          <p:cNvSpPr txBox="1">
            <a:spLocks noChangeArrowheads="1"/>
          </p:cNvSpPr>
          <p:nvPr/>
        </p:nvSpPr>
        <p:spPr bwMode="auto">
          <a:xfrm>
            <a:off x="657295" y="1095127"/>
            <a:ext cx="7832593" cy="461665"/>
          </a:xfrm>
          <a:prstGeom prst="rect">
            <a:avLst/>
          </a:prstGeom>
          <a:noFill/>
          <a:ln w="9525">
            <a:noFill/>
            <a:miter lim="800000"/>
            <a:headEnd/>
            <a:tailEnd/>
          </a:ln>
        </p:spPr>
        <p:txBody>
          <a:bodyPr wrap="none">
            <a:spAutoFit/>
          </a:bodyPr>
          <a:lstStyle/>
          <a:p>
            <a:pPr algn="ctr"/>
            <a:r>
              <a:rPr lang="fr-FR" sz="2400" smtClean="0">
                <a:latin typeface="Comic Sans MS" pitchFamily="66" charset="0"/>
              </a:rPr>
              <a:t>Grille 2 – du 01/07/2006 18TU au 02/07/2006 06TU</a:t>
            </a:r>
            <a:endParaRPr lang="fr-FR" sz="2400">
              <a:latin typeface="Comic Sans MS" pitchFamily="66"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a:xfrm>
            <a:off x="342900" y="0"/>
            <a:ext cx="8435975" cy="1143000"/>
          </a:xfrm>
          <a:noFill/>
        </p:spPr>
        <p:txBody>
          <a:bodyPr/>
          <a:lstStyle/>
          <a:p>
            <a:pPr eaLnBrk="1" hangingPunct="1"/>
            <a:r>
              <a:rPr lang="fr-FR" sz="3600" smtClean="0">
                <a:latin typeface="Comic Sans MS" pitchFamily="66" charset="0"/>
              </a:rPr>
              <a:t>Impact sur le bilan de masse</a:t>
            </a:r>
          </a:p>
        </p:txBody>
      </p:sp>
      <p:graphicFrame>
        <p:nvGraphicFramePr>
          <p:cNvPr id="6" name="Group 53"/>
          <p:cNvGraphicFramePr>
            <a:graphicFrameLocks noGrp="1"/>
          </p:cNvGraphicFramePr>
          <p:nvPr/>
        </p:nvGraphicFramePr>
        <p:xfrm>
          <a:off x="367772" y="1772816"/>
          <a:ext cx="8410188" cy="4320480"/>
        </p:xfrm>
        <a:graphic>
          <a:graphicData uri="http://schemas.openxmlformats.org/drawingml/2006/table">
            <a:tbl>
              <a:tblPr/>
              <a:tblGrid>
                <a:gridCol w="1955370"/>
                <a:gridCol w="1602518"/>
                <a:gridCol w="1602388"/>
                <a:gridCol w="1602388"/>
                <a:gridCol w="1647524"/>
              </a:tblGrid>
              <a:tr h="6374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noProof="0" dirty="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dirty="0" smtClean="0">
                          <a:ln>
                            <a:noFill/>
                          </a:ln>
                          <a:solidFill>
                            <a:srgbClr val="0000FF"/>
                          </a:solidFill>
                          <a:effectLst/>
                          <a:latin typeface="Comic Sans MS" pitchFamily="66" charset="0"/>
                        </a:rPr>
                        <a:t>Masse émise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8.85x10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6.25x10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2.08x10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1.46x10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Dépôt sec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2.21x10</a:t>
                      </a:r>
                      <a:r>
                        <a:rPr kumimoji="0" lang="fr-FR" sz="2000" b="0" i="0" u="none" strike="noStrike" cap="none" normalizeH="0" baseline="30000" noProof="0" dirty="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1.58x10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0.48x10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0.35x10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Dépôt humide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5.74x10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4.45x10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2.09x10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3.51x10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Bilan de masse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0.90x10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0.22x10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-0.49x10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-1.94x10</a:t>
                      </a:r>
                      <a:r>
                        <a:rPr kumimoji="0" lang="fr-FR" sz="2000" b="0" i="0" u="none" strike="noStrike" cap="none" normalizeH="0" baseline="30000" noProof="0" dirty="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Text Box 16"/>
          <p:cNvSpPr txBox="1">
            <a:spLocks noChangeArrowheads="1"/>
          </p:cNvSpPr>
          <p:nvPr/>
        </p:nvSpPr>
        <p:spPr bwMode="auto">
          <a:xfrm>
            <a:off x="495308" y="6054387"/>
            <a:ext cx="8151652" cy="830997"/>
          </a:xfrm>
          <a:prstGeom prst="rect">
            <a:avLst/>
          </a:prstGeom>
          <a:noFill/>
          <a:ln w="9525">
            <a:noFill/>
            <a:miter lim="800000"/>
            <a:headEnd/>
            <a:tailEnd/>
          </a:ln>
        </p:spPr>
        <p:txBody>
          <a:bodyPr wrap="square">
            <a:spAutoFit/>
          </a:bodyPr>
          <a:lstStyle/>
          <a:p>
            <a:pPr algn="ctr"/>
            <a:r>
              <a:rPr lang="fr-FR" sz="2400" smtClean="0">
                <a:solidFill>
                  <a:srgbClr val="0000FF"/>
                </a:solidFill>
                <a:latin typeface="Comic Sans MS" pitchFamily="66" charset="0"/>
              </a:rPr>
              <a:t>Diminution drastique de la masse émise (jusqu’à 6 fois moins) quand la végétation est prise en compte</a:t>
            </a:r>
            <a:endParaRPr lang="fr-FR" sz="2400">
              <a:solidFill>
                <a:srgbClr val="0000FF"/>
              </a:solidFill>
              <a:latin typeface="Comic Sans MS" pitchFamily="66" charset="0"/>
            </a:endParaRPr>
          </a:p>
        </p:txBody>
      </p:sp>
      <p:sp>
        <p:nvSpPr>
          <p:cNvPr id="7" name="Text Box 3"/>
          <p:cNvSpPr txBox="1">
            <a:spLocks noChangeArrowheads="1"/>
          </p:cNvSpPr>
          <p:nvPr/>
        </p:nvSpPr>
        <p:spPr bwMode="auto">
          <a:xfrm>
            <a:off x="657295" y="1095127"/>
            <a:ext cx="7832593" cy="461665"/>
          </a:xfrm>
          <a:prstGeom prst="rect">
            <a:avLst/>
          </a:prstGeom>
          <a:noFill/>
          <a:ln w="9525">
            <a:noFill/>
            <a:miter lim="800000"/>
            <a:headEnd/>
            <a:tailEnd/>
          </a:ln>
        </p:spPr>
        <p:txBody>
          <a:bodyPr wrap="none">
            <a:spAutoFit/>
          </a:bodyPr>
          <a:lstStyle/>
          <a:p>
            <a:pPr algn="ctr"/>
            <a:r>
              <a:rPr lang="fr-FR" sz="2400" smtClean="0">
                <a:latin typeface="Comic Sans MS" pitchFamily="66" charset="0"/>
              </a:rPr>
              <a:t>Grille 2 – du 01/07/2006 18TU au 02/07/2006 06TU</a:t>
            </a:r>
            <a:endParaRPr lang="fr-FR" sz="2400">
              <a:latin typeface="Comic Sans MS" pitchFamily="66"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a:xfrm>
            <a:off x="342900" y="0"/>
            <a:ext cx="8435975" cy="1143000"/>
          </a:xfrm>
          <a:noFill/>
        </p:spPr>
        <p:txBody>
          <a:bodyPr/>
          <a:lstStyle/>
          <a:p>
            <a:pPr eaLnBrk="1" hangingPunct="1"/>
            <a:r>
              <a:rPr lang="fr-FR" sz="3600" smtClean="0">
                <a:latin typeface="Comic Sans MS" pitchFamily="66" charset="0"/>
              </a:rPr>
              <a:t>Impact sur le bilan de masse</a:t>
            </a:r>
          </a:p>
        </p:txBody>
      </p:sp>
      <p:graphicFrame>
        <p:nvGraphicFramePr>
          <p:cNvPr id="6" name="Group 53"/>
          <p:cNvGraphicFramePr>
            <a:graphicFrameLocks noGrp="1"/>
          </p:cNvGraphicFramePr>
          <p:nvPr/>
        </p:nvGraphicFramePr>
        <p:xfrm>
          <a:off x="367772" y="1772816"/>
          <a:ext cx="8410188" cy="4320480"/>
        </p:xfrm>
        <a:graphic>
          <a:graphicData uri="http://schemas.openxmlformats.org/drawingml/2006/table">
            <a:tbl>
              <a:tblPr/>
              <a:tblGrid>
                <a:gridCol w="1955370"/>
                <a:gridCol w="1602518"/>
                <a:gridCol w="1602388"/>
                <a:gridCol w="1602388"/>
                <a:gridCol w="1647524"/>
              </a:tblGrid>
              <a:tr h="6374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noProof="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Masse émise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8.85x10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6.25x10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2.08x10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1.46x10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dirty="0" smtClean="0">
                          <a:ln>
                            <a:noFill/>
                          </a:ln>
                          <a:solidFill>
                            <a:srgbClr val="0000FF"/>
                          </a:solidFill>
                          <a:effectLst/>
                          <a:latin typeface="Comic Sans MS" pitchFamily="66" charset="0"/>
                        </a:rPr>
                        <a:t>Dépôt sec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2.21x10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1.58x10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0.48x10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0.35x10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dirty="0" smtClean="0">
                          <a:ln>
                            <a:noFill/>
                          </a:ln>
                          <a:solidFill>
                            <a:srgbClr val="0000FF"/>
                          </a:solidFill>
                          <a:effectLst/>
                          <a:latin typeface="Comic Sans MS" pitchFamily="66" charset="0"/>
                        </a:rPr>
                        <a:t>Dépôt humide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5.74x10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4.45x10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2.09x10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00FF"/>
                          </a:solidFill>
                          <a:effectLst/>
                          <a:latin typeface="Comic Sans MS" pitchFamily="66" charset="0"/>
                        </a:rPr>
                        <a:t>3.51x10</a:t>
                      </a:r>
                      <a:r>
                        <a:rPr kumimoji="0" lang="fr-FR" sz="2000" b="1" i="0" u="none" strike="noStrike" cap="none" normalizeH="0" baseline="30000" noProof="0" smtClean="0">
                          <a:ln>
                            <a:noFill/>
                          </a:ln>
                          <a:solidFill>
                            <a:srgbClr val="0000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Bilan de masse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0.90x10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0.22x10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-0.49x10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-1.94x10</a:t>
                      </a:r>
                      <a:r>
                        <a:rPr kumimoji="0" lang="fr-FR" sz="2000" b="0" i="0" u="none" strike="noStrike" cap="none" normalizeH="0" baseline="30000" noProof="0" dirty="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Text Box 16"/>
          <p:cNvSpPr txBox="1">
            <a:spLocks noChangeArrowheads="1"/>
          </p:cNvSpPr>
          <p:nvPr/>
        </p:nvSpPr>
        <p:spPr bwMode="auto">
          <a:xfrm>
            <a:off x="495308" y="6054387"/>
            <a:ext cx="8151652" cy="830997"/>
          </a:xfrm>
          <a:prstGeom prst="rect">
            <a:avLst/>
          </a:prstGeom>
          <a:noFill/>
          <a:ln w="9525">
            <a:noFill/>
            <a:miter lim="800000"/>
            <a:headEnd/>
            <a:tailEnd/>
          </a:ln>
        </p:spPr>
        <p:txBody>
          <a:bodyPr wrap="square">
            <a:spAutoFit/>
          </a:bodyPr>
          <a:lstStyle/>
          <a:p>
            <a:pPr algn="ctr"/>
            <a:r>
              <a:rPr lang="fr-FR" sz="2400" dirty="0" smtClean="0">
                <a:solidFill>
                  <a:srgbClr val="0000FF"/>
                </a:solidFill>
                <a:latin typeface="Comic Sans MS" pitchFamily="66" charset="0"/>
              </a:rPr>
              <a:t>Diminution drastique de la masse déposée quand la végétation est prise en compte</a:t>
            </a:r>
            <a:endParaRPr lang="fr-FR" sz="2400" dirty="0">
              <a:solidFill>
                <a:srgbClr val="0000FF"/>
              </a:solidFill>
              <a:latin typeface="Comic Sans MS" pitchFamily="66" charset="0"/>
            </a:endParaRPr>
          </a:p>
        </p:txBody>
      </p:sp>
      <p:sp>
        <p:nvSpPr>
          <p:cNvPr id="7" name="Text Box 3"/>
          <p:cNvSpPr txBox="1">
            <a:spLocks noChangeArrowheads="1"/>
          </p:cNvSpPr>
          <p:nvPr/>
        </p:nvSpPr>
        <p:spPr bwMode="auto">
          <a:xfrm>
            <a:off x="657295" y="1095127"/>
            <a:ext cx="7832593" cy="461665"/>
          </a:xfrm>
          <a:prstGeom prst="rect">
            <a:avLst/>
          </a:prstGeom>
          <a:noFill/>
          <a:ln w="9525">
            <a:noFill/>
            <a:miter lim="800000"/>
            <a:headEnd/>
            <a:tailEnd/>
          </a:ln>
        </p:spPr>
        <p:txBody>
          <a:bodyPr wrap="none">
            <a:spAutoFit/>
          </a:bodyPr>
          <a:lstStyle/>
          <a:p>
            <a:pPr algn="ctr"/>
            <a:r>
              <a:rPr lang="fr-FR" sz="2400" smtClean="0">
                <a:latin typeface="Comic Sans MS" pitchFamily="66" charset="0"/>
              </a:rPr>
              <a:t>Grille 2 – du 01/07/2006 18TU au 02/07/2006 06TU</a:t>
            </a:r>
            <a:endParaRPr lang="fr-FR" sz="2400">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Impacts</a:t>
            </a:r>
          </a:p>
        </p:txBody>
      </p:sp>
      <p:sp>
        <p:nvSpPr>
          <p:cNvPr id="3" name="Espace réservé du contenu 2"/>
          <p:cNvSpPr>
            <a:spLocks noGrp="1"/>
          </p:cNvSpPr>
          <p:nvPr>
            <p:ph idx="1"/>
          </p:nvPr>
        </p:nvSpPr>
        <p:spPr/>
        <p:txBody>
          <a:bodyPr>
            <a:normAutofit/>
          </a:bodyPr>
          <a:lstStyle/>
          <a:p>
            <a:r>
              <a:rPr lang="fr-FR" b="1" dirty="0" smtClean="0">
                <a:solidFill>
                  <a:srgbClr val="FF0000"/>
                </a:solidFill>
              </a:rPr>
              <a:t>Climatiques</a:t>
            </a:r>
            <a:r>
              <a:rPr lang="fr-FR" dirty="0" smtClean="0"/>
              <a:t> = poussières dans l’atmosphère (rétroaction)</a:t>
            </a:r>
          </a:p>
          <a:p>
            <a:pPr lvl="1"/>
            <a:r>
              <a:rPr lang="fr-FR" dirty="0" smtClean="0"/>
              <a:t>Enjeu = rôle dans les changements climatiques en cours</a:t>
            </a:r>
          </a:p>
          <a:p>
            <a:r>
              <a:rPr lang="fr-FR" dirty="0" smtClean="0">
                <a:solidFill>
                  <a:schemeClr val="bg1">
                    <a:lumMod val="75000"/>
                  </a:schemeClr>
                </a:solidFill>
              </a:rPr>
              <a:t>Cycles des nutriments</a:t>
            </a:r>
          </a:p>
          <a:p>
            <a:pPr lvl="1"/>
            <a:r>
              <a:rPr lang="fr-FR" dirty="0" smtClean="0">
                <a:solidFill>
                  <a:schemeClr val="bg1">
                    <a:lumMod val="75000"/>
                  </a:schemeClr>
                </a:solidFill>
              </a:rPr>
              <a:t>Enjeu = dégradation des sols agricoles (cultivés, pâturés) en zones semi arides fortement peuplées</a:t>
            </a:r>
          </a:p>
          <a:p>
            <a:pPr lvl="1">
              <a:buNone/>
            </a:pPr>
            <a:endParaRPr lang="fr-FR" dirty="0" smtClean="0"/>
          </a:p>
          <a:p>
            <a:pPr lvl="1"/>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a:xfrm>
            <a:off x="342900" y="0"/>
            <a:ext cx="8435975" cy="1143000"/>
          </a:xfrm>
          <a:noFill/>
        </p:spPr>
        <p:txBody>
          <a:bodyPr/>
          <a:lstStyle/>
          <a:p>
            <a:pPr eaLnBrk="1" hangingPunct="1"/>
            <a:r>
              <a:rPr lang="fr-FR" sz="3600" smtClean="0">
                <a:latin typeface="Comic Sans MS" pitchFamily="66" charset="0"/>
              </a:rPr>
              <a:t>Impact sur le bilan de masse</a:t>
            </a:r>
          </a:p>
        </p:txBody>
      </p:sp>
      <p:graphicFrame>
        <p:nvGraphicFramePr>
          <p:cNvPr id="63541" name="Group 53"/>
          <p:cNvGraphicFramePr>
            <a:graphicFrameLocks noGrp="1"/>
          </p:cNvGraphicFramePr>
          <p:nvPr/>
        </p:nvGraphicFramePr>
        <p:xfrm>
          <a:off x="367772" y="1772816"/>
          <a:ext cx="8410188" cy="4320480"/>
        </p:xfrm>
        <a:graphic>
          <a:graphicData uri="http://schemas.openxmlformats.org/drawingml/2006/table">
            <a:tbl>
              <a:tblPr/>
              <a:tblGrid>
                <a:gridCol w="1955370"/>
                <a:gridCol w="1602518"/>
                <a:gridCol w="1602388"/>
                <a:gridCol w="1602388"/>
                <a:gridCol w="1647524"/>
              </a:tblGrid>
              <a:tr h="6374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noProof="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Cas n°1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Cas n°2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Cas n°4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Masse émise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8.85x10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6.25x10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2.08x10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1.46x10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Dépôt sec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2.21x10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1.58x10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0.48x10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0.35x10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Dépôt humide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5.74x10</a:t>
                      </a:r>
                      <a:r>
                        <a:rPr kumimoji="0" lang="fr-FR" sz="2000" b="0" i="0" u="none" strike="noStrike" cap="none" normalizeH="0" baseline="30000" noProof="0" dirty="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4.45x10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2.09x10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smtClean="0">
                          <a:ln>
                            <a:noFill/>
                          </a:ln>
                          <a:solidFill>
                            <a:schemeClr val="tx1"/>
                          </a:solidFill>
                          <a:effectLst/>
                          <a:latin typeface="Comic Sans MS" pitchFamily="66" charset="0"/>
                        </a:rPr>
                        <a:t>3.51x10</a:t>
                      </a:r>
                      <a:r>
                        <a:rPr kumimoji="0" lang="fr-FR" sz="2000" b="0" i="0" u="none" strike="noStrike" cap="none" normalizeH="0" baseline="30000" noProof="0" smtClean="0">
                          <a:ln>
                            <a:noFill/>
                          </a:ln>
                          <a:solidFill>
                            <a:schemeClr val="tx1"/>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7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noProof="0" dirty="0" smtClean="0">
                          <a:ln>
                            <a:noFill/>
                          </a:ln>
                          <a:solidFill>
                            <a:schemeClr val="tx1"/>
                          </a:solidFill>
                          <a:effectLst/>
                          <a:latin typeface="Comic Sans MS" pitchFamily="66" charset="0"/>
                        </a:rPr>
                        <a:t>Bilan de masse (Mg)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FF0000"/>
                          </a:solidFill>
                          <a:effectLst/>
                          <a:latin typeface="Comic Sans MS" pitchFamily="66" charset="0"/>
                        </a:rPr>
                        <a:t>0.90x10</a:t>
                      </a:r>
                      <a:r>
                        <a:rPr kumimoji="0" lang="fr-FR" sz="2000" b="1" i="0" u="none" strike="noStrike" cap="none" normalizeH="0" baseline="30000" noProof="0" smtClean="0">
                          <a:ln>
                            <a:noFill/>
                          </a:ln>
                          <a:solidFill>
                            <a:srgbClr val="FF0000"/>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FF0000"/>
                          </a:solidFill>
                          <a:effectLst/>
                          <a:latin typeface="Comic Sans MS" pitchFamily="66" charset="0"/>
                        </a:rPr>
                        <a:t>0.22x10</a:t>
                      </a:r>
                      <a:r>
                        <a:rPr kumimoji="0" lang="fr-FR" sz="2000" b="1" i="0" u="none" strike="noStrike" cap="none" normalizeH="0" baseline="30000" noProof="0" smtClean="0">
                          <a:ln>
                            <a:noFill/>
                          </a:ln>
                          <a:solidFill>
                            <a:srgbClr val="FF0000"/>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smtClean="0">
                          <a:ln>
                            <a:noFill/>
                          </a:ln>
                          <a:solidFill>
                            <a:srgbClr val="0066FF"/>
                          </a:solidFill>
                          <a:effectLst/>
                          <a:latin typeface="Comic Sans MS" pitchFamily="66" charset="0"/>
                        </a:rPr>
                        <a:t>-0.49x10</a:t>
                      </a:r>
                      <a:r>
                        <a:rPr kumimoji="0" lang="fr-FR" sz="2000" b="1" i="0" u="none" strike="noStrike" cap="none" normalizeH="0" baseline="30000" noProof="0" smtClean="0">
                          <a:ln>
                            <a:noFill/>
                          </a:ln>
                          <a:solidFill>
                            <a:srgbClr val="0066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noProof="0" dirty="0" smtClean="0">
                          <a:ln>
                            <a:noFill/>
                          </a:ln>
                          <a:solidFill>
                            <a:srgbClr val="0066FF"/>
                          </a:solidFill>
                          <a:effectLst/>
                          <a:latin typeface="Comic Sans MS" pitchFamily="66" charset="0"/>
                        </a:rPr>
                        <a:t>-1.94x10</a:t>
                      </a:r>
                      <a:r>
                        <a:rPr kumimoji="0" lang="fr-FR" sz="2000" b="1" i="0" u="none" strike="noStrike" cap="none" normalizeH="0" baseline="30000" noProof="0" dirty="0" smtClean="0">
                          <a:ln>
                            <a:noFill/>
                          </a:ln>
                          <a:solidFill>
                            <a:srgbClr val="0066FF"/>
                          </a:solidFill>
                          <a:effectLst/>
                          <a:latin typeface="Comic Sans MS" pitchFamily="66"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ZoneTexte 44"/>
          <p:cNvSpPr txBox="1">
            <a:spLocks noChangeArrowheads="1"/>
          </p:cNvSpPr>
          <p:nvPr/>
        </p:nvSpPr>
        <p:spPr bwMode="auto">
          <a:xfrm>
            <a:off x="2046916" y="6048000"/>
            <a:ext cx="3758772" cy="830997"/>
          </a:xfrm>
          <a:prstGeom prst="rect">
            <a:avLst/>
          </a:prstGeom>
          <a:noFill/>
          <a:ln w="9525">
            <a:noFill/>
            <a:miter lim="800000"/>
            <a:headEnd/>
            <a:tailEnd/>
          </a:ln>
        </p:spPr>
        <p:txBody>
          <a:bodyPr wrap="square">
            <a:spAutoFit/>
          </a:bodyPr>
          <a:lstStyle/>
          <a:p>
            <a:pPr algn="ctr"/>
            <a:r>
              <a:rPr lang="fr-FR" sz="2400" dirty="0" smtClean="0">
                <a:solidFill>
                  <a:srgbClr val="FF0000"/>
                </a:solidFill>
                <a:latin typeface="Comic Sans MS" pitchFamily="66" charset="0"/>
              </a:rPr>
              <a:t>Bilan &gt; 0</a:t>
            </a:r>
          </a:p>
          <a:p>
            <a:pPr algn="ctr"/>
            <a:r>
              <a:rPr lang="fr-FR" sz="2400" dirty="0" smtClean="0">
                <a:solidFill>
                  <a:srgbClr val="FF0000"/>
                </a:solidFill>
                <a:latin typeface="Comic Sans MS" pitchFamily="66" charset="0"/>
              </a:rPr>
              <a:t> </a:t>
            </a:r>
            <a:r>
              <a:rPr lang="fr-FR" sz="2000" dirty="0" smtClean="0">
                <a:solidFill>
                  <a:srgbClr val="FF0000"/>
                </a:solidFill>
                <a:latin typeface="Comic Sans MS" pitchFamily="66" charset="0"/>
              </a:rPr>
              <a:t>(Emissions &gt; Dépôts)</a:t>
            </a:r>
            <a:endParaRPr lang="fr-FR" sz="2000" dirty="0">
              <a:solidFill>
                <a:srgbClr val="FF0000"/>
              </a:solidFill>
              <a:latin typeface="Comic Sans MS" pitchFamily="66" charset="0"/>
            </a:endParaRPr>
          </a:p>
        </p:txBody>
      </p:sp>
      <p:sp>
        <p:nvSpPr>
          <p:cNvPr id="7" name="ZoneTexte 44"/>
          <p:cNvSpPr txBox="1">
            <a:spLocks noChangeArrowheads="1"/>
          </p:cNvSpPr>
          <p:nvPr/>
        </p:nvSpPr>
        <p:spPr bwMode="auto">
          <a:xfrm>
            <a:off x="5266440" y="6048000"/>
            <a:ext cx="3758772" cy="830997"/>
          </a:xfrm>
          <a:prstGeom prst="rect">
            <a:avLst/>
          </a:prstGeom>
          <a:noFill/>
          <a:ln w="9525">
            <a:noFill/>
            <a:miter lim="800000"/>
            <a:headEnd/>
            <a:tailEnd/>
          </a:ln>
        </p:spPr>
        <p:txBody>
          <a:bodyPr wrap="square">
            <a:spAutoFit/>
          </a:bodyPr>
          <a:lstStyle/>
          <a:p>
            <a:pPr algn="ctr"/>
            <a:r>
              <a:rPr lang="fr-FR" sz="2400" dirty="0" smtClean="0">
                <a:solidFill>
                  <a:srgbClr val="0066FF"/>
                </a:solidFill>
                <a:latin typeface="Comic Sans MS" pitchFamily="66" charset="0"/>
              </a:rPr>
              <a:t>Bilan &lt; 0</a:t>
            </a:r>
          </a:p>
          <a:p>
            <a:pPr algn="ctr"/>
            <a:r>
              <a:rPr lang="fr-FR" sz="2400" dirty="0" smtClean="0">
                <a:solidFill>
                  <a:srgbClr val="0066FF"/>
                </a:solidFill>
                <a:latin typeface="Comic Sans MS" pitchFamily="66" charset="0"/>
              </a:rPr>
              <a:t> </a:t>
            </a:r>
            <a:r>
              <a:rPr lang="fr-FR" sz="2000" dirty="0" smtClean="0">
                <a:solidFill>
                  <a:srgbClr val="0066FF"/>
                </a:solidFill>
                <a:latin typeface="Comic Sans MS" pitchFamily="66" charset="0"/>
              </a:rPr>
              <a:t>(Emissions &lt; Dépôts)</a:t>
            </a:r>
            <a:endParaRPr lang="fr-FR" sz="2000" dirty="0">
              <a:solidFill>
                <a:srgbClr val="0066FF"/>
              </a:solidFill>
              <a:latin typeface="Comic Sans MS" pitchFamily="66" charset="0"/>
            </a:endParaRPr>
          </a:p>
        </p:txBody>
      </p:sp>
      <p:sp>
        <p:nvSpPr>
          <p:cNvPr id="8" name="Text Box 3"/>
          <p:cNvSpPr txBox="1">
            <a:spLocks noChangeArrowheads="1"/>
          </p:cNvSpPr>
          <p:nvPr/>
        </p:nvSpPr>
        <p:spPr bwMode="auto">
          <a:xfrm>
            <a:off x="657295" y="1095127"/>
            <a:ext cx="7832593" cy="461665"/>
          </a:xfrm>
          <a:prstGeom prst="rect">
            <a:avLst/>
          </a:prstGeom>
          <a:noFill/>
          <a:ln w="9525">
            <a:noFill/>
            <a:miter lim="800000"/>
            <a:headEnd/>
            <a:tailEnd/>
          </a:ln>
        </p:spPr>
        <p:txBody>
          <a:bodyPr wrap="none">
            <a:spAutoFit/>
          </a:bodyPr>
          <a:lstStyle/>
          <a:p>
            <a:pPr algn="ctr"/>
            <a:r>
              <a:rPr lang="fr-FR" sz="2400" smtClean="0">
                <a:latin typeface="Comic Sans MS" pitchFamily="66" charset="0"/>
              </a:rPr>
              <a:t>Grille 2 – du 01/07/2006 18TU au 02/07/2006 06TU</a:t>
            </a:r>
            <a:endParaRPr lang="fr-FR" sz="2400">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a:noFill/>
        </p:spPr>
        <p:txBody>
          <a:bodyPr/>
          <a:lstStyle/>
          <a:p>
            <a:pPr eaLnBrk="1" hangingPunct="1"/>
            <a:r>
              <a:rPr lang="fr-FR" sz="4000" smtClean="0">
                <a:latin typeface="Comic Sans MS" pitchFamily="66" charset="0"/>
              </a:rPr>
              <a:t>Conclusions</a:t>
            </a:r>
          </a:p>
        </p:txBody>
      </p:sp>
      <p:sp>
        <p:nvSpPr>
          <p:cNvPr id="61443" name="Rectangle 3"/>
          <p:cNvSpPr>
            <a:spLocks noGrp="1" noChangeArrowheads="1"/>
          </p:cNvSpPr>
          <p:nvPr>
            <p:ph type="body" idx="1"/>
          </p:nvPr>
        </p:nvSpPr>
        <p:spPr>
          <a:xfrm>
            <a:off x="446088" y="1341438"/>
            <a:ext cx="8229600" cy="4967287"/>
          </a:xfrm>
        </p:spPr>
        <p:txBody>
          <a:bodyPr/>
          <a:lstStyle/>
          <a:p>
            <a:pPr algn="just" eaLnBrk="1" hangingPunct="1">
              <a:lnSpc>
                <a:spcPct val="80000"/>
              </a:lnSpc>
              <a:buFontTx/>
              <a:buNone/>
            </a:pPr>
            <a:r>
              <a:rPr lang="fr-FR" sz="2800" dirty="0" smtClean="0">
                <a:latin typeface="Comic Sans MS" pitchFamily="66" charset="0"/>
              </a:rPr>
              <a:t>Le bilan de masse dépend fortement des caractéristiques de la surface</a:t>
            </a:r>
          </a:p>
          <a:p>
            <a:pPr algn="just" eaLnBrk="1" hangingPunct="1">
              <a:lnSpc>
                <a:spcPct val="80000"/>
              </a:lnSpc>
              <a:buFontTx/>
              <a:buNone/>
            </a:pPr>
            <a:endParaRPr lang="fr-FR" sz="2800" dirty="0" smtClean="0">
              <a:latin typeface="Comic Sans MS" pitchFamily="66" charset="0"/>
            </a:endParaRPr>
          </a:p>
          <a:p>
            <a:pPr algn="just" eaLnBrk="1" hangingPunct="1">
              <a:lnSpc>
                <a:spcPct val="80000"/>
              </a:lnSpc>
              <a:buFontTx/>
              <a:buNone/>
            </a:pPr>
            <a:r>
              <a:rPr lang="fr-FR" sz="2800" dirty="0" smtClean="0">
                <a:latin typeface="Comic Sans MS" pitchFamily="66" charset="0"/>
                <a:sym typeface="Wingdings"/>
              </a:rPr>
              <a:t> Nécessité de prendre en compte de façon soignée les caractéristiques de surface de la région Sahélienne pour étudier les émissions dans cette région</a:t>
            </a:r>
            <a:endParaRPr lang="fr-FR" sz="2800" dirty="0" smtClean="0">
              <a:latin typeface="Comic Sans MS" pitchFamily="66" charset="0"/>
            </a:endParaRPr>
          </a:p>
          <a:p>
            <a:pPr algn="just" eaLnBrk="1" hangingPunct="1">
              <a:lnSpc>
                <a:spcPct val="80000"/>
              </a:lnSpc>
              <a:buFontTx/>
              <a:buNone/>
            </a:pPr>
            <a:endParaRPr lang="fr-FR" sz="2800" dirty="0" smtClean="0">
              <a:latin typeface="Comic Sans MS" pitchFamily="66" charset="0"/>
            </a:endParaRPr>
          </a:p>
          <a:p>
            <a:pPr algn="just" eaLnBrk="1" hangingPunct="1">
              <a:lnSpc>
                <a:spcPct val="80000"/>
              </a:lnSpc>
              <a:buFontTx/>
              <a:buNone/>
            </a:pPr>
            <a:r>
              <a:rPr lang="fr-FR" sz="2800" dirty="0" smtClean="0">
                <a:latin typeface="Comic Sans MS" pitchFamily="66" charset="0"/>
              </a:rPr>
              <a:t>En particulier, une attention toute spéciale doit être portée à la description de l’usage des sols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Tunisie</a:t>
            </a:r>
            <a:endParaRPr lang="fr-FR" dirty="0"/>
          </a:p>
        </p:txBody>
      </p:sp>
      <p:sp>
        <p:nvSpPr>
          <p:cNvPr id="5" name="Sous-titre 4"/>
          <p:cNvSpPr>
            <a:spLocks noGrp="1"/>
          </p:cNvSpPr>
          <p:nvPr>
            <p:ph type="subTitle" idx="1"/>
          </p:nvPr>
        </p:nvSpPr>
        <p:spPr/>
        <p:txBody>
          <a:bodyPr/>
          <a:lstStyle/>
          <a:p>
            <a:r>
              <a:rPr lang="fr-FR" dirty="0" smtClean="0">
                <a:solidFill>
                  <a:schemeClr val="bg2"/>
                </a:solidFill>
              </a:rPr>
              <a:t>RAMS + DPM utilisés en « offline »</a:t>
            </a:r>
            <a:endParaRPr lang="fr-FR" dirty="0">
              <a:solidFill>
                <a:schemeClr val="bg2"/>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925144"/>
          </a:xfrm>
        </p:spPr>
        <p:txBody>
          <a:bodyPr>
            <a:normAutofit fontScale="77500" lnSpcReduction="20000"/>
          </a:bodyPr>
          <a:lstStyle/>
          <a:p>
            <a:pPr marL="514350" indent="-514350" algn="just">
              <a:buNone/>
            </a:pPr>
            <a:r>
              <a:rPr lang="fr-FR" dirty="0" smtClean="0">
                <a:solidFill>
                  <a:schemeClr val="tx1">
                    <a:lumMod val="85000"/>
                    <a:lumOff val="15000"/>
                  </a:schemeClr>
                </a:solidFill>
                <a:latin typeface="Comic Sans MS" pitchFamily="66" charset="0"/>
              </a:rPr>
              <a:t>Carte établie à une résolution de 10kmx10km à partir de la base de données du projet LADA (Land </a:t>
            </a:r>
            <a:r>
              <a:rPr lang="fr-FR" dirty="0" err="1" smtClean="0">
                <a:solidFill>
                  <a:schemeClr val="tx1">
                    <a:lumMod val="85000"/>
                    <a:lumOff val="15000"/>
                  </a:schemeClr>
                </a:solidFill>
                <a:latin typeface="Comic Sans MS" pitchFamily="66" charset="0"/>
              </a:rPr>
              <a:t>Degradation</a:t>
            </a:r>
            <a:r>
              <a:rPr lang="fr-FR" dirty="0" smtClean="0">
                <a:solidFill>
                  <a:schemeClr val="tx1">
                    <a:lumMod val="85000"/>
                    <a:lumOff val="15000"/>
                  </a:schemeClr>
                </a:solidFill>
                <a:latin typeface="Comic Sans MS" pitchFamily="66" charset="0"/>
              </a:rPr>
              <a:t> </a:t>
            </a:r>
            <a:r>
              <a:rPr lang="fr-FR" dirty="0" err="1" smtClean="0">
                <a:solidFill>
                  <a:schemeClr val="tx1">
                    <a:lumMod val="85000"/>
                    <a:lumOff val="15000"/>
                  </a:schemeClr>
                </a:solidFill>
                <a:latin typeface="Comic Sans MS" pitchFamily="66" charset="0"/>
              </a:rPr>
              <a:t>Assessment</a:t>
            </a:r>
            <a:r>
              <a:rPr lang="fr-FR" dirty="0" smtClean="0">
                <a:solidFill>
                  <a:schemeClr val="tx1">
                    <a:lumMod val="85000"/>
                    <a:lumOff val="15000"/>
                  </a:schemeClr>
                </a:solidFill>
                <a:latin typeface="Comic Sans MS" pitchFamily="66" charset="0"/>
              </a:rPr>
              <a:t> in </a:t>
            </a:r>
            <a:r>
              <a:rPr lang="fr-FR" dirty="0" err="1" smtClean="0">
                <a:solidFill>
                  <a:schemeClr val="tx1">
                    <a:lumMod val="85000"/>
                    <a:lumOff val="15000"/>
                  </a:schemeClr>
                </a:solidFill>
                <a:latin typeface="Comic Sans MS" pitchFamily="66" charset="0"/>
              </a:rPr>
              <a:t>Drylands</a:t>
            </a:r>
            <a:r>
              <a:rPr lang="fr-FR" dirty="0" smtClean="0">
                <a:solidFill>
                  <a:schemeClr val="tx1">
                    <a:lumMod val="85000"/>
                    <a:lumOff val="15000"/>
                  </a:schemeClr>
                </a:solidFill>
                <a:latin typeface="Comic Sans MS" pitchFamily="66" charset="0"/>
              </a:rPr>
              <a:t>) pour la Tunisie</a:t>
            </a:r>
          </a:p>
          <a:p>
            <a:pPr marL="514350" indent="-514350" algn="just">
              <a:buNone/>
            </a:pPr>
            <a:r>
              <a:rPr lang="fr-FR" dirty="0" smtClean="0">
                <a:solidFill>
                  <a:schemeClr val="tx1">
                    <a:lumMod val="85000"/>
                    <a:lumOff val="15000"/>
                  </a:schemeClr>
                </a:solidFill>
                <a:latin typeface="Comic Sans MS" pitchFamily="66" charset="0"/>
              </a:rPr>
              <a:t>Pour chaque maille de 10kmx10km, on dispose d’une information sur :</a:t>
            </a:r>
          </a:p>
          <a:p>
            <a:pPr marL="514350" indent="-514350" algn="just">
              <a:buFontTx/>
              <a:buChar char="-"/>
            </a:pPr>
            <a:r>
              <a:rPr lang="fr-FR" dirty="0" smtClean="0">
                <a:solidFill>
                  <a:schemeClr val="tx1">
                    <a:lumMod val="85000"/>
                    <a:lumOff val="15000"/>
                  </a:schemeClr>
                </a:solidFill>
                <a:latin typeface="Comic Sans MS" pitchFamily="66" charset="0"/>
              </a:rPr>
              <a:t>le type d’usage du sol (17 types comprenant 5 types de culture),</a:t>
            </a:r>
          </a:p>
          <a:p>
            <a:pPr marL="514350" indent="-514350" algn="just">
              <a:buFontTx/>
              <a:buChar char="-"/>
            </a:pPr>
            <a:r>
              <a:rPr lang="fr-FR" dirty="0" smtClean="0">
                <a:solidFill>
                  <a:schemeClr val="tx1">
                    <a:lumMod val="85000"/>
                    <a:lumOff val="15000"/>
                  </a:schemeClr>
                </a:solidFill>
                <a:latin typeface="Comic Sans MS" pitchFamily="66" charset="0"/>
              </a:rPr>
              <a:t>l’outil de labour associé (soc, tiller, disque),</a:t>
            </a:r>
          </a:p>
          <a:p>
            <a:pPr marL="514350" indent="-514350" algn="just">
              <a:buFontTx/>
              <a:buChar char="-"/>
            </a:pPr>
            <a:r>
              <a:rPr lang="fr-FR" dirty="0" smtClean="0">
                <a:solidFill>
                  <a:schemeClr val="tx1">
                    <a:lumMod val="85000"/>
                    <a:lumOff val="15000"/>
                  </a:schemeClr>
                </a:solidFill>
                <a:latin typeface="Comic Sans MS" pitchFamily="66" charset="0"/>
              </a:rPr>
              <a:t>la texture du sol,</a:t>
            </a:r>
          </a:p>
          <a:p>
            <a:pPr marL="514350" indent="-514350" algn="just">
              <a:buFontTx/>
              <a:buChar char="-"/>
            </a:pPr>
            <a:r>
              <a:rPr lang="fr-FR" dirty="0" smtClean="0">
                <a:solidFill>
                  <a:schemeClr val="tx1">
                    <a:lumMod val="85000"/>
                    <a:lumOff val="15000"/>
                  </a:schemeClr>
                </a:solidFill>
                <a:latin typeface="Comic Sans MS" pitchFamily="66" charset="0"/>
              </a:rPr>
              <a:t>la distribution en taille du sol sec,</a:t>
            </a:r>
          </a:p>
          <a:p>
            <a:pPr marL="514350" indent="-514350" algn="just">
              <a:buFontTx/>
              <a:buChar char="-"/>
            </a:pPr>
            <a:r>
              <a:rPr lang="fr-FR" dirty="0" smtClean="0">
                <a:solidFill>
                  <a:schemeClr val="tx1">
                    <a:lumMod val="85000"/>
                    <a:lumOff val="15000"/>
                  </a:schemeClr>
                </a:solidFill>
                <a:latin typeface="Comic Sans MS" pitchFamily="66" charset="0"/>
              </a:rPr>
              <a:t>la rugosité lisse (</a:t>
            </a:r>
            <a:r>
              <a:rPr lang="fr-FR" i="1" dirty="0" smtClean="0">
                <a:solidFill>
                  <a:schemeClr val="tx1">
                    <a:lumMod val="85000"/>
                    <a:lumOff val="15000"/>
                  </a:schemeClr>
                </a:solidFill>
                <a:latin typeface="Comic Sans MS" pitchFamily="66" charset="0"/>
              </a:rPr>
              <a:t>z</a:t>
            </a:r>
            <a:r>
              <a:rPr lang="fr-FR" i="1" baseline="-25000" dirty="0" smtClean="0">
                <a:solidFill>
                  <a:schemeClr val="tx1">
                    <a:lumMod val="85000"/>
                    <a:lumOff val="15000"/>
                  </a:schemeClr>
                </a:solidFill>
                <a:latin typeface="Comic Sans MS" pitchFamily="66" charset="0"/>
              </a:rPr>
              <a:t>0s</a:t>
            </a:r>
            <a:r>
              <a:rPr lang="fr-FR" dirty="0" smtClean="0">
                <a:solidFill>
                  <a:schemeClr val="tx1">
                    <a:lumMod val="85000"/>
                    <a:lumOff val="15000"/>
                  </a:schemeClr>
                </a:solidFill>
                <a:latin typeface="Comic Sans MS" pitchFamily="66" charset="0"/>
              </a:rPr>
              <a:t>),</a:t>
            </a:r>
          </a:p>
          <a:p>
            <a:pPr marL="514350" indent="-514350" algn="just">
              <a:buFontTx/>
              <a:buChar char="-"/>
            </a:pPr>
            <a:r>
              <a:rPr lang="fr-FR" dirty="0" smtClean="0">
                <a:solidFill>
                  <a:schemeClr val="tx1">
                    <a:lumMod val="85000"/>
                    <a:lumOff val="15000"/>
                  </a:schemeClr>
                </a:solidFill>
                <a:latin typeface="Comic Sans MS" pitchFamily="66" charset="0"/>
              </a:rPr>
              <a:t>la hauteur de rugosité aérodynamique (</a:t>
            </a:r>
            <a:r>
              <a:rPr lang="fr-FR" i="1" dirty="0" smtClean="0">
                <a:solidFill>
                  <a:schemeClr val="tx1">
                    <a:lumMod val="85000"/>
                    <a:lumOff val="15000"/>
                  </a:schemeClr>
                </a:solidFill>
                <a:latin typeface="Comic Sans MS" pitchFamily="66" charset="0"/>
              </a:rPr>
              <a:t>Z</a:t>
            </a:r>
            <a:r>
              <a:rPr lang="fr-FR" i="1" baseline="-25000" dirty="0" smtClean="0">
                <a:solidFill>
                  <a:schemeClr val="tx1">
                    <a:lumMod val="85000"/>
                    <a:lumOff val="15000"/>
                  </a:schemeClr>
                </a:solidFill>
                <a:latin typeface="Comic Sans MS" pitchFamily="66" charset="0"/>
              </a:rPr>
              <a:t>0</a:t>
            </a:r>
            <a:r>
              <a:rPr lang="fr-FR" dirty="0" smtClean="0">
                <a:solidFill>
                  <a:schemeClr val="tx1">
                    <a:lumMod val="85000"/>
                    <a:lumOff val="15000"/>
                  </a:schemeClr>
                </a:solidFill>
                <a:latin typeface="Comic Sans MS" pitchFamily="66" charset="0"/>
              </a:rPr>
              <a:t>).</a:t>
            </a:r>
            <a:endParaRPr lang="fr-FR" dirty="0">
              <a:solidFill>
                <a:schemeClr val="tx1">
                  <a:lumMod val="85000"/>
                  <a:lumOff val="15000"/>
                </a:schemeClr>
              </a:solidFill>
              <a:latin typeface="Comic Sans MS" pitchFamily="66" charset="0"/>
            </a:endParaRPr>
          </a:p>
        </p:txBody>
      </p:sp>
      <p:sp>
        <p:nvSpPr>
          <p:cNvPr id="6" name="Titre 1"/>
          <p:cNvSpPr>
            <a:spLocks noGrp="1"/>
          </p:cNvSpPr>
          <p:nvPr>
            <p:ph type="title"/>
          </p:nvPr>
        </p:nvSpPr>
        <p:spPr/>
        <p:txBody>
          <a:bodyPr>
            <a:noAutofit/>
          </a:bodyPr>
          <a:lstStyle/>
          <a:p>
            <a:r>
              <a:rPr lang="fr-FR" sz="3600" dirty="0" smtClean="0">
                <a:latin typeface="Comic Sans MS" pitchFamily="66" charset="0"/>
              </a:rPr>
              <a:t>Cartographie des propriétés des surfaces et des usages des sols</a:t>
            </a:r>
            <a:endParaRPr lang="fr-FR" sz="3600" dirty="0">
              <a:latin typeface="Comic Sans MS" pitchFamily="66" charset="0"/>
            </a:endParaRPr>
          </a:p>
        </p:txBody>
      </p:sp>
      <p:sp>
        <p:nvSpPr>
          <p:cNvPr id="7" name="ZoneTexte 6"/>
          <p:cNvSpPr txBox="1"/>
          <p:nvPr/>
        </p:nvSpPr>
        <p:spPr>
          <a:xfrm>
            <a:off x="6338424" y="6488668"/>
            <a:ext cx="2805576" cy="369332"/>
          </a:xfrm>
          <a:prstGeom prst="rect">
            <a:avLst/>
          </a:prstGeom>
          <a:noFill/>
        </p:spPr>
        <p:txBody>
          <a:bodyPr wrap="none" rtlCol="0">
            <a:spAutoFit/>
          </a:bodyPr>
          <a:lstStyle/>
          <a:p>
            <a:r>
              <a:rPr lang="fr-FR" i="1" dirty="0" smtClean="0">
                <a:latin typeface="Comic Sans MS" pitchFamily="66" charset="0"/>
              </a:rPr>
              <a:t>Thèse M. </a:t>
            </a:r>
            <a:r>
              <a:rPr lang="fr-FR" i="1" dirty="0" err="1" smtClean="0">
                <a:latin typeface="Comic Sans MS" pitchFamily="66" charset="0"/>
              </a:rPr>
              <a:t>Labiadh</a:t>
            </a:r>
            <a:r>
              <a:rPr lang="fr-FR" i="1" dirty="0" smtClean="0">
                <a:latin typeface="Comic Sans MS" pitchFamily="66" charset="0"/>
              </a:rPr>
              <a:t> [2011]</a:t>
            </a:r>
            <a:endParaRPr lang="fr-FR" i="1" dirty="0">
              <a:latin typeface="Comic Sans MS" pitchFamily="66"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latin typeface="Comic Sans MS" pitchFamily="66" charset="0"/>
              </a:rPr>
              <a:t>Cartographie des usages des sols</a:t>
            </a:r>
            <a:endParaRPr lang="fr-FR" dirty="0">
              <a:latin typeface="Comic Sans MS" pitchFamily="66" charset="0"/>
            </a:endParaRPr>
          </a:p>
        </p:txBody>
      </p:sp>
      <p:sp>
        <p:nvSpPr>
          <p:cNvPr id="6" name="ZoneTexte 5"/>
          <p:cNvSpPr txBox="1"/>
          <p:nvPr/>
        </p:nvSpPr>
        <p:spPr>
          <a:xfrm>
            <a:off x="641642" y="5867548"/>
            <a:ext cx="7870640" cy="707886"/>
          </a:xfrm>
          <a:prstGeom prst="rect">
            <a:avLst/>
          </a:prstGeom>
          <a:noFill/>
        </p:spPr>
        <p:txBody>
          <a:bodyPr wrap="square" rtlCol="0">
            <a:spAutoFit/>
          </a:bodyPr>
          <a:lstStyle/>
          <a:p>
            <a:pPr algn="ctr">
              <a:spcAft>
                <a:spcPts val="1200"/>
              </a:spcAft>
            </a:pPr>
            <a:r>
              <a:rPr lang="fr-FR" sz="2000" dirty="0" smtClean="0">
                <a:solidFill>
                  <a:schemeClr val="tx1">
                    <a:lumMod val="85000"/>
                    <a:lumOff val="15000"/>
                  </a:schemeClr>
                </a:solidFill>
                <a:latin typeface="Comic Sans MS" pitchFamily="66" charset="0"/>
              </a:rPr>
              <a:t>Carte des différents usages du sol rencontrés dans le sud de la Tunisie</a:t>
            </a:r>
          </a:p>
        </p:txBody>
      </p:sp>
      <p:pic>
        <p:nvPicPr>
          <p:cNvPr id="7" name="Image 6" descr="Figure1.png"/>
          <p:cNvPicPr preferRelativeResize="0">
            <a:picLocks/>
          </p:cNvPicPr>
          <p:nvPr/>
        </p:nvPicPr>
        <p:blipFill>
          <a:blip r:embed="rId3" cstate="print"/>
          <a:stretch>
            <a:fillRect/>
          </a:stretch>
        </p:blipFill>
        <p:spPr>
          <a:xfrm>
            <a:off x="457200" y="1600200"/>
            <a:ext cx="8229600" cy="4258209"/>
          </a:xfrm>
          <a:prstGeom prst="rect">
            <a:avLst/>
          </a:prstGeom>
        </p:spPr>
      </p:pic>
      <p:sp>
        <p:nvSpPr>
          <p:cNvPr id="8" name="ZoneTexte 7"/>
          <p:cNvSpPr txBox="1"/>
          <p:nvPr/>
        </p:nvSpPr>
        <p:spPr>
          <a:xfrm>
            <a:off x="6338424" y="6488668"/>
            <a:ext cx="2805576" cy="369332"/>
          </a:xfrm>
          <a:prstGeom prst="rect">
            <a:avLst/>
          </a:prstGeom>
          <a:noFill/>
        </p:spPr>
        <p:txBody>
          <a:bodyPr wrap="none" rtlCol="0">
            <a:spAutoFit/>
          </a:bodyPr>
          <a:lstStyle/>
          <a:p>
            <a:r>
              <a:rPr lang="fr-FR" i="1" dirty="0" smtClean="0">
                <a:latin typeface="Comic Sans MS" pitchFamily="66" charset="0"/>
              </a:rPr>
              <a:t>Thèse M. </a:t>
            </a:r>
            <a:r>
              <a:rPr lang="fr-FR" i="1" dirty="0" err="1" smtClean="0">
                <a:latin typeface="Comic Sans MS" pitchFamily="66" charset="0"/>
              </a:rPr>
              <a:t>Labiadh</a:t>
            </a:r>
            <a:r>
              <a:rPr lang="fr-FR" i="1" dirty="0" smtClean="0">
                <a:latin typeface="Comic Sans MS" pitchFamily="66" charset="0"/>
              </a:rPr>
              <a:t> [2011]</a:t>
            </a:r>
            <a:endParaRPr lang="fr-FR" i="1" dirty="0">
              <a:latin typeface="Comic Sans MS" pitchFamily="66" charset="0"/>
            </a:endParaRPr>
          </a:p>
        </p:txBody>
      </p:sp>
      <p:pic>
        <p:nvPicPr>
          <p:cNvPr id="9" name="Image 8" descr="logo-IRA.png"/>
          <p:cNvPicPr>
            <a:picLocks noChangeAspect="1"/>
          </p:cNvPicPr>
          <p:nvPr/>
        </p:nvPicPr>
        <p:blipFill>
          <a:blip r:embed="rId4" cstate="print"/>
          <a:stretch>
            <a:fillRect/>
          </a:stretch>
        </p:blipFill>
        <p:spPr>
          <a:xfrm>
            <a:off x="0" y="6138000"/>
            <a:ext cx="715232" cy="720000"/>
          </a:xfrm>
          <a:prstGeom prst="rect">
            <a:avLst/>
          </a:prstGeom>
        </p:spPr>
      </p:pic>
      <p:pic>
        <p:nvPicPr>
          <p:cNvPr id="11" name="Picture 8"/>
          <p:cNvPicPr>
            <a:picLocks noChangeAspect="1" noChangeArrowheads="1"/>
          </p:cNvPicPr>
          <p:nvPr/>
        </p:nvPicPr>
        <p:blipFill>
          <a:blip r:embed="rId5" cstate="print"/>
          <a:srcRect/>
          <a:stretch>
            <a:fillRect/>
          </a:stretch>
        </p:blipFill>
        <p:spPr bwMode="auto">
          <a:xfrm>
            <a:off x="713778" y="6362700"/>
            <a:ext cx="954087" cy="49530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latin typeface="Comic Sans MS" pitchFamily="66" charset="0"/>
              </a:rPr>
              <a:t>Cartographie des usages des sols</a:t>
            </a:r>
            <a:endParaRPr lang="fr-FR" dirty="0">
              <a:latin typeface="Comic Sans MS" pitchFamily="66" charset="0"/>
            </a:endParaRPr>
          </a:p>
        </p:txBody>
      </p:sp>
      <p:sp>
        <p:nvSpPr>
          <p:cNvPr id="8" name="ZoneTexte 7"/>
          <p:cNvSpPr txBox="1"/>
          <p:nvPr/>
        </p:nvSpPr>
        <p:spPr>
          <a:xfrm>
            <a:off x="6338424" y="6488668"/>
            <a:ext cx="2805576" cy="369332"/>
          </a:xfrm>
          <a:prstGeom prst="rect">
            <a:avLst/>
          </a:prstGeom>
          <a:noFill/>
        </p:spPr>
        <p:txBody>
          <a:bodyPr wrap="none" rtlCol="0">
            <a:spAutoFit/>
          </a:bodyPr>
          <a:lstStyle/>
          <a:p>
            <a:r>
              <a:rPr lang="fr-FR" i="1" dirty="0" smtClean="0">
                <a:latin typeface="Comic Sans MS" pitchFamily="66" charset="0"/>
              </a:rPr>
              <a:t>Thèse M. </a:t>
            </a:r>
            <a:r>
              <a:rPr lang="fr-FR" i="1" dirty="0" err="1" smtClean="0">
                <a:latin typeface="Comic Sans MS" pitchFamily="66" charset="0"/>
              </a:rPr>
              <a:t>Labiadh</a:t>
            </a:r>
            <a:r>
              <a:rPr lang="fr-FR" i="1" dirty="0" smtClean="0">
                <a:latin typeface="Comic Sans MS" pitchFamily="66" charset="0"/>
              </a:rPr>
              <a:t> [2011]</a:t>
            </a:r>
            <a:endParaRPr lang="fr-FR" i="1" dirty="0">
              <a:latin typeface="Comic Sans MS" pitchFamily="66" charset="0"/>
            </a:endParaRPr>
          </a:p>
        </p:txBody>
      </p:sp>
      <p:pic>
        <p:nvPicPr>
          <p:cNvPr id="17" name="Picture 2"/>
          <p:cNvPicPr preferRelativeResize="0">
            <a:picLocks noChangeArrowheads="1"/>
          </p:cNvPicPr>
          <p:nvPr/>
        </p:nvPicPr>
        <p:blipFill>
          <a:blip r:embed="rId3" cstate="print"/>
          <a:srcRect/>
          <a:stretch>
            <a:fillRect/>
          </a:stretch>
        </p:blipFill>
        <p:spPr bwMode="auto">
          <a:xfrm>
            <a:off x="457200" y="1600200"/>
            <a:ext cx="8229600" cy="4076699"/>
          </a:xfrm>
          <a:prstGeom prst="rect">
            <a:avLst/>
          </a:prstGeom>
          <a:noFill/>
          <a:ln w="9525">
            <a:noFill/>
            <a:miter lim="800000"/>
            <a:headEnd/>
            <a:tailEnd/>
          </a:ln>
          <a:effectLst/>
        </p:spPr>
      </p:pic>
      <p:sp>
        <p:nvSpPr>
          <p:cNvPr id="18" name="ZoneTexte 17"/>
          <p:cNvSpPr txBox="1"/>
          <p:nvPr/>
        </p:nvSpPr>
        <p:spPr>
          <a:xfrm>
            <a:off x="851680" y="5688118"/>
            <a:ext cx="7416824" cy="707886"/>
          </a:xfrm>
          <a:prstGeom prst="rect">
            <a:avLst/>
          </a:prstGeom>
          <a:noFill/>
        </p:spPr>
        <p:txBody>
          <a:bodyPr wrap="square" rtlCol="0">
            <a:spAutoFit/>
          </a:bodyPr>
          <a:lstStyle/>
          <a:p>
            <a:pPr algn="ctr">
              <a:spcAft>
                <a:spcPts val="1200"/>
              </a:spcAft>
            </a:pPr>
            <a:r>
              <a:rPr lang="fr-FR" sz="2000" dirty="0" smtClean="0">
                <a:solidFill>
                  <a:schemeClr val="tx1">
                    <a:lumMod val="85000"/>
                    <a:lumOff val="15000"/>
                  </a:schemeClr>
                </a:solidFill>
                <a:latin typeface="Comic Sans MS" pitchFamily="66" charset="0"/>
              </a:rPr>
              <a:t>Pourcentage de chaque classe d’occupation des sols sur le domaine étudié</a:t>
            </a:r>
          </a:p>
        </p:txBody>
      </p:sp>
      <p:sp>
        <p:nvSpPr>
          <p:cNvPr id="19" name="ZoneTexte 18"/>
          <p:cNvSpPr txBox="1"/>
          <p:nvPr/>
        </p:nvSpPr>
        <p:spPr>
          <a:xfrm>
            <a:off x="1187624" y="2420889"/>
            <a:ext cx="2448272" cy="830997"/>
          </a:xfrm>
          <a:prstGeom prst="rect">
            <a:avLst/>
          </a:prstGeom>
          <a:solidFill>
            <a:srgbClr val="FFFF00"/>
          </a:solidFill>
          <a:effectLst>
            <a:outerShdw blurRad="50800" dist="38100" algn="l" rotWithShape="0">
              <a:prstClr val="black">
                <a:alpha val="40000"/>
              </a:prstClr>
            </a:outerShdw>
          </a:effectLst>
        </p:spPr>
        <p:txBody>
          <a:bodyPr wrap="square" rtlCol="0">
            <a:spAutoFit/>
          </a:bodyPr>
          <a:lstStyle/>
          <a:p>
            <a:pPr algn="ctr"/>
            <a:r>
              <a:rPr lang="fr-FR" sz="2400" dirty="0" smtClean="0">
                <a:solidFill>
                  <a:srgbClr val="5F5F5F"/>
                </a:solidFill>
              </a:rPr>
              <a:t>Surfaces cultivées</a:t>
            </a:r>
          </a:p>
          <a:p>
            <a:pPr algn="ctr"/>
            <a:r>
              <a:rPr lang="fr-FR" sz="2400" dirty="0" smtClean="0">
                <a:solidFill>
                  <a:srgbClr val="5F5F5F"/>
                </a:solidFill>
              </a:rPr>
              <a:t>5,4%</a:t>
            </a:r>
            <a:endParaRPr lang="fr-FR" sz="2400" dirty="0">
              <a:solidFill>
                <a:srgbClr val="5F5F5F"/>
              </a:solidFill>
            </a:endParaRPr>
          </a:p>
        </p:txBody>
      </p:sp>
      <p:sp>
        <p:nvSpPr>
          <p:cNvPr id="20" name="ZoneTexte 19"/>
          <p:cNvSpPr txBox="1"/>
          <p:nvPr/>
        </p:nvSpPr>
        <p:spPr>
          <a:xfrm>
            <a:off x="4716016" y="2420888"/>
            <a:ext cx="3528392" cy="830997"/>
          </a:xfrm>
          <a:prstGeom prst="rect">
            <a:avLst/>
          </a:prstGeom>
          <a:solidFill>
            <a:srgbClr val="993366"/>
          </a:solidFill>
          <a:effectLst>
            <a:outerShdw blurRad="50800" dist="38100" algn="l" rotWithShape="0">
              <a:prstClr val="black">
                <a:alpha val="40000"/>
              </a:prstClr>
            </a:outerShdw>
          </a:effectLst>
        </p:spPr>
        <p:txBody>
          <a:bodyPr wrap="square" rtlCol="0">
            <a:spAutoFit/>
          </a:bodyPr>
          <a:lstStyle/>
          <a:p>
            <a:pPr algn="ctr"/>
            <a:r>
              <a:rPr lang="fr-FR" sz="2400" dirty="0" smtClean="0">
                <a:solidFill>
                  <a:srgbClr val="FFFFFF"/>
                </a:solidFill>
              </a:rPr>
              <a:t>Surfaces </a:t>
            </a:r>
            <a:r>
              <a:rPr lang="fr-FR" sz="2400" dirty="0" err="1" smtClean="0">
                <a:solidFill>
                  <a:srgbClr val="FFFFFF"/>
                </a:solidFill>
              </a:rPr>
              <a:t>sylvo</a:t>
            </a:r>
            <a:r>
              <a:rPr lang="fr-FR" sz="2400" dirty="0" smtClean="0">
                <a:solidFill>
                  <a:srgbClr val="FFFFFF"/>
                </a:solidFill>
              </a:rPr>
              <a:t>-pastorales</a:t>
            </a:r>
          </a:p>
          <a:p>
            <a:pPr algn="ctr"/>
            <a:r>
              <a:rPr lang="fr-FR" sz="2400" dirty="0" smtClean="0">
                <a:solidFill>
                  <a:srgbClr val="FFFFFF"/>
                </a:solidFill>
              </a:rPr>
              <a:t>94,3%</a:t>
            </a:r>
            <a:endParaRPr lang="fr-FR" sz="2400" dirty="0">
              <a:solidFill>
                <a:srgbClr val="FFFFFF"/>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latin typeface="Comic Sans MS" pitchFamily="66" charset="0"/>
              </a:rPr>
              <a:t>Premiers développements du modèle pour la Tunisie</a:t>
            </a:r>
            <a:endParaRPr lang="fr-FR" dirty="0">
              <a:latin typeface="Comic Sans MS" pitchFamily="66" charset="0"/>
            </a:endParaRPr>
          </a:p>
        </p:txBody>
      </p:sp>
      <p:sp>
        <p:nvSpPr>
          <p:cNvPr id="3" name="Espace réservé du contenu 2"/>
          <p:cNvSpPr>
            <a:spLocks noGrp="1"/>
          </p:cNvSpPr>
          <p:nvPr>
            <p:ph idx="1"/>
          </p:nvPr>
        </p:nvSpPr>
        <p:spPr/>
        <p:txBody>
          <a:bodyPr>
            <a:normAutofit fontScale="92500" lnSpcReduction="20000"/>
          </a:bodyPr>
          <a:lstStyle/>
          <a:p>
            <a:pPr marL="514350" indent="-514350" algn="just">
              <a:buNone/>
            </a:pPr>
            <a:r>
              <a:rPr lang="fr-FR" dirty="0" smtClean="0">
                <a:solidFill>
                  <a:schemeClr val="tx1">
                    <a:lumMod val="85000"/>
                    <a:lumOff val="15000"/>
                  </a:schemeClr>
                </a:solidFill>
                <a:latin typeface="Comic Sans MS" pitchFamily="66" charset="0"/>
              </a:rPr>
              <a:t>Des paramétrisations ont été incluses dans le modèle pour :</a:t>
            </a:r>
          </a:p>
          <a:p>
            <a:pPr marL="514350" indent="-514350" algn="just">
              <a:buNone/>
            </a:pPr>
            <a:endParaRPr lang="fr-FR" dirty="0" smtClean="0">
              <a:solidFill>
                <a:schemeClr val="tx1">
                  <a:lumMod val="85000"/>
                  <a:lumOff val="15000"/>
                </a:schemeClr>
              </a:solidFill>
              <a:latin typeface="Comic Sans MS" pitchFamily="66" charset="0"/>
            </a:endParaRPr>
          </a:p>
          <a:p>
            <a:pPr marL="514350" indent="-514350" algn="just">
              <a:buFont typeface="+mj-lt"/>
              <a:buAutoNum type="arabicPeriod"/>
            </a:pPr>
            <a:r>
              <a:rPr lang="fr-FR" dirty="0" smtClean="0">
                <a:solidFill>
                  <a:schemeClr val="tx1">
                    <a:lumMod val="85000"/>
                    <a:lumOff val="15000"/>
                  </a:schemeClr>
                </a:solidFill>
                <a:latin typeface="Comic Sans MS" pitchFamily="66" charset="0"/>
              </a:rPr>
              <a:t>Prendre en compte l’impact de l’humidité du sol sur le seuil d’érosion</a:t>
            </a:r>
          </a:p>
          <a:p>
            <a:pPr marL="514350" indent="-514350" algn="just">
              <a:buNone/>
            </a:pPr>
            <a:r>
              <a:rPr lang="fr-FR" dirty="0">
                <a:solidFill>
                  <a:schemeClr val="tx1">
                    <a:lumMod val="85000"/>
                    <a:lumOff val="15000"/>
                  </a:schemeClr>
                </a:solidFill>
                <a:latin typeface="Comic Sans MS" pitchFamily="66" charset="0"/>
              </a:rPr>
              <a:t>	</a:t>
            </a:r>
            <a:r>
              <a:rPr lang="fr-FR" dirty="0" smtClean="0">
                <a:solidFill>
                  <a:schemeClr val="tx1">
                    <a:lumMod val="85000"/>
                    <a:lumOff val="15000"/>
                  </a:schemeClr>
                </a:solidFill>
                <a:latin typeface="Comic Sans MS" pitchFamily="66" charset="0"/>
              </a:rPr>
              <a:t>-&gt; </a:t>
            </a:r>
            <a:r>
              <a:rPr lang="fr-FR" i="1" dirty="0" err="1" smtClean="0">
                <a:solidFill>
                  <a:schemeClr val="tx1">
                    <a:lumMod val="85000"/>
                    <a:lumOff val="15000"/>
                  </a:schemeClr>
                </a:solidFill>
                <a:latin typeface="Comic Sans MS" pitchFamily="66" charset="0"/>
              </a:rPr>
              <a:t>Fécan</a:t>
            </a:r>
            <a:r>
              <a:rPr lang="fr-FR" i="1" dirty="0" smtClean="0">
                <a:solidFill>
                  <a:schemeClr val="tx1">
                    <a:lumMod val="85000"/>
                    <a:lumOff val="15000"/>
                  </a:schemeClr>
                </a:solidFill>
                <a:latin typeface="Comic Sans MS" pitchFamily="66" charset="0"/>
              </a:rPr>
              <a:t> et al. </a:t>
            </a:r>
            <a:r>
              <a:rPr lang="fr-FR" dirty="0" smtClean="0">
                <a:solidFill>
                  <a:schemeClr val="tx1">
                    <a:lumMod val="85000"/>
                    <a:lumOff val="15000"/>
                  </a:schemeClr>
                </a:solidFill>
                <a:latin typeface="Comic Sans MS" pitchFamily="66" charset="0"/>
              </a:rPr>
              <a:t>[1999]</a:t>
            </a:r>
          </a:p>
          <a:p>
            <a:pPr marL="514350" indent="-514350" algn="just">
              <a:buNone/>
            </a:pPr>
            <a:endParaRPr lang="fr-FR" dirty="0" smtClean="0">
              <a:solidFill>
                <a:schemeClr val="tx1">
                  <a:lumMod val="85000"/>
                  <a:lumOff val="15000"/>
                </a:schemeClr>
              </a:solidFill>
              <a:latin typeface="Comic Sans MS" pitchFamily="66" charset="0"/>
            </a:endParaRPr>
          </a:p>
          <a:p>
            <a:pPr marL="514350" indent="-514350" algn="just">
              <a:buFont typeface="+mj-lt"/>
              <a:buAutoNum type="arabicPeriod" startAt="2"/>
            </a:pPr>
            <a:r>
              <a:rPr lang="fr-FR" dirty="0" smtClean="0">
                <a:solidFill>
                  <a:schemeClr val="tx1">
                    <a:lumMod val="85000"/>
                    <a:lumOff val="15000"/>
                  </a:schemeClr>
                </a:solidFill>
                <a:latin typeface="Comic Sans MS" pitchFamily="66" charset="0"/>
              </a:rPr>
              <a:t>Prendre en compte les impacts du labour sur la rugosité du sol et l’érosion éolienne</a:t>
            </a:r>
          </a:p>
          <a:p>
            <a:pPr marL="514350" indent="-514350" algn="just">
              <a:buNone/>
            </a:pPr>
            <a:r>
              <a:rPr lang="fr-FR" dirty="0">
                <a:solidFill>
                  <a:schemeClr val="tx1">
                    <a:lumMod val="85000"/>
                    <a:lumOff val="15000"/>
                  </a:schemeClr>
                </a:solidFill>
                <a:latin typeface="Comic Sans MS" pitchFamily="66" charset="0"/>
              </a:rPr>
              <a:t>	</a:t>
            </a:r>
            <a:r>
              <a:rPr lang="fr-FR" dirty="0" smtClean="0">
                <a:solidFill>
                  <a:schemeClr val="tx1">
                    <a:lumMod val="85000"/>
                    <a:lumOff val="15000"/>
                  </a:schemeClr>
                </a:solidFill>
                <a:latin typeface="Comic Sans MS" pitchFamily="66" charset="0"/>
              </a:rPr>
              <a:t>-&gt; </a:t>
            </a:r>
            <a:r>
              <a:rPr lang="fr-FR" i="1" dirty="0" err="1" smtClean="0">
                <a:solidFill>
                  <a:schemeClr val="tx1">
                    <a:lumMod val="85000"/>
                    <a:lumOff val="15000"/>
                  </a:schemeClr>
                </a:solidFill>
                <a:latin typeface="Comic Sans MS" pitchFamily="66" charset="0"/>
              </a:rPr>
              <a:t>Kardous</a:t>
            </a:r>
            <a:r>
              <a:rPr lang="fr-FR" i="1" dirty="0" smtClean="0">
                <a:solidFill>
                  <a:schemeClr val="tx1">
                    <a:lumMod val="85000"/>
                    <a:lumOff val="15000"/>
                  </a:schemeClr>
                </a:solidFill>
                <a:latin typeface="Comic Sans MS" pitchFamily="66" charset="0"/>
              </a:rPr>
              <a:t> et al. </a:t>
            </a:r>
            <a:r>
              <a:rPr lang="fr-FR" dirty="0" smtClean="0">
                <a:solidFill>
                  <a:schemeClr val="tx1">
                    <a:lumMod val="85000"/>
                    <a:lumOff val="15000"/>
                  </a:schemeClr>
                </a:solidFill>
                <a:latin typeface="Comic Sans MS" pitchFamily="66" charset="0"/>
              </a:rPr>
              <a:t>[2005a ; b]</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925144"/>
          </a:xfrm>
        </p:spPr>
        <p:txBody>
          <a:bodyPr>
            <a:normAutofit/>
          </a:bodyPr>
          <a:lstStyle/>
          <a:p>
            <a:pPr marL="514350" indent="-514350" algn="just">
              <a:buNone/>
            </a:pPr>
            <a:r>
              <a:rPr lang="fr-FR" dirty="0" smtClean="0">
                <a:solidFill>
                  <a:schemeClr val="tx1">
                    <a:lumMod val="85000"/>
                    <a:lumOff val="15000"/>
                  </a:schemeClr>
                </a:solidFill>
                <a:latin typeface="Comic Sans MS" pitchFamily="66" charset="0"/>
              </a:rPr>
              <a:t>Compte tenu de la résolution spatiale (10km) : utilisation d’un modèle météorologique de méso-échelle</a:t>
            </a:r>
          </a:p>
          <a:p>
            <a:pPr marL="514350" indent="-514350" algn="just">
              <a:buNone/>
            </a:pPr>
            <a:endParaRPr lang="fr-FR" dirty="0" smtClean="0">
              <a:solidFill>
                <a:schemeClr val="tx1">
                  <a:lumMod val="85000"/>
                  <a:lumOff val="15000"/>
                </a:schemeClr>
              </a:solidFill>
              <a:latin typeface="Comic Sans MS" pitchFamily="66" charset="0"/>
            </a:endParaRPr>
          </a:p>
          <a:p>
            <a:pPr marL="514350" indent="-514350" algn="just">
              <a:buNone/>
            </a:pPr>
            <a:r>
              <a:rPr lang="fr-FR" dirty="0" smtClean="0">
                <a:solidFill>
                  <a:schemeClr val="tx1">
                    <a:lumMod val="85000"/>
                    <a:lumOff val="15000"/>
                  </a:schemeClr>
                </a:solidFill>
                <a:latin typeface="Comic Sans MS" pitchFamily="66" charset="0"/>
              </a:rPr>
              <a:t>RAMS (</a:t>
            </a:r>
            <a:r>
              <a:rPr lang="fr-FR" dirty="0" err="1" smtClean="0">
                <a:solidFill>
                  <a:schemeClr val="tx1">
                    <a:lumMod val="85000"/>
                    <a:lumOff val="15000"/>
                  </a:schemeClr>
                </a:solidFill>
                <a:latin typeface="Comic Sans MS" pitchFamily="66" charset="0"/>
              </a:rPr>
              <a:t>Regional</a:t>
            </a:r>
            <a:r>
              <a:rPr lang="fr-FR" dirty="0" smtClean="0">
                <a:solidFill>
                  <a:schemeClr val="tx1">
                    <a:lumMod val="85000"/>
                    <a:lumOff val="15000"/>
                  </a:schemeClr>
                </a:solidFill>
                <a:latin typeface="Comic Sans MS" pitchFamily="66" charset="0"/>
              </a:rPr>
              <a:t> </a:t>
            </a:r>
            <a:r>
              <a:rPr lang="fr-FR" dirty="0" err="1" smtClean="0">
                <a:solidFill>
                  <a:schemeClr val="tx1">
                    <a:lumMod val="85000"/>
                    <a:lumOff val="15000"/>
                  </a:schemeClr>
                </a:solidFill>
                <a:latin typeface="Comic Sans MS" pitchFamily="66" charset="0"/>
              </a:rPr>
              <a:t>Atmospheric</a:t>
            </a:r>
            <a:r>
              <a:rPr lang="fr-FR" dirty="0" smtClean="0">
                <a:solidFill>
                  <a:schemeClr val="tx1">
                    <a:lumMod val="85000"/>
                    <a:lumOff val="15000"/>
                  </a:schemeClr>
                </a:solidFill>
                <a:latin typeface="Comic Sans MS" pitchFamily="66" charset="0"/>
              </a:rPr>
              <a:t> </a:t>
            </a:r>
            <a:r>
              <a:rPr lang="fr-FR" dirty="0" err="1" smtClean="0">
                <a:solidFill>
                  <a:schemeClr val="tx1">
                    <a:lumMod val="85000"/>
                    <a:lumOff val="15000"/>
                  </a:schemeClr>
                </a:solidFill>
                <a:latin typeface="Comic Sans MS" pitchFamily="66" charset="0"/>
              </a:rPr>
              <a:t>Modeling</a:t>
            </a:r>
            <a:r>
              <a:rPr lang="fr-FR" dirty="0" smtClean="0">
                <a:solidFill>
                  <a:schemeClr val="tx1">
                    <a:lumMod val="85000"/>
                    <a:lumOff val="15000"/>
                  </a:schemeClr>
                </a:solidFill>
                <a:latin typeface="Comic Sans MS" pitchFamily="66" charset="0"/>
              </a:rPr>
              <a:t> System, </a:t>
            </a:r>
            <a:r>
              <a:rPr lang="fr-FR" i="1" dirty="0" smtClean="0">
                <a:solidFill>
                  <a:schemeClr val="tx1">
                    <a:lumMod val="85000"/>
                    <a:lumOff val="15000"/>
                  </a:schemeClr>
                </a:solidFill>
                <a:latin typeface="Comic Sans MS" pitchFamily="66" charset="0"/>
              </a:rPr>
              <a:t>Cotton et al.</a:t>
            </a:r>
            <a:r>
              <a:rPr lang="fr-FR" dirty="0" smtClean="0">
                <a:solidFill>
                  <a:schemeClr val="tx1">
                    <a:lumMod val="85000"/>
                    <a:lumOff val="15000"/>
                  </a:schemeClr>
                </a:solidFill>
                <a:latin typeface="Comic Sans MS" pitchFamily="66" charset="0"/>
              </a:rPr>
              <a:t> [2003])</a:t>
            </a:r>
          </a:p>
          <a:p>
            <a:pPr marL="514350" indent="-514350" algn="just">
              <a:buNone/>
            </a:pPr>
            <a:endParaRPr lang="fr-FR" dirty="0" smtClean="0">
              <a:solidFill>
                <a:schemeClr val="tx1">
                  <a:lumMod val="85000"/>
                  <a:lumOff val="15000"/>
                </a:schemeClr>
              </a:solidFill>
              <a:latin typeface="Comic Sans MS" pitchFamily="66" charset="0"/>
            </a:endParaRPr>
          </a:p>
          <a:p>
            <a:pPr marL="514350" indent="-514350" algn="just">
              <a:buNone/>
            </a:pPr>
            <a:r>
              <a:rPr lang="fr-FR" dirty="0" smtClean="0">
                <a:solidFill>
                  <a:schemeClr val="tx1">
                    <a:lumMod val="85000"/>
                    <a:lumOff val="15000"/>
                  </a:schemeClr>
                </a:solidFill>
                <a:latin typeface="Comic Sans MS" pitchFamily="66" charset="0"/>
              </a:rPr>
              <a:t>=&gt; Vent à 10m ; humidité du sol</a:t>
            </a:r>
          </a:p>
        </p:txBody>
      </p:sp>
      <p:sp>
        <p:nvSpPr>
          <p:cNvPr id="6" name="Titre 1"/>
          <p:cNvSpPr>
            <a:spLocks noGrp="1"/>
          </p:cNvSpPr>
          <p:nvPr>
            <p:ph type="title"/>
          </p:nvPr>
        </p:nvSpPr>
        <p:spPr/>
        <p:txBody>
          <a:bodyPr>
            <a:normAutofit fontScale="90000"/>
          </a:bodyPr>
          <a:lstStyle/>
          <a:p>
            <a:r>
              <a:rPr lang="fr-FR" dirty="0" smtClean="0">
                <a:latin typeface="Comic Sans MS" pitchFamily="66" charset="0"/>
              </a:rPr>
              <a:t>Détermination des paramètres météorologiques</a:t>
            </a:r>
            <a:endParaRPr lang="fr-FR" dirty="0">
              <a:latin typeface="Comic Sans MS" pitchFamily="66" charset="0"/>
            </a:endParaRPr>
          </a:p>
        </p:txBody>
      </p:sp>
      <p:sp>
        <p:nvSpPr>
          <p:cNvPr id="7" name="ZoneTexte 6"/>
          <p:cNvSpPr txBox="1"/>
          <p:nvPr/>
        </p:nvSpPr>
        <p:spPr>
          <a:xfrm>
            <a:off x="6338424" y="6488668"/>
            <a:ext cx="2805576" cy="369332"/>
          </a:xfrm>
          <a:prstGeom prst="rect">
            <a:avLst/>
          </a:prstGeom>
          <a:noFill/>
        </p:spPr>
        <p:txBody>
          <a:bodyPr wrap="none" rtlCol="0">
            <a:spAutoFit/>
          </a:bodyPr>
          <a:lstStyle/>
          <a:p>
            <a:r>
              <a:rPr lang="fr-FR" i="1" dirty="0" smtClean="0">
                <a:latin typeface="Comic Sans MS" pitchFamily="66" charset="0"/>
              </a:rPr>
              <a:t>Thèse M. </a:t>
            </a:r>
            <a:r>
              <a:rPr lang="fr-FR" i="1" dirty="0" err="1" smtClean="0">
                <a:latin typeface="Comic Sans MS" pitchFamily="66" charset="0"/>
              </a:rPr>
              <a:t>Labiadh</a:t>
            </a:r>
            <a:r>
              <a:rPr lang="fr-FR" i="1" dirty="0" smtClean="0">
                <a:latin typeface="Comic Sans MS" pitchFamily="66" charset="0"/>
              </a:rPr>
              <a:t> [2011]</a:t>
            </a:r>
            <a:endParaRPr lang="fr-FR" i="1" dirty="0">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Rectangle 10"/>
          <p:cNvSpPr/>
          <p:nvPr/>
        </p:nvSpPr>
        <p:spPr>
          <a:xfrm>
            <a:off x="122494" y="6012000"/>
            <a:ext cx="8892480" cy="830997"/>
          </a:xfrm>
          <a:prstGeom prst="rect">
            <a:avLst/>
          </a:prstGeom>
        </p:spPr>
        <p:txBody>
          <a:bodyPr wrap="square">
            <a:spAutoFit/>
          </a:bodyPr>
          <a:lstStyle/>
          <a:p>
            <a:pPr algn="ctr"/>
            <a:r>
              <a:rPr lang="fr-FR" sz="2400" b="1" dirty="0" smtClean="0">
                <a:solidFill>
                  <a:srgbClr val="FF0000"/>
                </a:solidFill>
                <a:latin typeface="Comic Sans MS" pitchFamily="66" charset="0"/>
              </a:rPr>
              <a:t>Accord significatif </a:t>
            </a:r>
            <a:r>
              <a:rPr lang="fr-FR" sz="2400" b="1" dirty="0" smtClean="0">
                <a:latin typeface="Comic Sans MS" pitchFamily="66" charset="0"/>
              </a:rPr>
              <a:t>entre mesures et modèle si on considère l’</a:t>
            </a:r>
            <a:r>
              <a:rPr lang="fr-FR" sz="2400" b="1" dirty="0" smtClean="0">
                <a:solidFill>
                  <a:srgbClr val="FF0000"/>
                </a:solidFill>
                <a:latin typeface="Comic Sans MS" pitchFamily="66" charset="0"/>
              </a:rPr>
              <a:t>ensemble des données</a:t>
            </a:r>
            <a:endParaRPr lang="fr-FR" sz="2400" dirty="0">
              <a:solidFill>
                <a:srgbClr val="FF0000"/>
              </a:solidFill>
              <a:latin typeface="Comic Sans MS" pitchFamily="66" charset="0"/>
            </a:endParaRPr>
          </a:p>
        </p:txBody>
      </p:sp>
      <p:sp>
        <p:nvSpPr>
          <p:cNvPr id="6" name="Titre 1"/>
          <p:cNvSpPr>
            <a:spLocks noGrp="1"/>
          </p:cNvSpPr>
          <p:nvPr>
            <p:ph type="title"/>
          </p:nvPr>
        </p:nvSpPr>
        <p:spPr/>
        <p:txBody>
          <a:bodyPr>
            <a:noAutofit/>
          </a:bodyPr>
          <a:lstStyle/>
          <a:p>
            <a:r>
              <a:rPr lang="fr-FR" sz="3600" dirty="0" smtClean="0">
                <a:latin typeface="Comic Sans MS" pitchFamily="66" charset="0"/>
              </a:rPr>
              <a:t>Validation des paramètres météo : vent à 10 m</a:t>
            </a:r>
            <a:endParaRPr lang="fr-FR" sz="3600" dirty="0">
              <a:latin typeface="Comic Sans MS" pitchFamily="66" charset="0"/>
            </a:endParaRPr>
          </a:p>
        </p:txBody>
      </p:sp>
      <p:grpSp>
        <p:nvGrpSpPr>
          <p:cNvPr id="2" name="Groupe 7"/>
          <p:cNvGrpSpPr/>
          <p:nvPr/>
        </p:nvGrpSpPr>
        <p:grpSpPr>
          <a:xfrm>
            <a:off x="909065" y="1346400"/>
            <a:ext cx="7335343" cy="4545571"/>
            <a:chOff x="698400" y="1346400"/>
            <a:chExt cx="7335343" cy="4545571"/>
          </a:xfrm>
        </p:grpSpPr>
        <p:pic>
          <p:nvPicPr>
            <p:cNvPr id="99330" name="Picture 2"/>
            <p:cNvPicPr>
              <a:picLocks noChangeAspect="1" noChangeArrowheads="1"/>
            </p:cNvPicPr>
            <p:nvPr/>
          </p:nvPicPr>
          <p:blipFill>
            <a:blip r:embed="rId2" cstate="print"/>
            <a:srcRect/>
            <a:stretch>
              <a:fillRect/>
            </a:stretch>
          </p:blipFill>
          <p:spPr bwMode="auto">
            <a:xfrm>
              <a:off x="698400" y="1346400"/>
              <a:ext cx="7335343" cy="4545571"/>
            </a:xfrm>
            <a:prstGeom prst="rect">
              <a:avLst/>
            </a:prstGeom>
            <a:noFill/>
            <a:ln w="9525">
              <a:noFill/>
              <a:miter lim="800000"/>
              <a:headEnd/>
              <a:tailEnd/>
            </a:ln>
            <a:effectLst/>
          </p:spPr>
        </p:pic>
        <p:sp>
          <p:nvSpPr>
            <p:cNvPr id="7" name="Rectangle 6"/>
            <p:cNvSpPr/>
            <p:nvPr/>
          </p:nvSpPr>
          <p:spPr>
            <a:xfrm>
              <a:off x="6876256" y="4293096"/>
              <a:ext cx="1008112" cy="5040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Rectangle 10"/>
          <p:cNvSpPr/>
          <p:nvPr/>
        </p:nvSpPr>
        <p:spPr>
          <a:xfrm>
            <a:off x="50486" y="6027003"/>
            <a:ext cx="9021506" cy="830997"/>
          </a:xfrm>
          <a:prstGeom prst="rect">
            <a:avLst/>
          </a:prstGeom>
        </p:spPr>
        <p:txBody>
          <a:bodyPr wrap="square">
            <a:spAutoFit/>
          </a:bodyPr>
          <a:lstStyle/>
          <a:p>
            <a:pPr algn="ctr"/>
            <a:r>
              <a:rPr lang="fr-FR" sz="2400" b="1" dirty="0" smtClean="0">
                <a:latin typeface="Comic Sans MS" pitchFamily="66" charset="0"/>
              </a:rPr>
              <a:t>MAIS </a:t>
            </a:r>
            <a:r>
              <a:rPr lang="fr-FR" sz="2400" b="1" dirty="0" smtClean="0">
                <a:solidFill>
                  <a:srgbClr val="FF0000"/>
                </a:solidFill>
                <a:latin typeface="Comic Sans MS" pitchFamily="66" charset="0"/>
              </a:rPr>
              <a:t>difficulté à représenter les fortes vitesses de vent</a:t>
            </a:r>
            <a:r>
              <a:rPr lang="fr-FR" sz="2400" b="1" dirty="0" smtClean="0">
                <a:latin typeface="Comic Sans MS" pitchFamily="66" charset="0"/>
              </a:rPr>
              <a:t>, les plus importantes pour quantifier l’érosion éolienne</a:t>
            </a:r>
            <a:endParaRPr lang="fr-FR" sz="2400" dirty="0">
              <a:latin typeface="Comic Sans MS" pitchFamily="66" charset="0"/>
            </a:endParaRPr>
          </a:p>
        </p:txBody>
      </p:sp>
      <p:sp>
        <p:nvSpPr>
          <p:cNvPr id="12" name="Titre 1"/>
          <p:cNvSpPr>
            <a:spLocks noGrp="1"/>
          </p:cNvSpPr>
          <p:nvPr>
            <p:ph type="title"/>
          </p:nvPr>
        </p:nvSpPr>
        <p:spPr>
          <a:xfrm>
            <a:off x="457200" y="274638"/>
            <a:ext cx="8229600" cy="1143000"/>
          </a:xfrm>
        </p:spPr>
        <p:txBody>
          <a:bodyPr>
            <a:noAutofit/>
          </a:bodyPr>
          <a:lstStyle/>
          <a:p>
            <a:r>
              <a:rPr lang="fr-FR" sz="3600" dirty="0" smtClean="0">
                <a:latin typeface="Comic Sans MS" pitchFamily="66" charset="0"/>
              </a:rPr>
              <a:t>Validation des paramètres météo : vent à 10 m</a:t>
            </a:r>
            <a:endParaRPr lang="fr-FR" sz="3600" dirty="0">
              <a:latin typeface="Comic Sans MS" pitchFamily="66" charset="0"/>
            </a:endParaRPr>
          </a:p>
        </p:txBody>
      </p:sp>
      <p:grpSp>
        <p:nvGrpSpPr>
          <p:cNvPr id="2" name="Groupe 9"/>
          <p:cNvGrpSpPr/>
          <p:nvPr/>
        </p:nvGrpSpPr>
        <p:grpSpPr>
          <a:xfrm>
            <a:off x="910800" y="1346400"/>
            <a:ext cx="7335343" cy="4545571"/>
            <a:chOff x="910800" y="1346400"/>
            <a:chExt cx="7335343" cy="4545571"/>
          </a:xfrm>
        </p:grpSpPr>
        <p:pic>
          <p:nvPicPr>
            <p:cNvPr id="100354" name="Picture 2"/>
            <p:cNvPicPr>
              <a:picLocks noChangeAspect="1" noChangeArrowheads="1"/>
            </p:cNvPicPr>
            <p:nvPr/>
          </p:nvPicPr>
          <p:blipFill>
            <a:blip r:embed="rId2" cstate="print"/>
            <a:srcRect/>
            <a:stretch>
              <a:fillRect/>
            </a:stretch>
          </p:blipFill>
          <p:spPr bwMode="auto">
            <a:xfrm>
              <a:off x="910800" y="1346400"/>
              <a:ext cx="7335343" cy="4545571"/>
            </a:xfrm>
            <a:prstGeom prst="rect">
              <a:avLst/>
            </a:prstGeom>
            <a:noFill/>
            <a:ln w="9525">
              <a:noFill/>
              <a:miter lim="800000"/>
              <a:headEnd/>
              <a:tailEnd/>
            </a:ln>
            <a:effectLst/>
          </p:spPr>
        </p:pic>
        <p:sp>
          <p:nvSpPr>
            <p:cNvPr id="9" name="Rectangle 8"/>
            <p:cNvSpPr/>
            <p:nvPr/>
          </p:nvSpPr>
          <p:spPr>
            <a:xfrm>
              <a:off x="7086921" y="4293096"/>
              <a:ext cx="1008112" cy="5040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038225" y="100013"/>
            <a:ext cx="7110413" cy="831850"/>
          </a:xfrm>
          <a:prstGeom prst="rect">
            <a:avLst/>
          </a:prstGeom>
          <a:solidFill>
            <a:srgbClr val="FFCC00"/>
          </a:solidFill>
          <a:ln w="9525">
            <a:solidFill>
              <a:schemeClr val="tx1"/>
            </a:solidFill>
            <a:miter lim="800000"/>
            <a:headEnd/>
            <a:tailEnd/>
          </a:ln>
          <a:effectLst/>
        </p:spPr>
        <p:txBody>
          <a:bodyPr>
            <a:spAutoFit/>
          </a:bodyPr>
          <a:lstStyle/>
          <a:p>
            <a:pPr eaLnBrk="0" hangingPunct="0"/>
            <a:r>
              <a:rPr lang="fr-FR" sz="2400"/>
              <a:t>Impacts des aérosols terrigènes :</a:t>
            </a:r>
          </a:p>
          <a:p>
            <a:pPr eaLnBrk="0" hangingPunct="0"/>
            <a:r>
              <a:rPr lang="fr-FR" sz="2400"/>
              <a:t>sur le climat : effet radiatif direct</a:t>
            </a:r>
          </a:p>
        </p:txBody>
      </p:sp>
      <p:sp>
        <p:nvSpPr>
          <p:cNvPr id="30723" name="Text Box 3"/>
          <p:cNvSpPr txBox="1">
            <a:spLocks noChangeArrowheads="1"/>
          </p:cNvSpPr>
          <p:nvPr/>
        </p:nvSpPr>
        <p:spPr bwMode="auto">
          <a:xfrm>
            <a:off x="0" y="4800600"/>
            <a:ext cx="1676400" cy="1403350"/>
          </a:xfrm>
          <a:prstGeom prst="rect">
            <a:avLst/>
          </a:prstGeom>
          <a:noFill/>
          <a:ln w="9525">
            <a:noFill/>
            <a:miter lim="800000"/>
            <a:headEnd/>
            <a:tailEnd/>
          </a:ln>
          <a:effectLst/>
        </p:spPr>
        <p:txBody>
          <a:bodyPr>
            <a:spAutoFit/>
          </a:bodyPr>
          <a:lstStyle/>
          <a:p>
            <a:pPr eaLnBrk="0" hangingPunct="0"/>
            <a:r>
              <a:rPr lang="fr-FR" b="1">
                <a:solidFill>
                  <a:srgbClr val="FF6600"/>
                </a:solidFill>
              </a:rPr>
              <a:t>Diminution du</a:t>
            </a:r>
          </a:p>
          <a:p>
            <a:pPr eaLnBrk="0" hangingPunct="0"/>
            <a:r>
              <a:rPr lang="fr-FR" b="1">
                <a:solidFill>
                  <a:srgbClr val="FF6600"/>
                </a:solidFill>
              </a:rPr>
              <a:t> flux solaire en surface</a:t>
            </a:r>
          </a:p>
          <a:p>
            <a:pPr eaLnBrk="0" hangingPunct="0"/>
            <a:r>
              <a:rPr lang="fr-FR" sz="1400" b="1">
                <a:solidFill>
                  <a:srgbClr val="FF6600"/>
                </a:solidFill>
              </a:rPr>
              <a:t>(jusqu’à ~40 %)</a:t>
            </a:r>
          </a:p>
        </p:txBody>
      </p:sp>
      <p:sp>
        <p:nvSpPr>
          <p:cNvPr id="30724" name="Text Box 4"/>
          <p:cNvSpPr txBox="1">
            <a:spLocks noChangeArrowheads="1"/>
          </p:cNvSpPr>
          <p:nvPr/>
        </p:nvSpPr>
        <p:spPr bwMode="auto">
          <a:xfrm>
            <a:off x="7162800" y="3733800"/>
            <a:ext cx="1981200" cy="915988"/>
          </a:xfrm>
          <a:prstGeom prst="rect">
            <a:avLst/>
          </a:prstGeom>
          <a:noFill/>
          <a:ln w="9525">
            <a:noFill/>
            <a:miter lim="800000"/>
            <a:headEnd/>
            <a:tailEnd/>
          </a:ln>
          <a:effectLst/>
        </p:spPr>
        <p:txBody>
          <a:bodyPr>
            <a:spAutoFit/>
          </a:bodyPr>
          <a:lstStyle/>
          <a:p>
            <a:pPr eaLnBrk="0" hangingPunct="0">
              <a:buFont typeface="Wingdings 3" pitchFamily="18" charset="2"/>
              <a:buNone/>
            </a:pPr>
            <a:r>
              <a:rPr lang="fr-FR" b="1">
                <a:solidFill>
                  <a:srgbClr val="CC0000"/>
                </a:solidFill>
              </a:rPr>
              <a:t>Réchauffement de</a:t>
            </a:r>
          </a:p>
          <a:p>
            <a:pPr eaLnBrk="0" hangingPunct="0"/>
            <a:r>
              <a:rPr lang="fr-FR" b="1">
                <a:solidFill>
                  <a:srgbClr val="CC0000"/>
                </a:solidFill>
              </a:rPr>
              <a:t>l’atmosphère</a:t>
            </a:r>
          </a:p>
        </p:txBody>
      </p:sp>
      <p:sp>
        <p:nvSpPr>
          <p:cNvPr id="30725" name="Rectangle 5"/>
          <p:cNvSpPr>
            <a:spLocks noChangeArrowheads="1"/>
          </p:cNvSpPr>
          <p:nvPr/>
        </p:nvSpPr>
        <p:spPr bwMode="auto">
          <a:xfrm>
            <a:off x="1981200" y="1371600"/>
            <a:ext cx="4876800" cy="5105400"/>
          </a:xfrm>
          <a:prstGeom prst="rect">
            <a:avLst/>
          </a:prstGeom>
          <a:solidFill>
            <a:schemeClr val="bg1"/>
          </a:solidFill>
          <a:ln w="9525">
            <a:solidFill>
              <a:schemeClr val="tx1"/>
            </a:solidFill>
            <a:miter lim="800000"/>
            <a:headEnd/>
            <a:tailEnd/>
          </a:ln>
          <a:effectLst/>
        </p:spPr>
        <p:txBody>
          <a:bodyPr wrap="none" anchor="ctr"/>
          <a:lstStyle/>
          <a:p>
            <a:pPr eaLnBrk="0" hangingPunct="0"/>
            <a:endParaRPr lang="fr-FR" sz="1400"/>
          </a:p>
        </p:txBody>
      </p:sp>
      <p:sp>
        <p:nvSpPr>
          <p:cNvPr id="30726" name="AutoShape 6"/>
          <p:cNvSpPr>
            <a:spLocks noChangeArrowheads="1"/>
          </p:cNvSpPr>
          <p:nvPr/>
        </p:nvSpPr>
        <p:spPr bwMode="auto">
          <a:xfrm>
            <a:off x="2971800" y="1447800"/>
            <a:ext cx="762000" cy="685800"/>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FR"/>
          </a:p>
        </p:txBody>
      </p:sp>
      <p:sp>
        <p:nvSpPr>
          <p:cNvPr id="30727" name="AutoShape 7"/>
          <p:cNvSpPr>
            <a:spLocks noChangeArrowheads="1"/>
          </p:cNvSpPr>
          <p:nvPr/>
        </p:nvSpPr>
        <p:spPr bwMode="auto">
          <a:xfrm>
            <a:off x="3276600" y="2895600"/>
            <a:ext cx="533400" cy="762000"/>
          </a:xfrm>
          <a:prstGeom prst="downArrow">
            <a:avLst>
              <a:gd name="adj1" fmla="val 50000"/>
              <a:gd name="adj2" fmla="val 35714"/>
            </a:avLst>
          </a:prstGeom>
          <a:solidFill>
            <a:srgbClr val="FFFF00"/>
          </a:solidFill>
          <a:ln w="9525">
            <a:solidFill>
              <a:schemeClr val="tx1"/>
            </a:solidFill>
            <a:miter lim="800000"/>
            <a:headEnd/>
            <a:tailEnd/>
          </a:ln>
          <a:effectLst/>
        </p:spPr>
        <p:txBody>
          <a:bodyPr wrap="none" anchor="ctr"/>
          <a:lstStyle/>
          <a:p>
            <a:endParaRPr lang="fr-FR"/>
          </a:p>
        </p:txBody>
      </p:sp>
      <p:sp>
        <p:nvSpPr>
          <p:cNvPr id="30728" name="Cloud" descr="20 %"/>
          <p:cNvSpPr>
            <a:spLocks noChangeAspect="1" noEditPoints="1" noChangeArrowheads="1"/>
          </p:cNvSpPr>
          <p:nvPr/>
        </p:nvSpPr>
        <p:spPr bwMode="auto">
          <a:xfrm>
            <a:off x="2725738" y="4033838"/>
            <a:ext cx="3287712" cy="5381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pattFill prst="pct20">
            <a:fgClr>
              <a:srgbClr val="FF9900"/>
            </a:fgClr>
            <a:bgClr>
              <a:schemeClr val="bg1"/>
            </a:bgClr>
          </a:pattFill>
          <a:ln w="9525">
            <a:solidFill>
              <a:srgbClr val="FF9900"/>
            </a:solidFill>
            <a:miter lim="800000"/>
            <a:headEnd/>
            <a:tailEnd/>
          </a:ln>
          <a:effectLst>
            <a:outerShdw dist="107763" dir="2700000" algn="ctr" rotWithShape="0">
              <a:srgbClr val="808080"/>
            </a:outerShdw>
          </a:effectLst>
        </p:spPr>
        <p:txBody>
          <a:bodyPr/>
          <a:lstStyle/>
          <a:p>
            <a:endParaRPr lang="fr-FR"/>
          </a:p>
        </p:txBody>
      </p:sp>
      <p:sp>
        <p:nvSpPr>
          <p:cNvPr id="30729" name="AutoShape 9"/>
          <p:cNvSpPr>
            <a:spLocks noChangeArrowheads="1"/>
          </p:cNvSpPr>
          <p:nvPr/>
        </p:nvSpPr>
        <p:spPr bwMode="auto">
          <a:xfrm>
            <a:off x="2209800" y="2895600"/>
            <a:ext cx="533400" cy="762000"/>
          </a:xfrm>
          <a:prstGeom prst="downArrow">
            <a:avLst>
              <a:gd name="adj1" fmla="val 50000"/>
              <a:gd name="adj2" fmla="val 35714"/>
            </a:avLst>
          </a:prstGeom>
          <a:solidFill>
            <a:srgbClr val="FFFF00"/>
          </a:solidFill>
          <a:ln w="9525">
            <a:solidFill>
              <a:schemeClr val="tx1"/>
            </a:solidFill>
            <a:miter lim="800000"/>
            <a:headEnd/>
            <a:tailEnd/>
          </a:ln>
          <a:effectLst/>
        </p:spPr>
        <p:txBody>
          <a:bodyPr wrap="none" anchor="ctr"/>
          <a:lstStyle/>
          <a:p>
            <a:endParaRPr lang="fr-FR"/>
          </a:p>
        </p:txBody>
      </p:sp>
      <p:sp>
        <p:nvSpPr>
          <p:cNvPr id="30730" name="AutoShape 10"/>
          <p:cNvSpPr>
            <a:spLocks noChangeArrowheads="1"/>
          </p:cNvSpPr>
          <p:nvPr/>
        </p:nvSpPr>
        <p:spPr bwMode="auto">
          <a:xfrm>
            <a:off x="2209800" y="5105400"/>
            <a:ext cx="609600" cy="762000"/>
          </a:xfrm>
          <a:prstGeom prst="downArrow">
            <a:avLst>
              <a:gd name="adj1" fmla="val 50000"/>
              <a:gd name="adj2" fmla="val 31250"/>
            </a:avLst>
          </a:prstGeom>
          <a:solidFill>
            <a:srgbClr val="FFFF00"/>
          </a:solidFill>
          <a:ln w="9525">
            <a:solidFill>
              <a:schemeClr val="tx1"/>
            </a:solidFill>
            <a:miter lim="800000"/>
            <a:headEnd/>
            <a:tailEnd/>
          </a:ln>
          <a:effectLst/>
        </p:spPr>
        <p:txBody>
          <a:bodyPr wrap="none" anchor="ctr"/>
          <a:lstStyle/>
          <a:p>
            <a:endParaRPr lang="fr-FR"/>
          </a:p>
        </p:txBody>
      </p:sp>
      <p:sp>
        <p:nvSpPr>
          <p:cNvPr id="30731" name="AutoShape 11"/>
          <p:cNvSpPr>
            <a:spLocks noChangeArrowheads="1"/>
          </p:cNvSpPr>
          <p:nvPr/>
        </p:nvSpPr>
        <p:spPr bwMode="auto">
          <a:xfrm>
            <a:off x="3592513" y="5019675"/>
            <a:ext cx="304800" cy="762000"/>
          </a:xfrm>
          <a:prstGeom prst="downArrow">
            <a:avLst>
              <a:gd name="adj1" fmla="val 50000"/>
              <a:gd name="adj2" fmla="val 62500"/>
            </a:avLst>
          </a:prstGeom>
          <a:solidFill>
            <a:srgbClr val="FF9933"/>
          </a:solidFill>
          <a:ln w="9525">
            <a:solidFill>
              <a:schemeClr val="tx1"/>
            </a:solidFill>
            <a:miter lim="800000"/>
            <a:headEnd/>
            <a:tailEnd/>
          </a:ln>
          <a:effectLst/>
        </p:spPr>
        <p:txBody>
          <a:bodyPr wrap="none" anchor="ctr"/>
          <a:lstStyle/>
          <a:p>
            <a:endParaRPr lang="fr-FR"/>
          </a:p>
        </p:txBody>
      </p:sp>
      <p:sp>
        <p:nvSpPr>
          <p:cNvPr id="30732" name="AutoShape 12"/>
          <p:cNvSpPr>
            <a:spLocks noChangeArrowheads="1"/>
          </p:cNvSpPr>
          <p:nvPr/>
        </p:nvSpPr>
        <p:spPr bwMode="auto">
          <a:xfrm rot="-10795078">
            <a:off x="4191000" y="2895600"/>
            <a:ext cx="228600" cy="762000"/>
          </a:xfrm>
          <a:prstGeom prst="downArrow">
            <a:avLst>
              <a:gd name="adj1" fmla="val 50000"/>
              <a:gd name="adj2" fmla="val 83333"/>
            </a:avLst>
          </a:prstGeom>
          <a:solidFill>
            <a:srgbClr val="FF9933"/>
          </a:solidFill>
          <a:ln w="9525">
            <a:solidFill>
              <a:schemeClr val="tx1"/>
            </a:solidFill>
            <a:miter lim="800000"/>
            <a:headEnd/>
            <a:tailEnd/>
          </a:ln>
          <a:effectLst/>
        </p:spPr>
        <p:txBody>
          <a:bodyPr wrap="none" anchor="ctr"/>
          <a:lstStyle/>
          <a:p>
            <a:endParaRPr lang="fr-FR"/>
          </a:p>
        </p:txBody>
      </p:sp>
      <p:sp>
        <p:nvSpPr>
          <p:cNvPr id="30733" name="Line 13"/>
          <p:cNvSpPr>
            <a:spLocks noChangeShapeType="1"/>
          </p:cNvSpPr>
          <p:nvPr/>
        </p:nvSpPr>
        <p:spPr bwMode="auto">
          <a:xfrm flipH="1">
            <a:off x="1752600" y="6096000"/>
            <a:ext cx="1752600" cy="0"/>
          </a:xfrm>
          <a:prstGeom prst="line">
            <a:avLst/>
          </a:prstGeom>
          <a:noFill/>
          <a:ln w="38100">
            <a:solidFill>
              <a:srgbClr val="FF6600"/>
            </a:solidFill>
            <a:round/>
            <a:headEnd/>
            <a:tailEnd type="stealth" w="med" len="med"/>
          </a:ln>
          <a:effectLst/>
        </p:spPr>
        <p:txBody>
          <a:bodyPr/>
          <a:lstStyle/>
          <a:p>
            <a:endParaRPr lang="fr-FR"/>
          </a:p>
        </p:txBody>
      </p:sp>
      <p:sp>
        <p:nvSpPr>
          <p:cNvPr id="30734" name="AutoShape 14"/>
          <p:cNvSpPr>
            <a:spLocks noChangeArrowheads="1"/>
          </p:cNvSpPr>
          <p:nvPr/>
        </p:nvSpPr>
        <p:spPr bwMode="auto">
          <a:xfrm rot="-10795078">
            <a:off x="5076825" y="4772025"/>
            <a:ext cx="533400" cy="762000"/>
          </a:xfrm>
          <a:prstGeom prst="downArrow">
            <a:avLst>
              <a:gd name="adj1" fmla="val 50000"/>
              <a:gd name="adj2" fmla="val 35714"/>
            </a:avLst>
          </a:prstGeom>
          <a:solidFill>
            <a:srgbClr val="FF0000"/>
          </a:solidFill>
          <a:ln w="9525">
            <a:solidFill>
              <a:schemeClr val="tx1"/>
            </a:solidFill>
            <a:miter lim="800000"/>
            <a:headEnd/>
            <a:tailEnd/>
          </a:ln>
          <a:effectLst/>
        </p:spPr>
        <p:txBody>
          <a:bodyPr wrap="none" anchor="ctr"/>
          <a:lstStyle/>
          <a:p>
            <a:endParaRPr lang="fr-FR"/>
          </a:p>
        </p:txBody>
      </p:sp>
      <p:sp>
        <p:nvSpPr>
          <p:cNvPr id="30735" name="AutoShape 15"/>
          <p:cNvSpPr>
            <a:spLocks noChangeArrowheads="1"/>
          </p:cNvSpPr>
          <p:nvPr/>
        </p:nvSpPr>
        <p:spPr bwMode="auto">
          <a:xfrm>
            <a:off x="5143500" y="4114800"/>
            <a:ext cx="304800" cy="228600"/>
          </a:xfrm>
          <a:prstGeom prst="upDownArrow">
            <a:avLst>
              <a:gd name="adj1" fmla="val 50000"/>
              <a:gd name="adj2" fmla="val 20000"/>
            </a:avLst>
          </a:prstGeom>
          <a:solidFill>
            <a:srgbClr val="CC0000"/>
          </a:solidFill>
          <a:ln w="9525">
            <a:solidFill>
              <a:schemeClr val="tx1"/>
            </a:solidFill>
            <a:miter lim="800000"/>
            <a:headEnd/>
            <a:tailEnd/>
          </a:ln>
          <a:effectLst/>
        </p:spPr>
        <p:txBody>
          <a:bodyPr wrap="none" anchor="ctr"/>
          <a:lstStyle/>
          <a:p>
            <a:endParaRPr lang="fr-FR"/>
          </a:p>
        </p:txBody>
      </p:sp>
      <p:sp>
        <p:nvSpPr>
          <p:cNvPr id="30736" name="AutoShape 16"/>
          <p:cNvSpPr>
            <a:spLocks noChangeArrowheads="1"/>
          </p:cNvSpPr>
          <p:nvPr/>
        </p:nvSpPr>
        <p:spPr bwMode="auto">
          <a:xfrm>
            <a:off x="5562600" y="2819400"/>
            <a:ext cx="152400" cy="685800"/>
          </a:xfrm>
          <a:prstGeom prst="upArrow">
            <a:avLst>
              <a:gd name="adj1" fmla="val 50000"/>
              <a:gd name="adj2" fmla="val 112500"/>
            </a:avLst>
          </a:prstGeom>
          <a:solidFill>
            <a:srgbClr val="CC0000"/>
          </a:solidFill>
          <a:ln w="9525">
            <a:solidFill>
              <a:schemeClr val="tx1"/>
            </a:solidFill>
            <a:miter lim="800000"/>
            <a:headEnd/>
            <a:tailEnd/>
          </a:ln>
          <a:effectLst/>
        </p:spPr>
        <p:txBody>
          <a:bodyPr wrap="none" anchor="ctr"/>
          <a:lstStyle/>
          <a:p>
            <a:endParaRPr lang="fr-FR"/>
          </a:p>
        </p:txBody>
      </p:sp>
      <p:sp>
        <p:nvSpPr>
          <p:cNvPr id="30737" name="Text Box 17"/>
          <p:cNvSpPr txBox="1">
            <a:spLocks noChangeArrowheads="1"/>
          </p:cNvSpPr>
          <p:nvPr/>
        </p:nvSpPr>
        <p:spPr bwMode="auto">
          <a:xfrm>
            <a:off x="2119313" y="2362200"/>
            <a:ext cx="2295525" cy="330200"/>
          </a:xfrm>
          <a:prstGeom prst="rect">
            <a:avLst/>
          </a:prstGeom>
          <a:solidFill>
            <a:srgbClr val="FFFF99"/>
          </a:solidFill>
          <a:ln w="25400">
            <a:solidFill>
              <a:srgbClr val="FFFF00"/>
            </a:solidFill>
            <a:miter lim="800000"/>
            <a:headEnd/>
            <a:tailEnd/>
          </a:ln>
          <a:effectLst/>
        </p:spPr>
        <p:txBody>
          <a:bodyPr>
            <a:spAutoFit/>
          </a:bodyPr>
          <a:lstStyle/>
          <a:p>
            <a:pPr eaLnBrk="0" hangingPunct="0"/>
            <a:r>
              <a:rPr lang="fr-FR" sz="1400" b="1"/>
              <a:t>Rayonnement solaire</a:t>
            </a:r>
          </a:p>
        </p:txBody>
      </p:sp>
      <p:sp>
        <p:nvSpPr>
          <p:cNvPr id="30738" name="Text Box 18"/>
          <p:cNvSpPr txBox="1">
            <a:spLocks noChangeArrowheads="1"/>
          </p:cNvSpPr>
          <p:nvPr/>
        </p:nvSpPr>
        <p:spPr bwMode="auto">
          <a:xfrm>
            <a:off x="4689475" y="5638800"/>
            <a:ext cx="2101850" cy="542925"/>
          </a:xfrm>
          <a:prstGeom prst="rect">
            <a:avLst/>
          </a:prstGeom>
          <a:solidFill>
            <a:srgbClr val="FF6363"/>
          </a:solidFill>
          <a:ln w="25400">
            <a:solidFill>
              <a:srgbClr val="FF0000"/>
            </a:solidFill>
            <a:miter lim="800000"/>
            <a:headEnd/>
            <a:tailEnd/>
          </a:ln>
          <a:effectLst/>
        </p:spPr>
        <p:txBody>
          <a:bodyPr>
            <a:spAutoFit/>
          </a:bodyPr>
          <a:lstStyle/>
          <a:p>
            <a:pPr eaLnBrk="0" hangingPunct="0"/>
            <a:r>
              <a:rPr lang="fr-FR" sz="1400" b="1"/>
              <a:t>Rayonnement tellurique</a:t>
            </a:r>
          </a:p>
        </p:txBody>
      </p:sp>
      <p:sp>
        <p:nvSpPr>
          <p:cNvPr id="30739" name="Text Box 19"/>
          <p:cNvSpPr txBox="1">
            <a:spLocks noChangeArrowheads="1"/>
          </p:cNvSpPr>
          <p:nvPr/>
        </p:nvSpPr>
        <p:spPr bwMode="auto">
          <a:xfrm>
            <a:off x="3133725" y="3770313"/>
            <a:ext cx="1443038" cy="304800"/>
          </a:xfrm>
          <a:prstGeom prst="rect">
            <a:avLst/>
          </a:prstGeom>
          <a:noFill/>
          <a:ln w="9525">
            <a:noFill/>
            <a:miter lim="800000"/>
            <a:headEnd/>
            <a:tailEnd/>
          </a:ln>
          <a:effectLst/>
        </p:spPr>
        <p:txBody>
          <a:bodyPr wrap="none">
            <a:spAutoFit/>
          </a:bodyPr>
          <a:lstStyle/>
          <a:p>
            <a:pPr algn="l" eaLnBrk="0" hangingPunct="0"/>
            <a:r>
              <a:rPr lang="fr-FR" sz="1400" b="1">
                <a:solidFill>
                  <a:srgbClr val="FF6600"/>
                </a:solidFill>
              </a:rPr>
              <a:t>Rétro diffusion</a:t>
            </a:r>
          </a:p>
        </p:txBody>
      </p:sp>
      <p:sp>
        <p:nvSpPr>
          <p:cNvPr id="30740" name="Text Box 20"/>
          <p:cNvSpPr txBox="1">
            <a:spLocks noChangeArrowheads="1"/>
          </p:cNvSpPr>
          <p:nvPr/>
        </p:nvSpPr>
        <p:spPr bwMode="auto">
          <a:xfrm>
            <a:off x="4838700" y="3784600"/>
            <a:ext cx="1098550" cy="304800"/>
          </a:xfrm>
          <a:prstGeom prst="rect">
            <a:avLst/>
          </a:prstGeom>
          <a:noFill/>
          <a:ln w="9525">
            <a:noFill/>
            <a:miter lim="800000"/>
            <a:headEnd/>
            <a:tailEnd/>
          </a:ln>
          <a:effectLst/>
        </p:spPr>
        <p:txBody>
          <a:bodyPr wrap="none">
            <a:spAutoFit/>
          </a:bodyPr>
          <a:lstStyle/>
          <a:p>
            <a:pPr algn="l" eaLnBrk="0" hangingPunct="0"/>
            <a:r>
              <a:rPr lang="fr-FR" sz="1400" b="1">
                <a:solidFill>
                  <a:srgbClr val="CC0000"/>
                </a:solidFill>
              </a:rPr>
              <a:t>absorption</a:t>
            </a:r>
          </a:p>
        </p:txBody>
      </p:sp>
      <p:sp>
        <p:nvSpPr>
          <p:cNvPr id="30741" name="Line 21"/>
          <p:cNvSpPr>
            <a:spLocks noChangeShapeType="1"/>
          </p:cNvSpPr>
          <p:nvPr/>
        </p:nvSpPr>
        <p:spPr bwMode="auto">
          <a:xfrm>
            <a:off x="5730875" y="4252913"/>
            <a:ext cx="1355725" cy="14287"/>
          </a:xfrm>
          <a:prstGeom prst="line">
            <a:avLst/>
          </a:prstGeom>
          <a:noFill/>
          <a:ln w="50800">
            <a:solidFill>
              <a:srgbClr val="CC0000"/>
            </a:solidFill>
            <a:round/>
            <a:headEnd/>
            <a:tailEnd type="triangle" w="med" len="med"/>
          </a:ln>
          <a:effectLst/>
        </p:spPr>
        <p:txBody>
          <a:bodyPr/>
          <a:lstStyle/>
          <a:p>
            <a:endParaRPr lang="fr-FR"/>
          </a:p>
        </p:txBody>
      </p:sp>
      <p:sp>
        <p:nvSpPr>
          <p:cNvPr id="30742" name="AutoShape 22"/>
          <p:cNvSpPr>
            <a:spLocks noChangeArrowheads="1"/>
          </p:cNvSpPr>
          <p:nvPr/>
        </p:nvSpPr>
        <p:spPr bwMode="auto">
          <a:xfrm>
            <a:off x="5562600" y="1600200"/>
            <a:ext cx="381000" cy="609600"/>
          </a:xfrm>
          <a:prstGeom prst="moon">
            <a:avLst>
              <a:gd name="adj" fmla="val 50000"/>
            </a:avLst>
          </a:prstGeom>
          <a:solidFill>
            <a:schemeClr val="accent1"/>
          </a:solidFill>
          <a:ln w="9525">
            <a:solidFill>
              <a:schemeClr val="tx1"/>
            </a:solidFill>
            <a:miter lim="800000"/>
            <a:headEnd/>
            <a:tailEnd/>
          </a:ln>
          <a:effectLst/>
        </p:spPr>
        <p:txBody>
          <a:bodyPr wrap="none" anchor="ctr"/>
          <a:lstStyle/>
          <a:p>
            <a:endParaRPr lang="fr-FR"/>
          </a:p>
        </p:txBody>
      </p:sp>
      <p:sp>
        <p:nvSpPr>
          <p:cNvPr id="30743" name="Line 23"/>
          <p:cNvSpPr>
            <a:spLocks noChangeShapeType="1"/>
          </p:cNvSpPr>
          <p:nvPr/>
        </p:nvSpPr>
        <p:spPr bwMode="auto">
          <a:xfrm>
            <a:off x="2209800" y="6324600"/>
            <a:ext cx="4343400" cy="0"/>
          </a:xfrm>
          <a:prstGeom prst="line">
            <a:avLst/>
          </a:prstGeom>
          <a:noFill/>
          <a:ln w="114300">
            <a:pattFill prst="dkUpDiag">
              <a:fgClr>
                <a:schemeClr val="tx1"/>
              </a:fgClr>
              <a:bgClr>
                <a:srgbClr val="FFFFFF"/>
              </a:bgClr>
            </a:pattFill>
            <a:round/>
            <a:headEnd/>
            <a:tailEnd/>
          </a:ln>
          <a:effectLst/>
        </p:spPr>
        <p:txBody>
          <a:bodyPr/>
          <a:lstStyle/>
          <a:p>
            <a:endParaRPr lang="fr-FR"/>
          </a:p>
        </p:txBody>
      </p:sp>
      <p:sp>
        <p:nvSpPr>
          <p:cNvPr id="30744" name="AutoShape 24"/>
          <p:cNvSpPr>
            <a:spLocks noChangeArrowheads="1"/>
          </p:cNvSpPr>
          <p:nvPr/>
        </p:nvSpPr>
        <p:spPr bwMode="auto">
          <a:xfrm>
            <a:off x="3619500" y="4191000"/>
            <a:ext cx="304800" cy="228600"/>
          </a:xfrm>
          <a:prstGeom prst="upDownArrow">
            <a:avLst>
              <a:gd name="adj1" fmla="val 50000"/>
              <a:gd name="adj2" fmla="val 20000"/>
            </a:avLst>
          </a:prstGeom>
          <a:solidFill>
            <a:srgbClr val="FF9900"/>
          </a:solidFill>
          <a:ln w="9525">
            <a:solidFill>
              <a:schemeClr val="tx1"/>
            </a:solidFill>
            <a:miter lim="800000"/>
            <a:headEnd/>
            <a:tailEnd/>
          </a:ln>
          <a:effectLst/>
        </p:spPr>
        <p:txBody>
          <a:bodyPr wrap="none" anchor="ctr"/>
          <a:lstStyle/>
          <a:p>
            <a:endParaRPr lang="fr-FR"/>
          </a:p>
        </p:txBody>
      </p:sp>
      <p:sp>
        <p:nvSpPr>
          <p:cNvPr id="30745" name="Text Box 25"/>
          <p:cNvSpPr txBox="1">
            <a:spLocks noChangeArrowheads="1"/>
          </p:cNvSpPr>
          <p:nvPr/>
        </p:nvSpPr>
        <p:spPr bwMode="auto">
          <a:xfrm>
            <a:off x="4019550" y="4125913"/>
            <a:ext cx="1098550" cy="304800"/>
          </a:xfrm>
          <a:prstGeom prst="rect">
            <a:avLst/>
          </a:prstGeom>
          <a:noFill/>
          <a:ln w="9525">
            <a:noFill/>
            <a:miter lim="800000"/>
            <a:headEnd/>
            <a:tailEnd/>
          </a:ln>
          <a:effectLst/>
        </p:spPr>
        <p:txBody>
          <a:bodyPr wrap="none">
            <a:spAutoFit/>
          </a:bodyPr>
          <a:lstStyle/>
          <a:p>
            <a:pPr algn="l" eaLnBrk="0" hangingPunct="0"/>
            <a:r>
              <a:rPr lang="fr-FR" sz="1400" b="1">
                <a:solidFill>
                  <a:srgbClr val="FF9900"/>
                </a:solidFill>
              </a:rPr>
              <a:t>absorption</a:t>
            </a:r>
          </a:p>
        </p:txBody>
      </p:sp>
      <p:sp>
        <p:nvSpPr>
          <p:cNvPr id="30746" name="Text Box 26"/>
          <p:cNvSpPr txBox="1">
            <a:spLocks noChangeArrowheads="1"/>
          </p:cNvSpPr>
          <p:nvPr/>
        </p:nvSpPr>
        <p:spPr bwMode="auto">
          <a:xfrm>
            <a:off x="6946900" y="6513513"/>
            <a:ext cx="2014538" cy="336550"/>
          </a:xfrm>
          <a:prstGeom prst="rect">
            <a:avLst/>
          </a:prstGeom>
          <a:noFill/>
          <a:ln w="9525">
            <a:noFill/>
            <a:miter lim="800000"/>
            <a:headEnd/>
            <a:tailEnd/>
          </a:ln>
          <a:effectLst/>
        </p:spPr>
        <p:txBody>
          <a:bodyPr wrap="none">
            <a:spAutoFit/>
          </a:bodyPr>
          <a:lstStyle/>
          <a:p>
            <a:pPr algn="l" eaLnBrk="0" hangingPunct="0"/>
            <a:r>
              <a:rPr lang="fr-FR" sz="1600"/>
              <a:t>B. Marticorena 2003</a:t>
            </a:r>
          </a:p>
        </p:txBody>
      </p:sp>
      <p:sp>
        <p:nvSpPr>
          <p:cNvPr id="30747" name="AutoShape 27"/>
          <p:cNvSpPr>
            <a:spLocks noChangeArrowheads="1"/>
          </p:cNvSpPr>
          <p:nvPr/>
        </p:nvSpPr>
        <p:spPr bwMode="auto">
          <a:xfrm rot="10795078" flipV="1">
            <a:off x="4786313" y="4819650"/>
            <a:ext cx="241300" cy="703263"/>
          </a:xfrm>
          <a:prstGeom prst="downArrow">
            <a:avLst>
              <a:gd name="adj1" fmla="val 50000"/>
              <a:gd name="adj2" fmla="val 72862"/>
            </a:avLst>
          </a:prstGeom>
          <a:solidFill>
            <a:srgbClr val="CC0000"/>
          </a:solidFill>
          <a:ln w="9525">
            <a:solidFill>
              <a:schemeClr val="tx1"/>
            </a:solidFill>
            <a:miter lim="800000"/>
            <a:headEnd/>
            <a:tailEnd/>
          </a:ln>
          <a:effectLst/>
        </p:spPr>
        <p:txBody>
          <a:bodyPr wrap="none" anchor="ctr"/>
          <a:lstStyle/>
          <a:p>
            <a:endParaRPr lang="fr-FR"/>
          </a:p>
        </p:txBody>
      </p:sp>
      <p:sp>
        <p:nvSpPr>
          <p:cNvPr id="30748" name="AutoShape 28"/>
          <p:cNvSpPr>
            <a:spLocks noChangeArrowheads="1"/>
          </p:cNvSpPr>
          <p:nvPr/>
        </p:nvSpPr>
        <p:spPr bwMode="auto">
          <a:xfrm rot="-10795078">
            <a:off x="6154738" y="4794250"/>
            <a:ext cx="533400" cy="762000"/>
          </a:xfrm>
          <a:prstGeom prst="downArrow">
            <a:avLst>
              <a:gd name="adj1" fmla="val 50000"/>
              <a:gd name="adj2" fmla="val 35714"/>
            </a:avLst>
          </a:prstGeom>
          <a:solidFill>
            <a:srgbClr val="FF0000"/>
          </a:solidFill>
          <a:ln w="9525">
            <a:solidFill>
              <a:schemeClr val="tx1"/>
            </a:solidFill>
            <a:miter lim="800000"/>
            <a:headEnd/>
            <a:tailEnd/>
          </a:ln>
          <a:effectLst/>
        </p:spPr>
        <p:txBody>
          <a:bodyPr wrap="none" anchor="ctr"/>
          <a:lstStyle/>
          <a:p>
            <a:endParaRPr lang="fr-FR"/>
          </a:p>
        </p:txBody>
      </p:sp>
      <p:sp>
        <p:nvSpPr>
          <p:cNvPr id="30749" name="AutoShape 29"/>
          <p:cNvSpPr>
            <a:spLocks noChangeArrowheads="1"/>
          </p:cNvSpPr>
          <p:nvPr/>
        </p:nvSpPr>
        <p:spPr bwMode="auto">
          <a:xfrm rot="-10795078">
            <a:off x="6134100" y="2754313"/>
            <a:ext cx="533400" cy="762000"/>
          </a:xfrm>
          <a:prstGeom prst="downArrow">
            <a:avLst>
              <a:gd name="adj1" fmla="val 50000"/>
              <a:gd name="adj2" fmla="val 35714"/>
            </a:avLst>
          </a:prstGeom>
          <a:solidFill>
            <a:srgbClr val="FF0000"/>
          </a:solidFill>
          <a:ln w="9525">
            <a:solidFill>
              <a:schemeClr val="tx1"/>
            </a:solidFill>
            <a:miter lim="800000"/>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925144"/>
          </a:xfrm>
        </p:spPr>
        <p:txBody>
          <a:bodyPr>
            <a:normAutofit/>
          </a:bodyPr>
          <a:lstStyle/>
          <a:p>
            <a:pPr marL="0" indent="514350" algn="just">
              <a:buNone/>
            </a:pPr>
            <a:r>
              <a:rPr lang="fr-FR" dirty="0" smtClean="0">
                <a:solidFill>
                  <a:schemeClr val="tx1">
                    <a:lumMod val="85000"/>
                    <a:lumOff val="15000"/>
                  </a:schemeClr>
                </a:solidFill>
                <a:latin typeface="Comic Sans MS" pitchFamily="66" charset="0"/>
              </a:rPr>
              <a:t>Pas de données disponibles</a:t>
            </a:r>
          </a:p>
        </p:txBody>
      </p:sp>
      <p:sp>
        <p:nvSpPr>
          <p:cNvPr id="5" name="Titre 1"/>
          <p:cNvSpPr>
            <a:spLocks noGrp="1"/>
          </p:cNvSpPr>
          <p:nvPr>
            <p:ph type="title"/>
          </p:nvPr>
        </p:nvSpPr>
        <p:spPr>
          <a:xfrm>
            <a:off x="457200" y="274638"/>
            <a:ext cx="8229600" cy="1143000"/>
          </a:xfrm>
        </p:spPr>
        <p:txBody>
          <a:bodyPr>
            <a:noAutofit/>
          </a:bodyPr>
          <a:lstStyle/>
          <a:p>
            <a:r>
              <a:rPr lang="fr-FR" sz="3600" dirty="0" smtClean="0">
                <a:latin typeface="Comic Sans MS" pitchFamily="66" charset="0"/>
              </a:rPr>
              <a:t>Validation des paramètres météo : humidité du sol</a:t>
            </a:r>
            <a:endParaRPr lang="fr-FR" sz="3600" dirty="0">
              <a:latin typeface="Comic Sans MS" pitchFamily="66"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re 1"/>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latin typeface="Comic Sans MS" pitchFamily="66" charset="0"/>
            </a:endParaRPr>
          </a:p>
        </p:txBody>
      </p:sp>
      <p:sp>
        <p:nvSpPr>
          <p:cNvPr id="7" name="ZoneTexte 6"/>
          <p:cNvSpPr txBox="1"/>
          <p:nvPr/>
        </p:nvSpPr>
        <p:spPr>
          <a:xfrm>
            <a:off x="21041" y="6372000"/>
            <a:ext cx="9079730" cy="461665"/>
          </a:xfrm>
          <a:prstGeom prst="rect">
            <a:avLst/>
          </a:prstGeom>
          <a:noFill/>
        </p:spPr>
        <p:txBody>
          <a:bodyPr wrap="none" rtlCol="0">
            <a:spAutoFit/>
          </a:bodyPr>
          <a:lstStyle/>
          <a:p>
            <a:pPr algn="ctr"/>
            <a:r>
              <a:rPr lang="fr-FR" sz="2400" dirty="0" smtClean="0">
                <a:solidFill>
                  <a:srgbClr val="FF0000"/>
                </a:solidFill>
                <a:latin typeface="Comic Sans MS" pitchFamily="66" charset="0"/>
              </a:rPr>
              <a:t>Cycle annuel marqué : maximum au printemps – minimum en été</a:t>
            </a:r>
            <a:endParaRPr lang="fr-FR" sz="2400" dirty="0">
              <a:solidFill>
                <a:srgbClr val="FF0000"/>
              </a:solidFill>
              <a:latin typeface="Comic Sans MS" pitchFamily="66" charset="0"/>
            </a:endParaRPr>
          </a:p>
        </p:txBody>
      </p:sp>
      <p:pic>
        <p:nvPicPr>
          <p:cNvPr id="12289" name="Picture 1"/>
          <p:cNvPicPr preferRelativeResize="0">
            <a:picLocks noChangeArrowheads="1"/>
          </p:cNvPicPr>
          <p:nvPr/>
        </p:nvPicPr>
        <p:blipFill>
          <a:blip r:embed="rId3" cstate="print"/>
          <a:stretch>
            <a:fillRect/>
          </a:stretch>
        </p:blipFill>
        <p:spPr bwMode="auto">
          <a:xfrm>
            <a:off x="370800" y="1440000"/>
            <a:ext cx="8384400" cy="48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re 1"/>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latin typeface="Comic Sans MS" pitchFamily="66" charset="0"/>
            </a:endParaRPr>
          </a:p>
        </p:txBody>
      </p:sp>
      <p:sp>
        <p:nvSpPr>
          <p:cNvPr id="7" name="ZoneTexte 6"/>
          <p:cNvSpPr txBox="1"/>
          <p:nvPr/>
        </p:nvSpPr>
        <p:spPr>
          <a:xfrm>
            <a:off x="-124029" y="6372000"/>
            <a:ext cx="9369873" cy="461665"/>
          </a:xfrm>
          <a:prstGeom prst="rect">
            <a:avLst/>
          </a:prstGeom>
          <a:noFill/>
        </p:spPr>
        <p:txBody>
          <a:bodyPr wrap="none" rtlCol="0">
            <a:spAutoFit/>
          </a:bodyPr>
          <a:lstStyle/>
          <a:p>
            <a:pPr algn="ctr"/>
            <a:r>
              <a:rPr lang="fr-FR" sz="2400" dirty="0" smtClean="0">
                <a:solidFill>
                  <a:srgbClr val="FF0000"/>
                </a:solidFill>
                <a:latin typeface="Comic Sans MS" pitchFamily="66" charset="0"/>
              </a:rPr>
              <a:t>Majorité de l’érosion depuis les surfaces </a:t>
            </a:r>
            <a:r>
              <a:rPr lang="fr-FR" sz="2400" dirty="0" err="1" smtClean="0">
                <a:solidFill>
                  <a:srgbClr val="FF0000"/>
                </a:solidFill>
                <a:latin typeface="Comic Sans MS" pitchFamily="66" charset="0"/>
              </a:rPr>
              <a:t>sylvo</a:t>
            </a:r>
            <a:r>
              <a:rPr lang="fr-FR" sz="2400" dirty="0" smtClean="0">
                <a:solidFill>
                  <a:srgbClr val="FF0000"/>
                </a:solidFill>
                <a:latin typeface="Comic Sans MS" pitchFamily="66" charset="0"/>
              </a:rPr>
              <a:t>-pastorales (&gt;90%)</a:t>
            </a:r>
            <a:endParaRPr lang="fr-FR" sz="2400" dirty="0">
              <a:solidFill>
                <a:srgbClr val="FF0000"/>
              </a:solidFill>
              <a:latin typeface="Comic Sans MS" pitchFamily="66" charset="0"/>
            </a:endParaRPr>
          </a:p>
        </p:txBody>
      </p:sp>
      <p:pic>
        <p:nvPicPr>
          <p:cNvPr id="5" name="Picture 1"/>
          <p:cNvPicPr preferRelativeResize="0">
            <a:picLocks noChangeArrowheads="1"/>
          </p:cNvPicPr>
          <p:nvPr/>
        </p:nvPicPr>
        <p:blipFill>
          <a:blip r:embed="rId3" cstate="print"/>
          <a:stretch>
            <a:fillRect/>
          </a:stretch>
        </p:blipFill>
        <p:spPr bwMode="auto">
          <a:xfrm>
            <a:off x="370800" y="1440000"/>
            <a:ext cx="8384400" cy="48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68117" y="6372000"/>
            <a:ext cx="9015610" cy="461665"/>
          </a:xfrm>
          <a:prstGeom prst="rect">
            <a:avLst/>
          </a:prstGeom>
          <a:noFill/>
        </p:spPr>
        <p:txBody>
          <a:bodyPr wrap="none" rtlCol="0">
            <a:spAutoFit/>
          </a:bodyPr>
          <a:lstStyle/>
          <a:p>
            <a:pPr algn="ctr"/>
            <a:r>
              <a:rPr lang="fr-FR" sz="2400" dirty="0" smtClean="0">
                <a:solidFill>
                  <a:srgbClr val="FF0000"/>
                </a:solidFill>
                <a:latin typeface="Comic Sans MS" pitchFamily="66" charset="0"/>
              </a:rPr>
              <a:t>Surfaces cultivées : majorité de l’érosion depuis les oliveraies</a:t>
            </a:r>
            <a:endParaRPr lang="fr-FR" sz="2400" dirty="0">
              <a:solidFill>
                <a:srgbClr val="FF0000"/>
              </a:solidFill>
              <a:latin typeface="Comic Sans MS" pitchFamily="66" charset="0"/>
            </a:endParaRPr>
          </a:p>
        </p:txBody>
      </p:sp>
      <p:sp>
        <p:nvSpPr>
          <p:cNvPr id="5" name="Titre 4"/>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p>
        </p:txBody>
      </p:sp>
      <p:pic>
        <p:nvPicPr>
          <p:cNvPr id="10241" name="Picture 1"/>
          <p:cNvPicPr preferRelativeResize="0">
            <a:picLocks noChangeArrowheads="1"/>
          </p:cNvPicPr>
          <p:nvPr/>
        </p:nvPicPr>
        <p:blipFill>
          <a:blip r:embed="rId3" cstate="print"/>
          <a:srcRect/>
          <a:stretch>
            <a:fillRect/>
          </a:stretch>
        </p:blipFill>
        <p:spPr bwMode="auto">
          <a:xfrm>
            <a:off x="370800" y="1440000"/>
            <a:ext cx="8384400" cy="48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re 1"/>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latin typeface="Comic Sans MS" pitchFamily="66" charset="0"/>
            </a:endParaRPr>
          </a:p>
        </p:txBody>
      </p:sp>
      <p:grpSp>
        <p:nvGrpSpPr>
          <p:cNvPr id="2" name="Groupe 4"/>
          <p:cNvGrpSpPr/>
          <p:nvPr/>
        </p:nvGrpSpPr>
        <p:grpSpPr>
          <a:xfrm>
            <a:off x="2468778" y="1548000"/>
            <a:ext cx="4193702" cy="5199459"/>
            <a:chOff x="2468778" y="1268867"/>
            <a:chExt cx="4193702" cy="5199459"/>
          </a:xfrm>
        </p:grpSpPr>
        <p:pic>
          <p:nvPicPr>
            <p:cNvPr id="23" name="Image 22" descr="Masse_erodee_annuelle_total.png"/>
            <p:cNvPicPr>
              <a:picLocks noChangeAspect="1"/>
            </p:cNvPicPr>
            <p:nvPr/>
          </p:nvPicPr>
          <p:blipFill>
            <a:blip r:embed="rId3" cstate="print"/>
            <a:stretch>
              <a:fillRect/>
            </a:stretch>
          </p:blipFill>
          <p:spPr>
            <a:xfrm>
              <a:off x="2468778" y="1268867"/>
              <a:ext cx="4193702" cy="5199459"/>
            </a:xfrm>
            <a:prstGeom prst="rect">
              <a:avLst/>
            </a:prstGeom>
          </p:spPr>
        </p:pic>
        <p:sp>
          <p:nvSpPr>
            <p:cNvPr id="13" name="Triangle rectangle 12"/>
            <p:cNvSpPr/>
            <p:nvPr/>
          </p:nvSpPr>
          <p:spPr>
            <a:xfrm rot="5400000">
              <a:off x="2885906" y="1432360"/>
              <a:ext cx="955152" cy="111136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 name="Groupe 11"/>
          <p:cNvGrpSpPr/>
          <p:nvPr/>
        </p:nvGrpSpPr>
        <p:grpSpPr>
          <a:xfrm>
            <a:off x="2468778" y="1548000"/>
            <a:ext cx="4193702" cy="5199459"/>
            <a:chOff x="2468778" y="1268867"/>
            <a:chExt cx="4193702" cy="5199459"/>
          </a:xfrm>
        </p:grpSpPr>
        <p:pic>
          <p:nvPicPr>
            <p:cNvPr id="14" name="Image 13" descr="Masse_erodee_annuelle_total.png"/>
            <p:cNvPicPr>
              <a:picLocks noChangeAspect="1"/>
            </p:cNvPicPr>
            <p:nvPr/>
          </p:nvPicPr>
          <p:blipFill>
            <a:blip r:embed="rId3" cstate="print"/>
            <a:stretch>
              <a:fillRect/>
            </a:stretch>
          </p:blipFill>
          <p:spPr>
            <a:xfrm>
              <a:off x="2468778" y="1268867"/>
              <a:ext cx="4193702" cy="5199459"/>
            </a:xfrm>
            <a:prstGeom prst="rect">
              <a:avLst/>
            </a:prstGeom>
          </p:spPr>
        </p:pic>
        <p:sp>
          <p:nvSpPr>
            <p:cNvPr id="15" name="Triangle rectangle 14"/>
            <p:cNvSpPr/>
            <p:nvPr/>
          </p:nvSpPr>
          <p:spPr>
            <a:xfrm rot="5400000">
              <a:off x="2885906" y="1432360"/>
              <a:ext cx="955152" cy="111136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Titre 1"/>
          <p:cNvSpPr>
            <a:spLocks noGrp="1"/>
          </p:cNvSpPr>
          <p:nvPr>
            <p:ph type="title"/>
          </p:nvPr>
        </p:nvSpPr>
        <p:spPr/>
        <p:txBody>
          <a:bodyPr>
            <a:normAutofit fontScale="90000"/>
          </a:bodyPr>
          <a:lstStyle/>
          <a:p>
            <a:r>
              <a:rPr lang="fr-FR" dirty="0" smtClean="0">
                <a:latin typeface="Comic Sans MS" pitchFamily="66" charset="0"/>
              </a:rPr>
              <a:t>Résultats préliminaires :</a:t>
            </a:r>
            <a:br>
              <a:rPr lang="fr-FR" dirty="0" smtClean="0">
                <a:latin typeface="Comic Sans MS" pitchFamily="66" charset="0"/>
              </a:rPr>
            </a:br>
            <a:r>
              <a:rPr lang="fr-FR" dirty="0" smtClean="0">
                <a:latin typeface="Comic Sans MS" pitchFamily="66" charset="0"/>
              </a:rPr>
              <a:t>quantification des flux d’érosion</a:t>
            </a:r>
            <a:endParaRPr lang="fr-FR" dirty="0">
              <a:latin typeface="Comic Sans MS" pitchFamily="66" charset="0"/>
            </a:endParaRPr>
          </a:p>
        </p:txBody>
      </p:sp>
      <p:cxnSp>
        <p:nvCxnSpPr>
          <p:cNvPr id="21" name="Connecteur droit avec flèche 20"/>
          <p:cNvCxnSpPr>
            <a:stCxn id="26" idx="3"/>
          </p:cNvCxnSpPr>
          <p:nvPr/>
        </p:nvCxnSpPr>
        <p:spPr>
          <a:xfrm>
            <a:off x="1926850" y="2332331"/>
            <a:ext cx="2789166" cy="1605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26" idx="3"/>
          </p:cNvCxnSpPr>
          <p:nvPr/>
        </p:nvCxnSpPr>
        <p:spPr>
          <a:xfrm>
            <a:off x="1926850" y="2332331"/>
            <a:ext cx="3005190" cy="13847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323528" y="1916832"/>
            <a:ext cx="1603322" cy="830997"/>
          </a:xfrm>
          <a:prstGeom prst="rect">
            <a:avLst/>
          </a:prstGeom>
          <a:noFill/>
        </p:spPr>
        <p:txBody>
          <a:bodyPr wrap="square" rtlCol="0">
            <a:spAutoFit/>
          </a:bodyPr>
          <a:lstStyle/>
          <a:p>
            <a:pPr algn="ctr"/>
            <a:r>
              <a:rPr lang="fr-FR" sz="2400" dirty="0" smtClean="0">
                <a:solidFill>
                  <a:srgbClr val="FF0000"/>
                </a:solidFill>
                <a:latin typeface="Comic Sans MS" pitchFamily="66" charset="0"/>
              </a:rPr>
              <a:t>Fortes rugosités</a:t>
            </a:r>
            <a:endParaRPr lang="fr-FR" sz="2400" dirty="0">
              <a:solidFill>
                <a:srgbClr val="FF0000"/>
              </a:solidFill>
              <a:latin typeface="Comic Sans MS" pitchFamily="66" charset="0"/>
            </a:endParaRPr>
          </a:p>
        </p:txBody>
      </p:sp>
      <p:sp>
        <p:nvSpPr>
          <p:cNvPr id="33" name="ZoneTexte 32"/>
          <p:cNvSpPr txBox="1"/>
          <p:nvPr/>
        </p:nvSpPr>
        <p:spPr>
          <a:xfrm>
            <a:off x="7236297" y="3534107"/>
            <a:ext cx="1296143" cy="830997"/>
          </a:xfrm>
          <a:prstGeom prst="rect">
            <a:avLst/>
          </a:prstGeom>
          <a:noFill/>
        </p:spPr>
        <p:txBody>
          <a:bodyPr wrap="square" rtlCol="0">
            <a:spAutoFit/>
          </a:bodyPr>
          <a:lstStyle/>
          <a:p>
            <a:pPr algn="ctr"/>
            <a:r>
              <a:rPr lang="fr-FR" sz="2400" dirty="0" smtClean="0">
                <a:solidFill>
                  <a:srgbClr val="00B050"/>
                </a:solidFill>
                <a:latin typeface="Comic Sans MS" pitchFamily="66" charset="0"/>
              </a:rPr>
              <a:t>Vents faibles</a:t>
            </a:r>
            <a:endParaRPr lang="fr-FR" sz="2400" dirty="0">
              <a:solidFill>
                <a:srgbClr val="00B050"/>
              </a:solidFill>
              <a:latin typeface="Comic Sans MS" pitchFamily="66" charset="0"/>
            </a:endParaRPr>
          </a:p>
        </p:txBody>
      </p:sp>
      <p:cxnSp>
        <p:nvCxnSpPr>
          <p:cNvPr id="35" name="Connecteur droit avec flèche 34"/>
          <p:cNvCxnSpPr>
            <a:stCxn id="33" idx="1"/>
          </p:cNvCxnSpPr>
          <p:nvPr/>
        </p:nvCxnSpPr>
        <p:spPr>
          <a:xfrm flipH="1" flipV="1">
            <a:off x="5724129" y="3462100"/>
            <a:ext cx="1512168" cy="48750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611560" y="5157191"/>
            <a:ext cx="1656184" cy="1200329"/>
          </a:xfrm>
          <a:prstGeom prst="rect">
            <a:avLst/>
          </a:prstGeom>
          <a:noFill/>
        </p:spPr>
        <p:txBody>
          <a:bodyPr wrap="square" rtlCol="0">
            <a:spAutoFit/>
          </a:bodyPr>
          <a:lstStyle/>
          <a:p>
            <a:pPr algn="ctr"/>
            <a:r>
              <a:rPr lang="fr-FR" sz="2400" dirty="0" smtClean="0">
                <a:solidFill>
                  <a:srgbClr val="0070C0"/>
                </a:solidFill>
                <a:latin typeface="Comic Sans MS" pitchFamily="66" charset="0"/>
              </a:rPr>
              <a:t>Humidités (trop ?) fortes</a:t>
            </a:r>
            <a:endParaRPr lang="fr-FR" sz="2400" dirty="0">
              <a:solidFill>
                <a:srgbClr val="0070C0"/>
              </a:solidFill>
              <a:latin typeface="Comic Sans MS" pitchFamily="66" charset="0"/>
            </a:endParaRPr>
          </a:p>
        </p:txBody>
      </p:sp>
      <p:cxnSp>
        <p:nvCxnSpPr>
          <p:cNvPr id="41" name="Connecteur droit avec flèche 40"/>
          <p:cNvCxnSpPr>
            <a:stCxn id="39" idx="3"/>
          </p:cNvCxnSpPr>
          <p:nvPr/>
        </p:nvCxnSpPr>
        <p:spPr>
          <a:xfrm flipV="1">
            <a:off x="2267744" y="4293096"/>
            <a:ext cx="2016224" cy="146426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1" name="Text Box 4"/>
          <p:cNvSpPr txBox="1">
            <a:spLocks noChangeArrowheads="1"/>
          </p:cNvSpPr>
          <p:nvPr/>
        </p:nvSpPr>
        <p:spPr bwMode="auto">
          <a:xfrm>
            <a:off x="1858963" y="1169988"/>
            <a:ext cx="6011862" cy="366712"/>
          </a:xfrm>
          <a:prstGeom prst="rect">
            <a:avLst/>
          </a:prstGeom>
          <a:noFill/>
          <a:ln w="9525">
            <a:noFill/>
            <a:miter lim="800000"/>
            <a:headEnd/>
            <a:tailEnd/>
          </a:ln>
        </p:spPr>
        <p:txBody>
          <a:bodyPr>
            <a:spAutoFit/>
          </a:bodyPr>
          <a:lstStyle/>
          <a:p>
            <a:pPr>
              <a:spcBef>
                <a:spcPct val="50000"/>
              </a:spcBef>
            </a:pPr>
            <a:r>
              <a:rPr lang="fr-FR"/>
              <a:t>Projet EC2CO - Tunisie</a:t>
            </a:r>
          </a:p>
        </p:txBody>
      </p:sp>
      <p:grpSp>
        <p:nvGrpSpPr>
          <p:cNvPr id="2" name="Group 14"/>
          <p:cNvGrpSpPr>
            <a:grpSpLocks/>
          </p:cNvGrpSpPr>
          <p:nvPr/>
        </p:nvGrpSpPr>
        <p:grpSpPr bwMode="auto">
          <a:xfrm>
            <a:off x="1282700" y="1530350"/>
            <a:ext cx="6588125" cy="5157788"/>
            <a:chOff x="385" y="0"/>
            <a:chExt cx="5239" cy="3549"/>
          </a:xfrm>
        </p:grpSpPr>
        <p:cxnSp>
          <p:nvCxnSpPr>
            <p:cNvPr id="198663" name="AutoShape 15"/>
            <p:cNvCxnSpPr>
              <a:cxnSpLocks noChangeShapeType="1"/>
            </p:cNvCxnSpPr>
            <p:nvPr/>
          </p:nvCxnSpPr>
          <p:spPr bwMode="auto">
            <a:xfrm>
              <a:off x="1991" y="1172"/>
              <a:ext cx="1" cy="1"/>
            </a:xfrm>
            <a:prstGeom prst="straightConnector1">
              <a:avLst/>
            </a:prstGeom>
            <a:noFill/>
            <a:ln w="28575">
              <a:solidFill>
                <a:schemeClr val="bg1"/>
              </a:solidFill>
              <a:round/>
              <a:headEnd/>
              <a:tailEnd/>
            </a:ln>
          </p:spPr>
        </p:cxnSp>
        <p:pic>
          <p:nvPicPr>
            <p:cNvPr id="198664" name="Picture 16"/>
            <p:cNvPicPr>
              <a:picLocks noChangeAspect="1" noChangeArrowheads="1"/>
            </p:cNvPicPr>
            <p:nvPr/>
          </p:nvPicPr>
          <p:blipFill>
            <a:blip r:embed="rId3" cstate="print"/>
            <a:srcRect/>
            <a:stretch>
              <a:fillRect/>
            </a:stretch>
          </p:blipFill>
          <p:spPr bwMode="auto">
            <a:xfrm>
              <a:off x="4286" y="1706"/>
              <a:ext cx="1317" cy="1477"/>
            </a:xfrm>
            <a:prstGeom prst="rect">
              <a:avLst/>
            </a:prstGeom>
            <a:noFill/>
            <a:ln w="9525">
              <a:noFill/>
              <a:miter lim="800000"/>
              <a:headEnd/>
              <a:tailEnd/>
            </a:ln>
          </p:spPr>
        </p:pic>
        <p:pic>
          <p:nvPicPr>
            <p:cNvPr id="198665" name="Picture 17"/>
            <p:cNvPicPr>
              <a:picLocks noChangeAspect="1" noChangeArrowheads="1"/>
            </p:cNvPicPr>
            <p:nvPr/>
          </p:nvPicPr>
          <p:blipFill>
            <a:blip r:embed="rId4" cstate="print"/>
            <a:srcRect/>
            <a:stretch>
              <a:fillRect/>
            </a:stretch>
          </p:blipFill>
          <p:spPr bwMode="auto">
            <a:xfrm>
              <a:off x="657" y="1706"/>
              <a:ext cx="1056" cy="1469"/>
            </a:xfrm>
            <a:prstGeom prst="rect">
              <a:avLst/>
            </a:prstGeom>
            <a:noFill/>
            <a:ln w="9525">
              <a:noFill/>
              <a:miter lim="800000"/>
              <a:headEnd/>
              <a:tailEnd/>
            </a:ln>
          </p:spPr>
        </p:pic>
        <p:pic>
          <p:nvPicPr>
            <p:cNvPr id="198666" name="Picture 18" descr="DSC00589"/>
            <p:cNvPicPr>
              <a:picLocks noChangeAspect="1" noChangeArrowheads="1"/>
            </p:cNvPicPr>
            <p:nvPr/>
          </p:nvPicPr>
          <p:blipFill>
            <a:blip r:embed="rId5" cstate="print"/>
            <a:srcRect/>
            <a:stretch>
              <a:fillRect/>
            </a:stretch>
          </p:blipFill>
          <p:spPr bwMode="auto">
            <a:xfrm>
              <a:off x="2336" y="1706"/>
              <a:ext cx="1383" cy="1843"/>
            </a:xfrm>
            <a:prstGeom prst="rect">
              <a:avLst/>
            </a:prstGeom>
            <a:noFill/>
            <a:ln w="9525">
              <a:noFill/>
              <a:miter lim="800000"/>
              <a:headEnd/>
              <a:tailEnd/>
            </a:ln>
          </p:spPr>
        </p:pic>
        <p:pic>
          <p:nvPicPr>
            <p:cNvPr id="198667" name="Picture 19" descr="P1010964"/>
            <p:cNvPicPr>
              <a:picLocks noChangeAspect="1" noChangeArrowheads="1"/>
            </p:cNvPicPr>
            <p:nvPr/>
          </p:nvPicPr>
          <p:blipFill>
            <a:blip r:embed="rId6" cstate="print"/>
            <a:srcRect/>
            <a:stretch>
              <a:fillRect/>
            </a:stretch>
          </p:blipFill>
          <p:spPr bwMode="auto">
            <a:xfrm>
              <a:off x="385" y="0"/>
              <a:ext cx="5239" cy="1551"/>
            </a:xfrm>
            <a:prstGeom prst="rect">
              <a:avLst/>
            </a:prstGeom>
            <a:noFill/>
            <a:ln w="9525">
              <a:noFill/>
              <a:miter lim="800000"/>
              <a:headEnd/>
              <a:tailEnd/>
            </a:ln>
          </p:spPr>
        </p:pic>
        <p:sp>
          <p:nvSpPr>
            <p:cNvPr id="198668" name="Oval 20"/>
            <p:cNvSpPr>
              <a:spLocks noChangeArrowheads="1"/>
            </p:cNvSpPr>
            <p:nvPr/>
          </p:nvSpPr>
          <p:spPr bwMode="auto">
            <a:xfrm>
              <a:off x="754" y="1338"/>
              <a:ext cx="182" cy="90"/>
            </a:xfrm>
            <a:prstGeom prst="ellipse">
              <a:avLst/>
            </a:prstGeom>
            <a:noFill/>
            <a:ln w="19050">
              <a:solidFill>
                <a:srgbClr val="000000"/>
              </a:solidFill>
              <a:prstDash val="dash"/>
              <a:round/>
              <a:headEnd/>
              <a:tailEnd/>
            </a:ln>
          </p:spPr>
          <p:txBody>
            <a:bodyPr wrap="none" anchor="ctr"/>
            <a:lstStyle/>
            <a:p>
              <a:pPr algn="l"/>
              <a:endParaRPr lang="fr-FR"/>
            </a:p>
          </p:txBody>
        </p:sp>
        <p:cxnSp>
          <p:nvCxnSpPr>
            <p:cNvPr id="198669" name="AutoShape 21"/>
            <p:cNvCxnSpPr>
              <a:cxnSpLocks noChangeShapeType="1"/>
              <a:stCxn id="198668" idx="4"/>
            </p:cNvCxnSpPr>
            <p:nvPr/>
          </p:nvCxnSpPr>
          <p:spPr bwMode="auto">
            <a:xfrm>
              <a:off x="845" y="1434"/>
              <a:ext cx="340" cy="272"/>
            </a:xfrm>
            <a:prstGeom prst="straightConnector1">
              <a:avLst/>
            </a:prstGeom>
            <a:noFill/>
            <a:ln w="9525">
              <a:solidFill>
                <a:schemeClr val="tx1"/>
              </a:solidFill>
              <a:prstDash val="dash"/>
              <a:round/>
              <a:headEnd/>
              <a:tailEnd type="triangle" w="med" len="med"/>
            </a:ln>
          </p:spPr>
        </p:cxnSp>
        <p:sp>
          <p:nvSpPr>
            <p:cNvPr id="198670" name="Oval 22"/>
            <p:cNvSpPr>
              <a:spLocks noChangeArrowheads="1"/>
            </p:cNvSpPr>
            <p:nvPr/>
          </p:nvSpPr>
          <p:spPr bwMode="auto">
            <a:xfrm>
              <a:off x="4561" y="899"/>
              <a:ext cx="182" cy="272"/>
            </a:xfrm>
            <a:prstGeom prst="ellipse">
              <a:avLst/>
            </a:prstGeom>
            <a:noFill/>
            <a:ln w="19050">
              <a:solidFill>
                <a:srgbClr val="000000"/>
              </a:solidFill>
              <a:prstDash val="dash"/>
              <a:round/>
              <a:headEnd/>
              <a:tailEnd/>
            </a:ln>
          </p:spPr>
          <p:txBody>
            <a:bodyPr wrap="none" anchor="ctr"/>
            <a:lstStyle/>
            <a:p>
              <a:pPr algn="l"/>
              <a:endParaRPr lang="fr-FR"/>
            </a:p>
          </p:txBody>
        </p:sp>
        <p:cxnSp>
          <p:nvCxnSpPr>
            <p:cNvPr id="198671" name="AutoShape 23"/>
            <p:cNvCxnSpPr>
              <a:cxnSpLocks noChangeShapeType="1"/>
              <a:stCxn id="198670" idx="4"/>
            </p:cNvCxnSpPr>
            <p:nvPr/>
          </p:nvCxnSpPr>
          <p:spPr bwMode="auto">
            <a:xfrm>
              <a:off x="4652" y="1177"/>
              <a:ext cx="293" cy="529"/>
            </a:xfrm>
            <a:prstGeom prst="straightConnector1">
              <a:avLst/>
            </a:prstGeom>
            <a:noFill/>
            <a:ln w="9525">
              <a:solidFill>
                <a:schemeClr val="tx1"/>
              </a:solidFill>
              <a:prstDash val="dash"/>
              <a:round/>
              <a:headEnd/>
              <a:tailEnd type="triangle" w="med" len="med"/>
            </a:ln>
          </p:spPr>
        </p:cxnSp>
        <p:sp>
          <p:nvSpPr>
            <p:cNvPr id="198672" name="Oval 24"/>
            <p:cNvSpPr>
              <a:spLocks noChangeArrowheads="1"/>
            </p:cNvSpPr>
            <p:nvPr/>
          </p:nvSpPr>
          <p:spPr bwMode="auto">
            <a:xfrm>
              <a:off x="3358" y="119"/>
              <a:ext cx="545" cy="1225"/>
            </a:xfrm>
            <a:prstGeom prst="ellipse">
              <a:avLst/>
            </a:prstGeom>
            <a:noFill/>
            <a:ln w="19050">
              <a:solidFill>
                <a:srgbClr val="000000"/>
              </a:solidFill>
              <a:prstDash val="dash"/>
              <a:round/>
              <a:headEnd/>
              <a:tailEnd/>
            </a:ln>
          </p:spPr>
          <p:txBody>
            <a:bodyPr wrap="none" anchor="ctr"/>
            <a:lstStyle/>
            <a:p>
              <a:pPr algn="l"/>
              <a:endParaRPr lang="fr-FR"/>
            </a:p>
          </p:txBody>
        </p:sp>
        <p:cxnSp>
          <p:nvCxnSpPr>
            <p:cNvPr id="198673" name="AutoShape 25"/>
            <p:cNvCxnSpPr>
              <a:cxnSpLocks noChangeShapeType="1"/>
              <a:stCxn id="198672" idx="4"/>
            </p:cNvCxnSpPr>
            <p:nvPr/>
          </p:nvCxnSpPr>
          <p:spPr bwMode="auto">
            <a:xfrm flipH="1">
              <a:off x="3028" y="1350"/>
              <a:ext cx="603" cy="356"/>
            </a:xfrm>
            <a:prstGeom prst="straightConnector1">
              <a:avLst/>
            </a:prstGeom>
            <a:noFill/>
            <a:ln w="9525">
              <a:solidFill>
                <a:schemeClr val="tx1"/>
              </a:solidFill>
              <a:prstDash val="dash"/>
              <a:round/>
              <a:headEnd/>
              <a:tailEnd type="triangle" w="med" len="med"/>
            </a:ln>
          </p:spPr>
        </p:cxnSp>
      </p:grpSp>
      <p:sp>
        <p:nvSpPr>
          <p:cNvPr id="198678" name="Rectangle 3"/>
          <p:cNvSpPr>
            <a:spLocks noChangeArrowheads="1"/>
          </p:cNvSpPr>
          <p:nvPr/>
        </p:nvSpPr>
        <p:spPr bwMode="auto">
          <a:xfrm>
            <a:off x="0" y="23813"/>
            <a:ext cx="7524750" cy="381000"/>
          </a:xfrm>
          <a:prstGeom prst="rect">
            <a:avLst/>
          </a:prstGeom>
          <a:noFill/>
          <a:ln w="9525">
            <a:noFill/>
            <a:round/>
            <a:headEnd/>
            <a:tailEnd/>
          </a:ln>
        </p:spPr>
        <p:txBody>
          <a:bodyPr lIns="90000" tIns="46800" rIns="90000" bIns="46800" anchor="ctr"/>
          <a:lstStyle/>
          <a:p>
            <a:pPr algn="l"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200"/>
          </a:p>
        </p:txBody>
      </p:sp>
      <p:sp>
        <p:nvSpPr>
          <p:cNvPr id="17" name="Titre 1"/>
          <p:cNvSpPr txBox="1">
            <a:spLocks/>
          </p:cNvSpPr>
          <p:nvPr/>
        </p:nvSpPr>
        <p:spPr>
          <a:xfrm>
            <a:off x="457200"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smtClean="0">
                <a:ln>
                  <a:noFill/>
                </a:ln>
                <a:solidFill>
                  <a:schemeClr val="tx1"/>
                </a:solidFill>
                <a:effectLst/>
                <a:uLnTx/>
                <a:uFillTx/>
                <a:latin typeface="+mj-lt"/>
                <a:ea typeface="+mj-ea"/>
                <a:cs typeface="+mj-cs"/>
              </a:rPr>
              <a:t>Mesures de terrain</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MG_3645"/>
          <p:cNvPicPr>
            <a:picLocks noChangeAspect="1" noChangeArrowheads="1"/>
          </p:cNvPicPr>
          <p:nvPr/>
        </p:nvPicPr>
        <p:blipFill>
          <a:blip r:embed="rId3" cstate="print"/>
          <a:srcRect l="5554" t="39767" r="21268" b="26538"/>
          <a:stretch>
            <a:fillRect/>
          </a:stretch>
        </p:blipFill>
        <p:spPr bwMode="auto">
          <a:xfrm>
            <a:off x="4573588" y="801688"/>
            <a:ext cx="4570412" cy="1579562"/>
          </a:xfrm>
          <a:prstGeom prst="rect">
            <a:avLst/>
          </a:prstGeom>
          <a:noFill/>
        </p:spPr>
      </p:pic>
      <p:pic>
        <p:nvPicPr>
          <p:cNvPr id="64515" name="Picture 3" descr="Geoscan_Niger_light"/>
          <p:cNvPicPr>
            <a:picLocks noChangeAspect="1" noChangeArrowheads="1"/>
          </p:cNvPicPr>
          <p:nvPr/>
        </p:nvPicPr>
        <p:blipFill>
          <a:blip r:embed="rId4" cstate="print"/>
          <a:srcRect/>
          <a:stretch>
            <a:fillRect/>
          </a:stretch>
        </p:blipFill>
        <p:spPr bwMode="auto">
          <a:xfrm>
            <a:off x="8964612" y="11113"/>
            <a:ext cx="215900" cy="6858000"/>
          </a:xfrm>
          <a:prstGeom prst="rect">
            <a:avLst/>
          </a:prstGeom>
          <a:noFill/>
        </p:spPr>
      </p:pic>
      <p:pic>
        <p:nvPicPr>
          <p:cNvPr id="64516" name="Picture 4" descr="échantillonnage périlleux"/>
          <p:cNvPicPr>
            <a:picLocks noChangeAspect="1" noChangeArrowheads="1"/>
          </p:cNvPicPr>
          <p:nvPr/>
        </p:nvPicPr>
        <p:blipFill>
          <a:blip r:embed="rId5" cstate="print"/>
          <a:srcRect/>
          <a:stretch>
            <a:fillRect/>
          </a:stretch>
        </p:blipFill>
        <p:spPr bwMode="auto">
          <a:xfrm>
            <a:off x="3341688" y="5029200"/>
            <a:ext cx="2452687" cy="1828800"/>
          </a:xfrm>
          <a:prstGeom prst="rect">
            <a:avLst/>
          </a:prstGeom>
          <a:noFill/>
          <a:ln w="9525">
            <a:solidFill>
              <a:schemeClr val="tx1"/>
            </a:solidFill>
            <a:miter lim="800000"/>
            <a:headEnd/>
            <a:tailEnd/>
          </a:ln>
        </p:spPr>
      </p:pic>
      <p:pic>
        <p:nvPicPr>
          <p:cNvPr id="64517" name="Picture 5" descr="LG95_2"/>
          <p:cNvPicPr>
            <a:picLocks noChangeAspect="1" noChangeArrowheads="1"/>
          </p:cNvPicPr>
          <p:nvPr/>
        </p:nvPicPr>
        <p:blipFill>
          <a:blip r:embed="rId6" cstate="print"/>
          <a:srcRect/>
          <a:stretch>
            <a:fillRect/>
          </a:stretch>
        </p:blipFill>
        <p:spPr bwMode="auto">
          <a:xfrm>
            <a:off x="0" y="809625"/>
            <a:ext cx="4573588" cy="1576388"/>
          </a:xfrm>
          <a:prstGeom prst="rect">
            <a:avLst/>
          </a:prstGeom>
          <a:noFill/>
        </p:spPr>
      </p:pic>
      <p:sp>
        <p:nvSpPr>
          <p:cNvPr id="64518" name="Text Box 6"/>
          <p:cNvSpPr txBox="1">
            <a:spLocks noChangeArrowheads="1"/>
          </p:cNvSpPr>
          <p:nvPr/>
        </p:nvSpPr>
        <p:spPr bwMode="auto">
          <a:xfrm>
            <a:off x="0" y="3175"/>
            <a:ext cx="8964488" cy="707886"/>
          </a:xfrm>
          <a:prstGeom prst="rect">
            <a:avLst/>
          </a:prstGeom>
          <a:solidFill>
            <a:srgbClr val="FFCC00"/>
          </a:solidFill>
          <a:ln w="9525">
            <a:solidFill>
              <a:schemeClr val="tx1"/>
            </a:solidFill>
            <a:miter lim="800000"/>
            <a:headEnd/>
            <a:tailEnd/>
          </a:ln>
          <a:effectLst/>
        </p:spPr>
        <p:txBody>
          <a:bodyPr wrap="square">
            <a:spAutoFit/>
          </a:bodyPr>
          <a:lstStyle/>
          <a:p>
            <a:pPr eaLnBrk="0" hangingPunct="0"/>
            <a:r>
              <a:rPr lang="fr-FR" sz="2000" b="1" dirty="0"/>
              <a:t>Stratégie</a:t>
            </a:r>
            <a:r>
              <a:rPr lang="fr-FR" sz="2000" dirty="0"/>
              <a:t> : </a:t>
            </a:r>
            <a:r>
              <a:rPr lang="fr-FR" sz="2000" b="1" dirty="0"/>
              <a:t>quantification</a:t>
            </a:r>
            <a:r>
              <a:rPr lang="fr-FR" sz="2000" dirty="0"/>
              <a:t> </a:t>
            </a:r>
            <a:r>
              <a:rPr lang="fr-FR" sz="2000" dirty="0" smtClean="0"/>
              <a:t>de la dynamique actuelle pour comprendre les processus, les modéliser et </a:t>
            </a:r>
            <a:r>
              <a:rPr lang="fr-FR" sz="2000" dirty="0"/>
              <a:t>interpréter les phénomènes </a:t>
            </a:r>
            <a:r>
              <a:rPr lang="fr-FR" sz="2000" dirty="0" smtClean="0"/>
              <a:t>passés (récents et anciens)</a:t>
            </a:r>
            <a:endParaRPr lang="fr-FR" sz="2000" dirty="0"/>
          </a:p>
        </p:txBody>
      </p:sp>
      <p:pic>
        <p:nvPicPr>
          <p:cNvPr id="64519" name="Picture 7" descr="IMG_1485"/>
          <p:cNvPicPr>
            <a:picLocks noChangeAspect="1" noChangeArrowheads="1"/>
          </p:cNvPicPr>
          <p:nvPr/>
        </p:nvPicPr>
        <p:blipFill>
          <a:blip r:embed="rId7" cstate="print"/>
          <a:srcRect/>
          <a:stretch>
            <a:fillRect/>
          </a:stretch>
        </p:blipFill>
        <p:spPr bwMode="auto">
          <a:xfrm>
            <a:off x="2687638" y="3165475"/>
            <a:ext cx="1868487" cy="1408113"/>
          </a:xfrm>
          <a:prstGeom prst="rect">
            <a:avLst/>
          </a:prstGeom>
          <a:noFill/>
          <a:ln w="9525">
            <a:solidFill>
              <a:schemeClr val="tx1"/>
            </a:solidFill>
            <a:miter lim="800000"/>
            <a:headEnd/>
            <a:tailEnd/>
          </a:ln>
        </p:spPr>
      </p:pic>
      <p:pic>
        <p:nvPicPr>
          <p:cNvPr id="64520" name="Picture 8"/>
          <p:cNvPicPr>
            <a:picLocks noChangeAspect="1" noChangeArrowheads="1"/>
          </p:cNvPicPr>
          <p:nvPr/>
        </p:nvPicPr>
        <p:blipFill>
          <a:blip r:embed="rId8" cstate="print"/>
          <a:srcRect/>
          <a:stretch>
            <a:fillRect/>
          </a:stretch>
        </p:blipFill>
        <p:spPr bwMode="auto">
          <a:xfrm>
            <a:off x="4310063" y="3168650"/>
            <a:ext cx="1865312" cy="1403350"/>
          </a:xfrm>
          <a:prstGeom prst="rect">
            <a:avLst/>
          </a:prstGeom>
          <a:noFill/>
          <a:ln w="9525">
            <a:solidFill>
              <a:schemeClr val="tx1"/>
            </a:solidFill>
            <a:miter lim="800000"/>
            <a:headEnd/>
            <a:tailEnd/>
          </a:ln>
        </p:spPr>
      </p:pic>
      <p:pic>
        <p:nvPicPr>
          <p:cNvPr id="64521" name="Picture 9" descr="IMG_1983_extérieur avec zébus_1"/>
          <p:cNvPicPr>
            <a:picLocks noChangeAspect="1" noChangeArrowheads="1"/>
          </p:cNvPicPr>
          <p:nvPr/>
        </p:nvPicPr>
        <p:blipFill>
          <a:blip r:embed="rId9" cstate="print"/>
          <a:srcRect r="4523"/>
          <a:stretch>
            <a:fillRect/>
          </a:stretch>
        </p:blipFill>
        <p:spPr bwMode="auto">
          <a:xfrm>
            <a:off x="6588125" y="2882900"/>
            <a:ext cx="1914525" cy="1284288"/>
          </a:xfrm>
          <a:prstGeom prst="rect">
            <a:avLst/>
          </a:prstGeom>
          <a:noFill/>
        </p:spPr>
      </p:pic>
      <p:pic>
        <p:nvPicPr>
          <p:cNvPr id="64522" name="Picture 10" descr="DSCN2447"/>
          <p:cNvPicPr>
            <a:picLocks noChangeAspect="1" noChangeArrowheads="1"/>
          </p:cNvPicPr>
          <p:nvPr/>
        </p:nvPicPr>
        <p:blipFill>
          <a:blip r:embed="rId10" cstate="print"/>
          <a:srcRect/>
          <a:stretch>
            <a:fillRect/>
          </a:stretch>
        </p:blipFill>
        <p:spPr bwMode="auto">
          <a:xfrm>
            <a:off x="287338" y="2873375"/>
            <a:ext cx="1931987" cy="1300163"/>
          </a:xfrm>
          <a:prstGeom prst="rect">
            <a:avLst/>
          </a:prstGeom>
          <a:noFill/>
        </p:spPr>
      </p:pic>
      <p:sp>
        <p:nvSpPr>
          <p:cNvPr id="64523" name="Text Box 11"/>
          <p:cNvSpPr txBox="1">
            <a:spLocks noChangeArrowheads="1"/>
          </p:cNvSpPr>
          <p:nvPr/>
        </p:nvSpPr>
        <p:spPr bwMode="auto">
          <a:xfrm>
            <a:off x="436563" y="2374900"/>
            <a:ext cx="1550987" cy="517525"/>
          </a:xfrm>
          <a:prstGeom prst="rect">
            <a:avLst/>
          </a:prstGeom>
          <a:noFill/>
          <a:ln w="9525">
            <a:noFill/>
            <a:miter lim="800000"/>
            <a:headEnd/>
            <a:tailEnd/>
          </a:ln>
          <a:effectLst/>
        </p:spPr>
        <p:txBody>
          <a:bodyPr wrap="none">
            <a:spAutoFit/>
          </a:bodyPr>
          <a:lstStyle/>
          <a:p>
            <a:pPr eaLnBrk="0" hangingPunct="0"/>
            <a:r>
              <a:rPr lang="fr-FR" sz="1400" b="1"/>
              <a:t>Flux horizontal :</a:t>
            </a:r>
          </a:p>
          <a:p>
            <a:pPr eaLnBrk="0" hangingPunct="0"/>
            <a:r>
              <a:rPr lang="fr-FR" sz="1400" b="1"/>
              <a:t>BSNE</a:t>
            </a:r>
          </a:p>
        </p:txBody>
      </p:sp>
      <p:sp>
        <p:nvSpPr>
          <p:cNvPr id="64524" name="Text Box 12"/>
          <p:cNvSpPr txBox="1">
            <a:spLocks noChangeArrowheads="1"/>
          </p:cNvSpPr>
          <p:nvPr/>
        </p:nvSpPr>
        <p:spPr bwMode="auto">
          <a:xfrm>
            <a:off x="6888163" y="2366963"/>
            <a:ext cx="1119187" cy="517525"/>
          </a:xfrm>
          <a:prstGeom prst="rect">
            <a:avLst/>
          </a:prstGeom>
          <a:noFill/>
          <a:ln w="9525">
            <a:noFill/>
            <a:miter lim="800000"/>
            <a:headEnd/>
            <a:tailEnd/>
          </a:ln>
          <a:effectLst/>
        </p:spPr>
        <p:txBody>
          <a:bodyPr wrap="none">
            <a:spAutoFit/>
          </a:bodyPr>
          <a:lstStyle/>
          <a:p>
            <a:pPr eaLnBrk="0" hangingPunct="0"/>
            <a:r>
              <a:rPr lang="fr-FR" sz="1400" b="1"/>
              <a:t>Transport :</a:t>
            </a:r>
          </a:p>
          <a:p>
            <a:pPr eaLnBrk="0" hangingPunct="0"/>
            <a:r>
              <a:rPr lang="fr-FR" sz="1400" b="1"/>
              <a:t>Pompage</a:t>
            </a:r>
          </a:p>
        </p:txBody>
      </p:sp>
      <p:sp>
        <p:nvSpPr>
          <p:cNvPr id="64525" name="Text Box 13"/>
          <p:cNvSpPr txBox="1">
            <a:spLocks noChangeArrowheads="1"/>
          </p:cNvSpPr>
          <p:nvPr/>
        </p:nvSpPr>
        <p:spPr bwMode="auto">
          <a:xfrm>
            <a:off x="3201988" y="2600325"/>
            <a:ext cx="2447925" cy="517525"/>
          </a:xfrm>
          <a:prstGeom prst="rect">
            <a:avLst/>
          </a:prstGeom>
          <a:noFill/>
          <a:ln w="9525">
            <a:noFill/>
            <a:miter lim="800000"/>
            <a:headEnd/>
            <a:tailEnd/>
          </a:ln>
          <a:effectLst/>
        </p:spPr>
        <p:txBody>
          <a:bodyPr wrap="none">
            <a:spAutoFit/>
          </a:bodyPr>
          <a:lstStyle/>
          <a:p>
            <a:pPr eaLnBrk="0" hangingPunct="0"/>
            <a:r>
              <a:rPr lang="fr-FR" sz="1400" b="1"/>
              <a:t>Dépôts :</a:t>
            </a:r>
          </a:p>
          <a:p>
            <a:pPr eaLnBrk="0" hangingPunct="0"/>
            <a:r>
              <a:rPr lang="fr-FR" sz="1400" b="1"/>
              <a:t>Frisbee, piège à sédiments</a:t>
            </a:r>
          </a:p>
        </p:txBody>
      </p:sp>
      <p:sp>
        <p:nvSpPr>
          <p:cNvPr id="64526" name="Rectangle 14"/>
          <p:cNvSpPr>
            <a:spLocks noChangeArrowheads="1"/>
          </p:cNvSpPr>
          <p:nvPr/>
        </p:nvSpPr>
        <p:spPr bwMode="auto">
          <a:xfrm>
            <a:off x="1738313" y="5546725"/>
            <a:ext cx="944562" cy="422275"/>
          </a:xfrm>
          <a:prstGeom prst="rect">
            <a:avLst/>
          </a:prstGeom>
          <a:solidFill>
            <a:srgbClr val="FF9900"/>
          </a:solidFill>
          <a:ln w="25400">
            <a:solidFill>
              <a:schemeClr val="tx1"/>
            </a:solidFill>
            <a:miter lim="800000"/>
            <a:headEnd/>
            <a:tailEnd/>
          </a:ln>
          <a:effectLst/>
        </p:spPr>
        <p:txBody>
          <a:bodyPr wrap="none">
            <a:spAutoFit/>
          </a:bodyPr>
          <a:lstStyle/>
          <a:p>
            <a:pPr algn="l" eaLnBrk="0" hangingPunct="0"/>
            <a:r>
              <a:rPr lang="fr-FR" sz="2000" b="1"/>
              <a:t>Passé</a:t>
            </a:r>
          </a:p>
        </p:txBody>
      </p:sp>
      <p:sp>
        <p:nvSpPr>
          <p:cNvPr id="64527" name="Text Box 15"/>
          <p:cNvSpPr txBox="1">
            <a:spLocks noChangeArrowheads="1"/>
          </p:cNvSpPr>
          <p:nvPr/>
        </p:nvSpPr>
        <p:spPr bwMode="auto">
          <a:xfrm>
            <a:off x="6378575" y="5326063"/>
            <a:ext cx="2079625" cy="730250"/>
          </a:xfrm>
          <a:prstGeom prst="rect">
            <a:avLst/>
          </a:prstGeom>
          <a:noFill/>
          <a:ln w="9525">
            <a:noFill/>
            <a:miter lim="800000"/>
            <a:headEnd/>
            <a:tailEnd/>
          </a:ln>
          <a:effectLst/>
        </p:spPr>
        <p:txBody>
          <a:bodyPr>
            <a:spAutoFit/>
          </a:bodyPr>
          <a:lstStyle/>
          <a:p>
            <a:pPr eaLnBrk="0" hangingPunct="0"/>
            <a:r>
              <a:rPr lang="fr-FR" sz="1400" b="1"/>
              <a:t>Sédiments :</a:t>
            </a:r>
          </a:p>
          <a:p>
            <a:pPr eaLnBrk="0" hangingPunct="0"/>
            <a:r>
              <a:rPr lang="fr-FR" sz="1400" b="1"/>
              <a:t>Carottages, analyses sédimentologiques</a:t>
            </a:r>
          </a:p>
        </p:txBody>
      </p:sp>
      <p:sp>
        <p:nvSpPr>
          <p:cNvPr id="64528" name="Rectangle 16"/>
          <p:cNvSpPr>
            <a:spLocks noChangeArrowheads="1"/>
          </p:cNvSpPr>
          <p:nvPr/>
        </p:nvSpPr>
        <p:spPr bwMode="auto">
          <a:xfrm>
            <a:off x="4049713" y="2170113"/>
            <a:ext cx="985837" cy="422275"/>
          </a:xfrm>
          <a:prstGeom prst="rect">
            <a:avLst/>
          </a:prstGeom>
          <a:solidFill>
            <a:srgbClr val="FF9900"/>
          </a:solidFill>
          <a:ln w="25400">
            <a:solidFill>
              <a:schemeClr val="tx1"/>
            </a:solidFill>
            <a:miter lim="800000"/>
            <a:headEnd/>
            <a:tailEnd/>
          </a:ln>
          <a:effectLst/>
        </p:spPr>
        <p:txBody>
          <a:bodyPr wrap="none">
            <a:spAutoFit/>
          </a:bodyPr>
          <a:lstStyle/>
          <a:p>
            <a:pPr algn="l" eaLnBrk="0" hangingPunct="0"/>
            <a:r>
              <a:rPr lang="fr-FR" sz="2000" b="1"/>
              <a:t>Actuel</a:t>
            </a:r>
          </a:p>
        </p:txBody>
      </p:sp>
      <p:sp>
        <p:nvSpPr>
          <p:cNvPr id="64529" name="Line 17"/>
          <p:cNvSpPr>
            <a:spLocks noChangeShapeType="1"/>
          </p:cNvSpPr>
          <p:nvPr/>
        </p:nvSpPr>
        <p:spPr bwMode="auto">
          <a:xfrm>
            <a:off x="6330950" y="6289675"/>
            <a:ext cx="2106613" cy="0"/>
          </a:xfrm>
          <a:prstGeom prst="line">
            <a:avLst/>
          </a:prstGeom>
          <a:noFill/>
          <a:ln w="25400">
            <a:solidFill>
              <a:srgbClr val="FF6600"/>
            </a:solidFill>
            <a:round/>
            <a:headEnd/>
            <a:tailEnd type="triangle" w="med" len="med"/>
          </a:ln>
          <a:effectLst/>
        </p:spPr>
        <p:txBody>
          <a:bodyPr/>
          <a:lstStyle/>
          <a:p>
            <a:endParaRPr lang="fr-FR"/>
          </a:p>
        </p:txBody>
      </p:sp>
      <p:sp>
        <p:nvSpPr>
          <p:cNvPr id="64530" name="Line 18"/>
          <p:cNvSpPr>
            <a:spLocks noChangeShapeType="1"/>
          </p:cNvSpPr>
          <p:nvPr/>
        </p:nvSpPr>
        <p:spPr bwMode="auto">
          <a:xfrm>
            <a:off x="4573588" y="4683125"/>
            <a:ext cx="0" cy="301625"/>
          </a:xfrm>
          <a:prstGeom prst="line">
            <a:avLst/>
          </a:prstGeom>
          <a:noFill/>
          <a:ln w="114300">
            <a:solidFill>
              <a:srgbClr val="FF9900"/>
            </a:solidFill>
            <a:round/>
            <a:headEnd/>
            <a:tailEnd type="triangle" w="med" len="med"/>
          </a:ln>
          <a:effectLst/>
        </p:spPr>
        <p:txBody>
          <a:bodyPr/>
          <a:lstStyle/>
          <a:p>
            <a:endParaRPr lang="fr-F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fr-FR"/>
              <a:t>Processus actuels</a:t>
            </a:r>
          </a:p>
        </p:txBody>
      </p:sp>
      <p:sp>
        <p:nvSpPr>
          <p:cNvPr id="209923" name="Rectangle 3"/>
          <p:cNvSpPr>
            <a:spLocks noGrp="1" noChangeArrowheads="1"/>
          </p:cNvSpPr>
          <p:nvPr>
            <p:ph type="body" idx="1"/>
          </p:nvPr>
        </p:nvSpPr>
        <p:spPr>
          <a:xfrm>
            <a:off x="0" y="2068513"/>
            <a:ext cx="8915400" cy="4525962"/>
          </a:xfrm>
        </p:spPr>
        <p:txBody>
          <a:bodyPr/>
          <a:lstStyle/>
          <a:p>
            <a:r>
              <a:rPr lang="fr-FR" dirty="0"/>
              <a:t>Conditions totalement contrôlées = </a:t>
            </a:r>
            <a:r>
              <a:rPr lang="fr-FR" b="1" dirty="0"/>
              <a:t>soufflerie de </a:t>
            </a:r>
            <a:r>
              <a:rPr lang="fr-FR" b="1" dirty="0" smtClean="0"/>
              <a:t>laboratoire (LISA, IRA</a:t>
            </a:r>
            <a:r>
              <a:rPr lang="fr-FR" b="1" dirty="0" smtClean="0"/>
              <a:t>) </a:t>
            </a:r>
            <a:r>
              <a:rPr lang="fr-FR" dirty="0" smtClean="0"/>
              <a:t>+ générateur (LISA)</a:t>
            </a:r>
            <a:endParaRPr lang="fr-FR" dirty="0"/>
          </a:p>
          <a:p>
            <a:r>
              <a:rPr lang="fr-FR" dirty="0"/>
              <a:t>Conditions semi-contrôlées = soufflerie de terrain</a:t>
            </a:r>
          </a:p>
          <a:p>
            <a:r>
              <a:rPr lang="fr-FR" b="1" dirty="0">
                <a:solidFill>
                  <a:srgbClr val="FF0000"/>
                </a:solidFill>
              </a:rPr>
              <a:t>Conditions </a:t>
            </a:r>
            <a:r>
              <a:rPr lang="fr-FR" b="1" dirty="0" smtClean="0">
                <a:solidFill>
                  <a:srgbClr val="FF0000"/>
                </a:solidFill>
              </a:rPr>
              <a:t>naturelles </a:t>
            </a:r>
            <a:r>
              <a:rPr lang="fr-FR" dirty="0" smtClean="0">
                <a:solidFill>
                  <a:srgbClr val="FF0000"/>
                </a:solidFill>
              </a:rPr>
              <a:t>(Monitoring)</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4"/>
          <p:cNvSpPr>
            <a:spLocks noChangeArrowheads="1"/>
          </p:cNvSpPr>
          <p:nvPr/>
        </p:nvSpPr>
        <p:spPr bwMode="auto">
          <a:xfrm>
            <a:off x="446088" y="865188"/>
            <a:ext cx="8229600" cy="6048375"/>
          </a:xfrm>
          <a:prstGeom prst="rect">
            <a:avLst/>
          </a:prstGeom>
          <a:noFill/>
          <a:ln w="9525">
            <a:noFill/>
            <a:miter lim="800000"/>
            <a:headEnd/>
            <a:tailEnd/>
          </a:ln>
        </p:spPr>
        <p:txBody>
          <a:bodyPr/>
          <a:lstStyle/>
          <a:p>
            <a:pPr marL="342900" indent="-342900" algn="l">
              <a:spcBef>
                <a:spcPct val="40000"/>
              </a:spcBef>
            </a:pPr>
            <a:endParaRPr lang="fr-FR" sz="2400" i="1" dirty="0">
              <a:solidFill>
                <a:srgbClr val="CC3300"/>
              </a:solidFill>
            </a:endParaRPr>
          </a:p>
          <a:p>
            <a:pPr marL="742950" lvl="1" indent="-285750" algn="l">
              <a:spcBef>
                <a:spcPct val="20000"/>
              </a:spcBef>
            </a:pPr>
            <a:r>
              <a:rPr lang="fr-FR" sz="2000" dirty="0"/>
              <a:t>Exemple des surfaces labourées (</a:t>
            </a:r>
            <a:r>
              <a:rPr lang="fr-FR" sz="2000" i="1" dirty="0" err="1"/>
              <a:t>Kardous</a:t>
            </a:r>
            <a:r>
              <a:rPr lang="fr-FR" sz="2000" i="1" dirty="0"/>
              <a:t> et al.</a:t>
            </a:r>
            <a:r>
              <a:rPr lang="fr-FR" sz="2000" dirty="0"/>
              <a:t> (2005a ; b) et </a:t>
            </a:r>
            <a:r>
              <a:rPr lang="fr-FR" sz="2000" dirty="0" err="1"/>
              <a:t>Labiadh</a:t>
            </a:r>
            <a:r>
              <a:rPr lang="fr-FR" sz="2000" dirty="0"/>
              <a:t> </a:t>
            </a:r>
            <a:r>
              <a:rPr lang="fr-FR" sz="2000" dirty="0" smtClean="0"/>
              <a:t>(2011))</a:t>
            </a:r>
            <a:endParaRPr lang="fr-FR" sz="2000" dirty="0"/>
          </a:p>
        </p:txBody>
      </p:sp>
      <p:sp>
        <p:nvSpPr>
          <p:cNvPr id="194564" name="Rectangle 7"/>
          <p:cNvSpPr>
            <a:spLocks noChangeArrowheads="1"/>
          </p:cNvSpPr>
          <p:nvPr/>
        </p:nvSpPr>
        <p:spPr bwMode="auto">
          <a:xfrm>
            <a:off x="0" y="23813"/>
            <a:ext cx="6948488" cy="381000"/>
          </a:xfrm>
          <a:prstGeom prst="rect">
            <a:avLst/>
          </a:prstGeom>
          <a:noFill/>
          <a:ln w="9525">
            <a:noFill/>
            <a:round/>
            <a:headEnd/>
            <a:tailEnd/>
          </a:ln>
        </p:spPr>
        <p:txBody>
          <a:bodyPr lIns="90000" tIns="46800" rIns="90000" bIns="46800" anchor="ctr"/>
          <a:lstStyle/>
          <a:p>
            <a:pPr algn="l"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2200"/>
          </a:p>
        </p:txBody>
      </p:sp>
      <p:pic>
        <p:nvPicPr>
          <p:cNvPr id="194565" name="Picture 6"/>
          <p:cNvPicPr>
            <a:picLocks noChangeAspect="1" noChangeArrowheads="1"/>
          </p:cNvPicPr>
          <p:nvPr/>
        </p:nvPicPr>
        <p:blipFill>
          <a:blip r:embed="rId3" cstate="print"/>
          <a:srcRect l="60095" t="3690" r="1576" b="2870"/>
          <a:stretch>
            <a:fillRect/>
          </a:stretch>
        </p:blipFill>
        <p:spPr bwMode="auto">
          <a:xfrm>
            <a:off x="5389563" y="2836863"/>
            <a:ext cx="2663825" cy="3255962"/>
          </a:xfrm>
          <a:prstGeom prst="rect">
            <a:avLst/>
          </a:prstGeom>
          <a:noFill/>
          <a:ln w="9525">
            <a:noFill/>
            <a:miter lim="800000"/>
            <a:headEnd/>
            <a:tailEnd/>
          </a:ln>
        </p:spPr>
      </p:pic>
      <p:pic>
        <p:nvPicPr>
          <p:cNvPr id="194566" name="Picture 7"/>
          <p:cNvPicPr>
            <a:picLocks noChangeAspect="1" noChangeArrowheads="1"/>
          </p:cNvPicPr>
          <p:nvPr/>
        </p:nvPicPr>
        <p:blipFill>
          <a:blip r:embed="rId4" cstate="print"/>
          <a:srcRect l="1259" t="2155" r="50281" b="2025"/>
          <a:stretch>
            <a:fillRect/>
          </a:stretch>
        </p:blipFill>
        <p:spPr bwMode="auto">
          <a:xfrm>
            <a:off x="534988" y="2509838"/>
            <a:ext cx="3436937" cy="4224337"/>
          </a:xfrm>
          <a:prstGeom prst="rect">
            <a:avLst/>
          </a:prstGeom>
          <a:noFill/>
          <a:ln w="9525">
            <a:noFill/>
            <a:miter lim="800000"/>
            <a:headEnd/>
            <a:tailEnd/>
          </a:ln>
        </p:spPr>
      </p:pic>
      <p:sp>
        <p:nvSpPr>
          <p:cNvPr id="194567" name="Text Box 8"/>
          <p:cNvSpPr txBox="1">
            <a:spLocks noChangeArrowheads="1"/>
          </p:cNvSpPr>
          <p:nvPr/>
        </p:nvSpPr>
        <p:spPr bwMode="auto">
          <a:xfrm>
            <a:off x="5038725" y="6553200"/>
            <a:ext cx="4105275" cy="304800"/>
          </a:xfrm>
          <a:prstGeom prst="rect">
            <a:avLst/>
          </a:prstGeom>
          <a:noFill/>
          <a:ln w="9525">
            <a:noFill/>
            <a:miter lim="800000"/>
            <a:headEnd/>
            <a:tailEnd/>
          </a:ln>
        </p:spPr>
        <p:txBody>
          <a:bodyPr wrap="none">
            <a:spAutoFit/>
          </a:bodyPr>
          <a:lstStyle/>
          <a:p>
            <a:pPr algn="l"/>
            <a:r>
              <a:rPr lang="fr-FR" sz="1400" i="1">
                <a:cs typeface="Arial" charset="0"/>
              </a:rPr>
              <a:t>Instituts de Régions Arides de Médénine (Tunisie)</a:t>
            </a:r>
          </a:p>
        </p:txBody>
      </p:sp>
      <p:sp>
        <p:nvSpPr>
          <p:cNvPr id="194568" name="Rectangle 8"/>
          <p:cNvSpPr>
            <a:spLocks noChangeArrowheads="1"/>
          </p:cNvSpPr>
          <p:nvPr/>
        </p:nvSpPr>
        <p:spPr bwMode="auto">
          <a:xfrm>
            <a:off x="-25649" y="0"/>
            <a:ext cx="8774113" cy="1143000"/>
          </a:xfrm>
          <a:prstGeom prst="rect">
            <a:avLst/>
          </a:prstGeom>
          <a:noFill/>
          <a:ln w="9525">
            <a:noFill/>
            <a:miter lim="800000"/>
            <a:headEnd/>
            <a:tailEnd/>
          </a:ln>
          <a:effectLst/>
        </p:spPr>
        <p:txBody>
          <a:bodyPr anchor="ctr"/>
          <a:lstStyle/>
          <a:p>
            <a:r>
              <a:rPr lang="de-DE" sz="4400" dirty="0" err="1">
                <a:solidFill>
                  <a:schemeClr val="tx2"/>
                </a:solidFill>
              </a:rPr>
              <a:t>Soufflerie</a:t>
            </a:r>
            <a:r>
              <a:rPr lang="de-DE" sz="4400" dirty="0">
                <a:solidFill>
                  <a:schemeClr val="tx2"/>
                </a:solidFill>
              </a:rPr>
              <a:t> de </a:t>
            </a:r>
            <a:r>
              <a:rPr lang="de-DE" sz="4400" dirty="0" err="1">
                <a:solidFill>
                  <a:schemeClr val="tx2"/>
                </a:solidFill>
              </a:rPr>
              <a:t>laboratoire</a:t>
            </a:r>
            <a:endParaRPr lang="de-DE" sz="4400" dirty="0">
              <a:solidFill>
                <a:schemeClr val="tx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00603061200_MSG1_SEVI_DST"/>
          <p:cNvPicPr>
            <a:picLocks noChangeAspect="1" noChangeArrowheads="1"/>
          </p:cNvPicPr>
          <p:nvPr/>
        </p:nvPicPr>
        <p:blipFill>
          <a:blip r:embed="rId2" cstate="print"/>
          <a:srcRect/>
          <a:stretch>
            <a:fillRect/>
          </a:stretch>
        </p:blipFill>
        <p:spPr bwMode="auto">
          <a:xfrm>
            <a:off x="771525" y="1100138"/>
            <a:ext cx="7585075" cy="5213350"/>
          </a:xfrm>
          <a:prstGeom prst="rect">
            <a:avLst/>
          </a:prstGeom>
          <a:noFill/>
        </p:spPr>
      </p:pic>
      <p:sp>
        <p:nvSpPr>
          <p:cNvPr id="24579" name="Text Box 3"/>
          <p:cNvSpPr txBox="1">
            <a:spLocks noChangeAspect="1" noChangeArrowheads="1"/>
          </p:cNvSpPr>
          <p:nvPr/>
        </p:nvSpPr>
        <p:spPr bwMode="auto">
          <a:xfrm>
            <a:off x="762000" y="5895975"/>
            <a:ext cx="3119438" cy="396875"/>
          </a:xfrm>
          <a:prstGeom prst="rect">
            <a:avLst/>
          </a:prstGeom>
          <a:noFill/>
          <a:ln w="38100">
            <a:noFill/>
            <a:miter lim="800000"/>
            <a:headEnd/>
            <a:tailEnd/>
          </a:ln>
          <a:effectLst/>
        </p:spPr>
        <p:txBody>
          <a:bodyPr>
            <a:spAutoFit/>
          </a:bodyPr>
          <a:lstStyle/>
          <a:p>
            <a:pPr eaLnBrk="0" hangingPunct="0">
              <a:spcBef>
                <a:spcPct val="50000"/>
              </a:spcBef>
            </a:pPr>
            <a:r>
              <a:rPr lang="en-GB" sz="2000" b="1"/>
              <a:t>6 Mars 2006 – 12h00 TU</a:t>
            </a:r>
            <a:endParaRPr lang="en-US" sz="2000" b="1"/>
          </a:p>
        </p:txBody>
      </p:sp>
      <p:grpSp>
        <p:nvGrpSpPr>
          <p:cNvPr id="2" name="Group 4"/>
          <p:cNvGrpSpPr>
            <a:grpSpLocks noChangeAspect="1"/>
          </p:cNvGrpSpPr>
          <p:nvPr/>
        </p:nvGrpSpPr>
        <p:grpSpPr bwMode="auto">
          <a:xfrm>
            <a:off x="4718050" y="3249613"/>
            <a:ext cx="388938" cy="388937"/>
            <a:chOff x="9669" y="5317"/>
            <a:chExt cx="181" cy="181"/>
          </a:xfrm>
        </p:grpSpPr>
        <p:sp>
          <p:nvSpPr>
            <p:cNvPr id="24581" name="Line 5"/>
            <p:cNvSpPr>
              <a:spLocks noChangeAspect="1" noChangeShapeType="1"/>
            </p:cNvSpPr>
            <p:nvPr/>
          </p:nvSpPr>
          <p:spPr bwMode="auto">
            <a:xfrm rot="18900000">
              <a:off x="9669" y="5408"/>
              <a:ext cx="181" cy="0"/>
            </a:xfrm>
            <a:prstGeom prst="line">
              <a:avLst/>
            </a:prstGeom>
            <a:noFill/>
            <a:ln w="38100">
              <a:solidFill>
                <a:schemeClr val="tx1"/>
              </a:solidFill>
              <a:round/>
              <a:headEnd/>
              <a:tailEnd/>
            </a:ln>
            <a:effectLst/>
          </p:spPr>
          <p:txBody>
            <a:bodyPr/>
            <a:lstStyle/>
            <a:p>
              <a:endParaRPr lang="fr-FR"/>
            </a:p>
          </p:txBody>
        </p:sp>
        <p:sp>
          <p:nvSpPr>
            <p:cNvPr id="24582" name="Line 6"/>
            <p:cNvSpPr>
              <a:spLocks noChangeAspect="1" noChangeShapeType="1"/>
            </p:cNvSpPr>
            <p:nvPr/>
          </p:nvSpPr>
          <p:spPr bwMode="auto">
            <a:xfrm rot="2700000">
              <a:off x="9668" y="5408"/>
              <a:ext cx="181" cy="0"/>
            </a:xfrm>
            <a:prstGeom prst="line">
              <a:avLst/>
            </a:prstGeom>
            <a:noFill/>
            <a:ln w="38100">
              <a:solidFill>
                <a:schemeClr val="tx1"/>
              </a:solidFill>
              <a:round/>
              <a:headEnd/>
              <a:tailEnd/>
            </a:ln>
            <a:effectLst/>
          </p:spPr>
          <p:txBody>
            <a:bodyPr/>
            <a:lstStyle/>
            <a:p>
              <a:endParaRPr lang="fr-FR"/>
            </a:p>
          </p:txBody>
        </p:sp>
      </p:grpSp>
      <p:sp>
        <p:nvSpPr>
          <p:cNvPr id="24583" name="Text Box 7"/>
          <p:cNvSpPr txBox="1">
            <a:spLocks noChangeArrowheads="1"/>
          </p:cNvSpPr>
          <p:nvPr/>
        </p:nvSpPr>
        <p:spPr bwMode="auto">
          <a:xfrm>
            <a:off x="0" y="0"/>
            <a:ext cx="9317038" cy="1006475"/>
          </a:xfrm>
          <a:prstGeom prst="rect">
            <a:avLst/>
          </a:prstGeom>
          <a:noFill/>
          <a:ln w="9525">
            <a:noFill/>
            <a:miter lim="800000"/>
            <a:headEnd/>
            <a:tailEnd/>
          </a:ln>
          <a:effectLst/>
        </p:spPr>
        <p:txBody>
          <a:bodyPr>
            <a:spAutoFit/>
          </a:bodyPr>
          <a:lstStyle/>
          <a:p>
            <a:pPr algn="l"/>
            <a:r>
              <a:rPr lang="fr-FR" sz="2000">
                <a:latin typeface="Times New Roman" pitchFamily="18" charset="0"/>
              </a:rPr>
              <a:t>Fausses couleurs : Poussières = Rose ou Magenta; Vapeur d’eau = bleu sombre; Nuages épais de hautes couches = brun rouge, Nuages fins de hautes couches = noirs; Surface du sol = bleu pâle ou pourpre. </a:t>
            </a:r>
            <a:endParaRPr lang="fr-FR"/>
          </a:p>
        </p:txBody>
      </p:sp>
      <p:sp>
        <p:nvSpPr>
          <p:cNvPr id="24584" name="Rectangle 8"/>
          <p:cNvSpPr>
            <a:spLocks noChangeArrowheads="1"/>
          </p:cNvSpPr>
          <p:nvPr/>
        </p:nvSpPr>
        <p:spPr bwMode="auto">
          <a:xfrm>
            <a:off x="2198688" y="6553200"/>
            <a:ext cx="6916737" cy="304800"/>
          </a:xfrm>
          <a:prstGeom prst="rect">
            <a:avLst/>
          </a:prstGeom>
          <a:noFill/>
          <a:ln w="9525">
            <a:noFill/>
            <a:miter lim="800000"/>
            <a:headEnd/>
            <a:tailEnd/>
          </a:ln>
          <a:effectLst/>
        </p:spPr>
        <p:txBody>
          <a:bodyPr wrap="none">
            <a:spAutoFit/>
          </a:bodyPr>
          <a:lstStyle/>
          <a:p>
            <a:pPr algn="l" eaLnBrk="0" hangingPunct="0"/>
            <a:r>
              <a:rPr lang="en-GB" sz="1400"/>
              <a:t>Slingo et al. 2006 - Dust product SEVIRI Imager – Meteosat-8 - EUMETSAT Courtesy</a:t>
            </a:r>
            <a:endParaRPr lang="fr-FR" sz="1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5163"/>
          <p:cNvPicPr/>
          <p:nvPr/>
        </p:nvPicPr>
        <p:blipFill>
          <a:blip r:embed="rId2" cstate="print">
            <a:lum contrast="6000"/>
            <a:grayscl/>
          </a:blip>
          <a:srcRect/>
          <a:stretch>
            <a:fillRect/>
          </a:stretch>
        </p:blipFill>
        <p:spPr bwMode="auto">
          <a:xfrm>
            <a:off x="611560" y="2564904"/>
            <a:ext cx="3357880" cy="2238375"/>
          </a:xfrm>
          <a:prstGeom prst="rect">
            <a:avLst/>
          </a:prstGeom>
          <a:noFill/>
          <a:ln w="9525">
            <a:noFill/>
            <a:miter lim="800000"/>
            <a:headEnd/>
            <a:tailEnd/>
          </a:ln>
        </p:spPr>
      </p:pic>
      <p:pic>
        <p:nvPicPr>
          <p:cNvPr id="3" name="Image 2"/>
          <p:cNvPicPr/>
          <p:nvPr/>
        </p:nvPicPr>
        <p:blipFill>
          <a:blip r:embed="rId3" cstate="print"/>
          <a:srcRect/>
          <a:stretch>
            <a:fillRect/>
          </a:stretch>
        </p:blipFill>
        <p:spPr bwMode="auto">
          <a:xfrm>
            <a:off x="4355976" y="2132856"/>
            <a:ext cx="4235450" cy="3467100"/>
          </a:xfrm>
          <a:prstGeom prst="rect">
            <a:avLst/>
          </a:prstGeom>
          <a:noFill/>
          <a:ln w="9525">
            <a:noFill/>
            <a:miter lim="800000"/>
            <a:headEnd/>
            <a:tailEnd/>
          </a:ln>
        </p:spPr>
      </p:pic>
      <p:sp>
        <p:nvSpPr>
          <p:cNvPr id="5" name="Rectangle 8"/>
          <p:cNvSpPr>
            <a:spLocks noChangeArrowheads="1"/>
          </p:cNvSpPr>
          <p:nvPr/>
        </p:nvSpPr>
        <p:spPr bwMode="auto">
          <a:xfrm>
            <a:off x="-25649" y="0"/>
            <a:ext cx="8774113" cy="1143000"/>
          </a:xfrm>
          <a:prstGeom prst="rect">
            <a:avLst/>
          </a:prstGeom>
          <a:noFill/>
          <a:ln w="9525">
            <a:noFill/>
            <a:miter lim="800000"/>
            <a:headEnd/>
            <a:tailEnd/>
          </a:ln>
          <a:effectLst/>
        </p:spPr>
        <p:txBody>
          <a:bodyPr anchor="ctr"/>
          <a:lstStyle/>
          <a:p>
            <a:r>
              <a:rPr lang="de-DE" sz="4400" dirty="0" err="1" smtClean="0">
                <a:solidFill>
                  <a:schemeClr val="tx2"/>
                </a:solidFill>
              </a:rPr>
              <a:t>Générateur</a:t>
            </a:r>
            <a:r>
              <a:rPr lang="de-DE" sz="4400" dirty="0" smtClean="0">
                <a:solidFill>
                  <a:schemeClr val="tx2"/>
                </a:solidFill>
              </a:rPr>
              <a:t> </a:t>
            </a:r>
            <a:r>
              <a:rPr lang="de-DE" sz="4400" dirty="0" err="1" smtClean="0">
                <a:solidFill>
                  <a:schemeClr val="tx2"/>
                </a:solidFill>
              </a:rPr>
              <a:t>d‘aérosol</a:t>
            </a:r>
            <a:r>
              <a:rPr lang="de-DE" sz="4400" dirty="0" smtClean="0">
                <a:solidFill>
                  <a:schemeClr val="tx2"/>
                </a:solidFill>
              </a:rPr>
              <a:t> (GAMEL)</a:t>
            </a:r>
            <a:endParaRPr lang="de-DE" sz="4400" dirty="0">
              <a:solidFill>
                <a:schemeClr val="tx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85725"/>
            <a:ext cx="8229600" cy="1143000"/>
          </a:xfrm>
        </p:spPr>
        <p:txBody>
          <a:bodyPr/>
          <a:lstStyle/>
          <a:p>
            <a:r>
              <a:rPr lang="fr-FR" b="1" dirty="0" smtClean="0"/>
              <a:t>Conditions naturelles</a:t>
            </a:r>
            <a:endParaRPr lang="fr-FR" b="1" dirty="0"/>
          </a:p>
        </p:txBody>
      </p:sp>
      <p:sp>
        <p:nvSpPr>
          <p:cNvPr id="190467" name="Rectangle 3"/>
          <p:cNvSpPr>
            <a:spLocks noGrp="1" noChangeArrowheads="1"/>
          </p:cNvSpPr>
          <p:nvPr>
            <p:ph type="body" idx="1"/>
          </p:nvPr>
        </p:nvSpPr>
        <p:spPr>
          <a:xfrm>
            <a:off x="217488" y="1554163"/>
            <a:ext cx="8926512" cy="4525962"/>
          </a:xfrm>
        </p:spPr>
        <p:txBody>
          <a:bodyPr/>
          <a:lstStyle/>
          <a:p>
            <a:pPr>
              <a:lnSpc>
                <a:spcPct val="80000"/>
              </a:lnSpc>
              <a:buFontTx/>
              <a:buNone/>
            </a:pPr>
            <a:r>
              <a:rPr lang="fr-FR" sz="2400" b="1"/>
              <a:t>Mesure des paramètres dynamiques</a:t>
            </a:r>
          </a:p>
          <a:p>
            <a:pPr>
              <a:lnSpc>
                <a:spcPct val="80000"/>
              </a:lnSpc>
            </a:pPr>
            <a:r>
              <a:rPr lang="fr-FR" sz="2000"/>
              <a:t>Vent</a:t>
            </a:r>
          </a:p>
          <a:p>
            <a:pPr>
              <a:lnSpc>
                <a:spcPct val="80000"/>
              </a:lnSpc>
            </a:pPr>
            <a:r>
              <a:rPr lang="fr-FR" sz="2000"/>
              <a:t>météo</a:t>
            </a:r>
          </a:p>
          <a:p>
            <a:pPr>
              <a:lnSpc>
                <a:spcPct val="80000"/>
              </a:lnSpc>
              <a:buFontTx/>
              <a:buNone/>
            </a:pPr>
            <a:r>
              <a:rPr lang="fr-FR" sz="2400" b="1"/>
              <a:t>Mesure des flux horizontaux</a:t>
            </a:r>
          </a:p>
          <a:p>
            <a:pPr>
              <a:lnSpc>
                <a:spcPct val="80000"/>
              </a:lnSpc>
            </a:pPr>
            <a:r>
              <a:rPr lang="fr-FR" sz="2000"/>
              <a:t>Pièges à sable</a:t>
            </a:r>
          </a:p>
          <a:p>
            <a:pPr>
              <a:lnSpc>
                <a:spcPct val="80000"/>
              </a:lnSpc>
            </a:pPr>
            <a:r>
              <a:rPr lang="fr-FR" sz="2000"/>
              <a:t>Capteur de saltation</a:t>
            </a:r>
          </a:p>
          <a:p>
            <a:pPr>
              <a:lnSpc>
                <a:spcPct val="80000"/>
              </a:lnSpc>
              <a:buFontTx/>
              <a:buNone/>
            </a:pPr>
            <a:r>
              <a:rPr lang="fr-FR" sz="2400" b="1"/>
              <a:t>Mesure des flux verticaux</a:t>
            </a:r>
          </a:p>
          <a:p>
            <a:pPr>
              <a:lnSpc>
                <a:spcPct val="80000"/>
              </a:lnSpc>
            </a:pPr>
            <a:r>
              <a:rPr lang="fr-FR" sz="2000"/>
              <a:t>Méthode des gradients</a:t>
            </a:r>
          </a:p>
          <a:p>
            <a:pPr>
              <a:lnSpc>
                <a:spcPct val="80000"/>
              </a:lnSpc>
            </a:pPr>
            <a:r>
              <a:rPr lang="fr-FR" sz="2000"/>
              <a:t>Capteur de dépôt</a:t>
            </a:r>
          </a:p>
          <a:p>
            <a:pPr>
              <a:lnSpc>
                <a:spcPct val="80000"/>
              </a:lnSpc>
              <a:buFontTx/>
              <a:buNone/>
            </a:pPr>
            <a:r>
              <a:rPr lang="fr-FR" sz="2400" b="1"/>
              <a:t>Mesure du contenu atmosphérique (transport)</a:t>
            </a:r>
          </a:p>
          <a:p>
            <a:pPr>
              <a:lnSpc>
                <a:spcPct val="80000"/>
              </a:lnSpc>
            </a:pPr>
            <a:r>
              <a:rPr lang="fr-FR" sz="2000"/>
              <a:t>Concentrations (au sol, en avion…)</a:t>
            </a:r>
          </a:p>
          <a:p>
            <a:pPr>
              <a:lnSpc>
                <a:spcPct val="80000"/>
              </a:lnSpc>
            </a:pPr>
            <a:r>
              <a:rPr lang="fr-FR" sz="2000"/>
              <a:t>Contenu intégré dans la colonne atmosphérique (photomètre, satellites…)</a:t>
            </a:r>
          </a:p>
          <a:p>
            <a:pPr>
              <a:lnSpc>
                <a:spcPct val="80000"/>
              </a:lnSpc>
            </a:pPr>
            <a:r>
              <a:rPr lang="fr-FR" sz="2000"/>
              <a:t>Profils (Avion, Lidar…)</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68313" y="0"/>
            <a:ext cx="8229600" cy="1143000"/>
          </a:xfrm>
        </p:spPr>
        <p:txBody>
          <a:bodyPr/>
          <a:lstStyle/>
          <a:p>
            <a:r>
              <a:rPr lang="fr-FR"/>
              <a:t>Paramètres dynamiques</a:t>
            </a:r>
          </a:p>
        </p:txBody>
      </p:sp>
      <p:pic>
        <p:nvPicPr>
          <p:cNvPr id="210948" name="Picture 17" descr="Instruments_Bani"/>
          <p:cNvPicPr>
            <a:picLocks noChangeAspect="1" noChangeArrowheads="1"/>
          </p:cNvPicPr>
          <p:nvPr/>
        </p:nvPicPr>
        <p:blipFill>
          <a:blip r:embed="rId2" cstate="print"/>
          <a:srcRect l="68109"/>
          <a:stretch>
            <a:fillRect/>
          </a:stretch>
        </p:blipFill>
        <p:spPr bwMode="auto">
          <a:xfrm>
            <a:off x="477838" y="1027113"/>
            <a:ext cx="2609850" cy="5830887"/>
          </a:xfrm>
          <a:prstGeom prst="rect">
            <a:avLst/>
          </a:prstGeom>
          <a:noFill/>
          <a:ln w="9525">
            <a:noFill/>
            <a:miter lim="800000"/>
            <a:headEnd/>
            <a:tailEnd/>
          </a:ln>
        </p:spPr>
      </p:pic>
      <p:pic>
        <p:nvPicPr>
          <p:cNvPr id="210949" name="Picture 5" descr="IMG_5395"/>
          <p:cNvPicPr>
            <a:picLocks noChangeAspect="1" noChangeArrowheads="1"/>
          </p:cNvPicPr>
          <p:nvPr/>
        </p:nvPicPr>
        <p:blipFill>
          <a:blip r:embed="rId3" cstate="print"/>
          <a:srcRect/>
          <a:stretch>
            <a:fillRect/>
          </a:stretch>
        </p:blipFill>
        <p:spPr bwMode="auto">
          <a:xfrm>
            <a:off x="5803900" y="1719263"/>
            <a:ext cx="2900363" cy="4525962"/>
          </a:xfrm>
          <a:prstGeom prst="rect">
            <a:avLst/>
          </a:prstGeom>
          <a:noFill/>
          <a:ln w="9525">
            <a:noFill/>
            <a:miter lim="800000"/>
            <a:headEnd/>
            <a:tailEnd/>
          </a:ln>
        </p:spPr>
      </p:pic>
      <p:sp>
        <p:nvSpPr>
          <p:cNvPr id="210950" name="Text Box 6"/>
          <p:cNvSpPr txBox="1">
            <a:spLocks noChangeArrowheads="1"/>
          </p:cNvSpPr>
          <p:nvPr/>
        </p:nvSpPr>
        <p:spPr bwMode="auto">
          <a:xfrm>
            <a:off x="3041650" y="2622550"/>
            <a:ext cx="2671763" cy="1766888"/>
          </a:xfrm>
          <a:prstGeom prst="rect">
            <a:avLst/>
          </a:prstGeom>
          <a:noFill/>
          <a:ln w="9525">
            <a:noFill/>
            <a:miter lim="800000"/>
            <a:headEnd/>
            <a:tailEnd/>
          </a:ln>
          <a:effectLst/>
        </p:spPr>
        <p:txBody>
          <a:bodyPr wrap="none">
            <a:spAutoFit/>
          </a:bodyPr>
          <a:lstStyle/>
          <a:p>
            <a:r>
              <a:rPr lang="fr-FR" sz="2400" b="1"/>
              <a:t>Profil de vent</a:t>
            </a:r>
          </a:p>
          <a:p>
            <a:endParaRPr lang="fr-FR" sz="2400" b="1"/>
          </a:p>
          <a:p>
            <a:r>
              <a:rPr lang="fr-FR" sz="2400" b="1"/>
              <a:t>Direction du vent</a:t>
            </a:r>
          </a:p>
          <a:p>
            <a:endParaRPr lang="fr-FR"/>
          </a:p>
          <a:p>
            <a:r>
              <a:rPr lang="fr-FR" sz="2000"/>
              <a:t>Profil de température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46088" y="0"/>
            <a:ext cx="8229600" cy="1143000"/>
          </a:xfrm>
        </p:spPr>
        <p:txBody>
          <a:bodyPr/>
          <a:lstStyle/>
          <a:p>
            <a:r>
              <a:rPr lang="fr-FR"/>
              <a:t>Flux horizontaux : Reptation</a:t>
            </a:r>
          </a:p>
        </p:txBody>
      </p:sp>
      <p:pic>
        <p:nvPicPr>
          <p:cNvPr id="193540" name="Picture 4"/>
          <p:cNvPicPr>
            <a:picLocks noChangeAspect="1" noChangeArrowheads="1"/>
          </p:cNvPicPr>
          <p:nvPr/>
        </p:nvPicPr>
        <p:blipFill>
          <a:blip r:embed="rId2" cstate="print"/>
          <a:srcRect/>
          <a:stretch>
            <a:fillRect/>
          </a:stretch>
        </p:blipFill>
        <p:spPr bwMode="auto">
          <a:xfrm>
            <a:off x="0" y="841375"/>
            <a:ext cx="2886075" cy="2781300"/>
          </a:xfrm>
          <a:prstGeom prst="rect">
            <a:avLst/>
          </a:prstGeom>
          <a:noFill/>
          <a:ln w="9525">
            <a:noFill/>
            <a:miter lim="800000"/>
            <a:headEnd/>
            <a:tailEnd/>
          </a:ln>
          <a:effectLst/>
        </p:spPr>
      </p:pic>
      <p:pic>
        <p:nvPicPr>
          <p:cNvPr id="193541" name="Picture 5"/>
          <p:cNvPicPr>
            <a:picLocks noChangeAspect="1" noChangeArrowheads="1"/>
          </p:cNvPicPr>
          <p:nvPr/>
        </p:nvPicPr>
        <p:blipFill>
          <a:blip r:embed="rId3" cstate="print"/>
          <a:srcRect/>
          <a:stretch>
            <a:fillRect/>
          </a:stretch>
        </p:blipFill>
        <p:spPr bwMode="auto">
          <a:xfrm>
            <a:off x="0" y="4813300"/>
            <a:ext cx="3157538" cy="2044700"/>
          </a:xfrm>
          <a:prstGeom prst="rect">
            <a:avLst/>
          </a:prstGeom>
          <a:noFill/>
          <a:ln w="9525">
            <a:noFill/>
            <a:miter lim="800000"/>
            <a:headEnd/>
            <a:tailEnd/>
          </a:ln>
          <a:effectLst/>
        </p:spPr>
      </p:pic>
      <p:pic>
        <p:nvPicPr>
          <p:cNvPr id="193539" name="Picture 3"/>
          <p:cNvPicPr>
            <a:picLocks noChangeAspect="1" noChangeArrowheads="1"/>
          </p:cNvPicPr>
          <p:nvPr/>
        </p:nvPicPr>
        <p:blipFill>
          <a:blip r:embed="rId4" cstate="print"/>
          <a:srcRect/>
          <a:stretch>
            <a:fillRect/>
          </a:stretch>
        </p:blipFill>
        <p:spPr bwMode="auto">
          <a:xfrm>
            <a:off x="0" y="2836863"/>
            <a:ext cx="3095625" cy="2152650"/>
          </a:xfrm>
          <a:prstGeom prst="rect">
            <a:avLst/>
          </a:prstGeom>
          <a:noFill/>
          <a:ln w="9525">
            <a:noFill/>
            <a:miter lim="800000"/>
            <a:headEnd/>
            <a:tailEnd/>
          </a:ln>
          <a:effectLst/>
        </p:spPr>
      </p:pic>
      <p:sp>
        <p:nvSpPr>
          <p:cNvPr id="193547" name="Text Box 11"/>
          <p:cNvSpPr txBox="1">
            <a:spLocks noChangeArrowheads="1"/>
          </p:cNvSpPr>
          <p:nvPr/>
        </p:nvSpPr>
        <p:spPr bwMode="auto">
          <a:xfrm>
            <a:off x="3694113" y="1685925"/>
            <a:ext cx="5011737" cy="3505200"/>
          </a:xfrm>
          <a:prstGeom prst="rect">
            <a:avLst/>
          </a:prstGeom>
          <a:noFill/>
          <a:ln w="9525">
            <a:noFill/>
            <a:miter lim="800000"/>
            <a:headEnd/>
            <a:tailEnd/>
          </a:ln>
          <a:effectLst/>
        </p:spPr>
        <p:txBody>
          <a:bodyPr>
            <a:spAutoFit/>
          </a:bodyPr>
          <a:lstStyle/>
          <a:p>
            <a:pPr marL="457200" indent="-457200" algn="l" eaLnBrk="0" hangingPunct="0">
              <a:spcBef>
                <a:spcPct val="50000"/>
              </a:spcBef>
            </a:pPr>
            <a:r>
              <a:rPr lang="fr-FR" sz="3200"/>
              <a:t>- Méthode «directe» par piégeage puis pesée</a:t>
            </a:r>
          </a:p>
          <a:p>
            <a:pPr marL="457200" indent="-457200" algn="l" eaLnBrk="0" hangingPunct="0">
              <a:spcBef>
                <a:spcPct val="50000"/>
              </a:spcBef>
            </a:pPr>
            <a:r>
              <a:rPr lang="fr-FR" sz="3200"/>
              <a:t>- Événementiel</a:t>
            </a:r>
          </a:p>
          <a:p>
            <a:pPr marL="457200" indent="-457200" algn="l" eaLnBrk="0" hangingPunct="0">
              <a:spcBef>
                <a:spcPct val="50000"/>
              </a:spcBef>
            </a:pPr>
            <a:r>
              <a:rPr lang="fr-FR" sz="3200"/>
              <a:t>- Risques de «mélange» avec saltation et avec ruissellement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DSCN2502_BT6"/>
          <p:cNvPicPr>
            <a:picLocks noChangeAspect="1" noChangeArrowheads="1"/>
          </p:cNvPicPr>
          <p:nvPr/>
        </p:nvPicPr>
        <p:blipFill>
          <a:blip r:embed="rId4" cstate="print"/>
          <a:srcRect/>
          <a:stretch>
            <a:fillRect/>
          </a:stretch>
        </p:blipFill>
        <p:spPr bwMode="auto">
          <a:xfrm>
            <a:off x="5526088" y="4135438"/>
            <a:ext cx="3617912" cy="2713037"/>
          </a:xfrm>
          <a:prstGeom prst="rect">
            <a:avLst/>
          </a:prstGeom>
          <a:noFill/>
        </p:spPr>
      </p:pic>
      <p:sp>
        <p:nvSpPr>
          <p:cNvPr id="91139" name="Line 3"/>
          <p:cNvSpPr>
            <a:spLocks noChangeShapeType="1"/>
          </p:cNvSpPr>
          <p:nvPr/>
        </p:nvSpPr>
        <p:spPr bwMode="auto">
          <a:xfrm>
            <a:off x="900113" y="2100263"/>
            <a:ext cx="2616200" cy="0"/>
          </a:xfrm>
          <a:prstGeom prst="line">
            <a:avLst/>
          </a:prstGeom>
          <a:noFill/>
          <a:ln w="9525" cap="rnd">
            <a:solidFill>
              <a:schemeClr val="tx1"/>
            </a:solidFill>
            <a:prstDash val="sysDot"/>
            <a:round/>
            <a:headEnd/>
            <a:tailEnd/>
          </a:ln>
          <a:effectLst/>
        </p:spPr>
        <p:txBody>
          <a:bodyPr wrap="none" anchor="ctr"/>
          <a:lstStyle/>
          <a:p>
            <a:endParaRPr lang="fr-FR"/>
          </a:p>
        </p:txBody>
      </p:sp>
      <p:sp>
        <p:nvSpPr>
          <p:cNvPr id="91140" name="Line 4"/>
          <p:cNvSpPr>
            <a:spLocks noChangeShapeType="1"/>
          </p:cNvSpPr>
          <p:nvPr/>
        </p:nvSpPr>
        <p:spPr bwMode="auto">
          <a:xfrm>
            <a:off x="3516313" y="2100263"/>
            <a:ext cx="0" cy="779462"/>
          </a:xfrm>
          <a:prstGeom prst="line">
            <a:avLst/>
          </a:prstGeom>
          <a:noFill/>
          <a:ln w="9525">
            <a:solidFill>
              <a:schemeClr val="tx1"/>
            </a:solidFill>
            <a:round/>
            <a:headEnd/>
            <a:tailEnd/>
          </a:ln>
          <a:effectLst/>
        </p:spPr>
        <p:txBody>
          <a:bodyPr wrap="none" anchor="ctr"/>
          <a:lstStyle/>
          <a:p>
            <a:endParaRPr lang="fr-FR"/>
          </a:p>
        </p:txBody>
      </p:sp>
      <p:sp>
        <p:nvSpPr>
          <p:cNvPr id="91141" name="Rectangle 5"/>
          <p:cNvSpPr>
            <a:spLocks noChangeArrowheads="1"/>
          </p:cNvSpPr>
          <p:nvPr/>
        </p:nvSpPr>
        <p:spPr bwMode="auto">
          <a:xfrm>
            <a:off x="3914775" y="2878138"/>
            <a:ext cx="276225" cy="398462"/>
          </a:xfrm>
          <a:prstGeom prst="rect">
            <a:avLst/>
          </a:prstGeom>
          <a:solidFill>
            <a:srgbClr val="3366FF"/>
          </a:solidFill>
          <a:ln w="9525">
            <a:solidFill>
              <a:schemeClr val="tx1"/>
            </a:solidFill>
            <a:miter lim="800000"/>
            <a:headEnd/>
            <a:tailEnd/>
          </a:ln>
          <a:effectLst/>
        </p:spPr>
        <p:txBody>
          <a:bodyPr wrap="none" anchor="ctr"/>
          <a:lstStyle/>
          <a:p>
            <a:endParaRPr lang="fr-FR"/>
          </a:p>
        </p:txBody>
      </p:sp>
      <p:sp>
        <p:nvSpPr>
          <p:cNvPr id="91142" name="Rectangle 6"/>
          <p:cNvSpPr>
            <a:spLocks noChangeArrowheads="1"/>
          </p:cNvSpPr>
          <p:nvPr/>
        </p:nvSpPr>
        <p:spPr bwMode="auto">
          <a:xfrm>
            <a:off x="3914775" y="2087563"/>
            <a:ext cx="276225" cy="792162"/>
          </a:xfrm>
          <a:prstGeom prst="rect">
            <a:avLst/>
          </a:prstGeom>
          <a:solidFill>
            <a:schemeClr val="bg1"/>
          </a:solidFill>
          <a:ln w="9525">
            <a:solidFill>
              <a:schemeClr val="tx1"/>
            </a:solidFill>
            <a:miter lim="800000"/>
            <a:headEnd/>
            <a:tailEnd/>
          </a:ln>
          <a:effectLst/>
        </p:spPr>
        <p:txBody>
          <a:bodyPr wrap="none" anchor="ctr"/>
          <a:lstStyle/>
          <a:p>
            <a:endParaRPr lang="fr-FR"/>
          </a:p>
        </p:txBody>
      </p:sp>
      <p:sp>
        <p:nvSpPr>
          <p:cNvPr id="91143" name="Line 7"/>
          <p:cNvSpPr>
            <a:spLocks noChangeShapeType="1"/>
          </p:cNvSpPr>
          <p:nvPr/>
        </p:nvSpPr>
        <p:spPr bwMode="auto">
          <a:xfrm>
            <a:off x="882650" y="2100263"/>
            <a:ext cx="676275" cy="0"/>
          </a:xfrm>
          <a:prstGeom prst="line">
            <a:avLst/>
          </a:prstGeom>
          <a:noFill/>
          <a:ln w="9525">
            <a:solidFill>
              <a:schemeClr val="tx1"/>
            </a:solidFill>
            <a:round/>
            <a:headEnd/>
            <a:tailEnd/>
          </a:ln>
          <a:effectLst/>
        </p:spPr>
        <p:txBody>
          <a:bodyPr wrap="none" anchor="ctr"/>
          <a:lstStyle/>
          <a:p>
            <a:endParaRPr lang="fr-FR"/>
          </a:p>
        </p:txBody>
      </p:sp>
      <p:sp>
        <p:nvSpPr>
          <p:cNvPr id="91144" name="Freeform 8"/>
          <p:cNvSpPr>
            <a:spLocks/>
          </p:cNvSpPr>
          <p:nvPr/>
        </p:nvSpPr>
        <p:spPr bwMode="auto">
          <a:xfrm>
            <a:off x="1039813" y="3100388"/>
            <a:ext cx="2320925" cy="195262"/>
          </a:xfrm>
          <a:custGeom>
            <a:avLst/>
            <a:gdLst/>
            <a:ahLst/>
            <a:cxnLst>
              <a:cxn ang="0">
                <a:pos x="0" y="113"/>
              </a:cxn>
              <a:cxn ang="0">
                <a:pos x="403" y="36"/>
              </a:cxn>
              <a:cxn ang="0">
                <a:pos x="687" y="25"/>
              </a:cxn>
              <a:cxn ang="0">
                <a:pos x="1134" y="58"/>
              </a:cxn>
              <a:cxn ang="0">
                <a:pos x="1363" y="69"/>
              </a:cxn>
              <a:cxn ang="0">
                <a:pos x="1429" y="91"/>
              </a:cxn>
              <a:cxn ang="0">
                <a:pos x="1462" y="113"/>
              </a:cxn>
              <a:cxn ang="0">
                <a:pos x="0" y="113"/>
              </a:cxn>
            </a:cxnLst>
            <a:rect l="0" t="0" r="r" b="b"/>
            <a:pathLst>
              <a:path w="1462" h="123">
                <a:moveTo>
                  <a:pt x="0" y="113"/>
                </a:moveTo>
                <a:cubicBezTo>
                  <a:pt x="144" y="39"/>
                  <a:pt x="233" y="44"/>
                  <a:pt x="403" y="36"/>
                </a:cubicBezTo>
                <a:cubicBezTo>
                  <a:pt x="555" y="0"/>
                  <a:pt x="461" y="13"/>
                  <a:pt x="687" y="25"/>
                </a:cubicBezTo>
                <a:cubicBezTo>
                  <a:pt x="881" y="123"/>
                  <a:pt x="742" y="70"/>
                  <a:pt x="1134" y="58"/>
                </a:cubicBezTo>
                <a:cubicBezTo>
                  <a:pt x="1208" y="33"/>
                  <a:pt x="1289" y="47"/>
                  <a:pt x="1363" y="69"/>
                </a:cubicBezTo>
                <a:cubicBezTo>
                  <a:pt x="1385" y="76"/>
                  <a:pt x="1410" y="78"/>
                  <a:pt x="1429" y="91"/>
                </a:cubicBezTo>
                <a:cubicBezTo>
                  <a:pt x="1440" y="98"/>
                  <a:pt x="1462" y="113"/>
                  <a:pt x="1462" y="113"/>
                </a:cubicBezTo>
                <a:lnTo>
                  <a:pt x="0" y="113"/>
                </a:lnTo>
                <a:close/>
              </a:path>
            </a:pathLst>
          </a:custGeom>
          <a:solidFill>
            <a:srgbClr val="FF9900"/>
          </a:solidFill>
          <a:ln w="9525">
            <a:solidFill>
              <a:schemeClr val="tx1"/>
            </a:solidFill>
            <a:round/>
            <a:headEnd/>
            <a:tailEnd/>
          </a:ln>
          <a:effectLst/>
        </p:spPr>
        <p:txBody>
          <a:bodyPr wrap="none" anchor="ctr"/>
          <a:lstStyle/>
          <a:p>
            <a:endParaRPr lang="fr-FR"/>
          </a:p>
        </p:txBody>
      </p:sp>
      <p:sp>
        <p:nvSpPr>
          <p:cNvPr id="91145" name="Oval 9"/>
          <p:cNvSpPr>
            <a:spLocks noChangeArrowheads="1"/>
          </p:cNvSpPr>
          <p:nvPr/>
        </p:nvSpPr>
        <p:spPr bwMode="auto">
          <a:xfrm>
            <a:off x="1749425" y="2568575"/>
            <a:ext cx="103188"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46" name="Freeform 10"/>
          <p:cNvSpPr>
            <a:spLocks/>
          </p:cNvSpPr>
          <p:nvPr/>
        </p:nvSpPr>
        <p:spPr bwMode="auto">
          <a:xfrm>
            <a:off x="882650" y="2879725"/>
            <a:ext cx="2632075" cy="398463"/>
          </a:xfrm>
          <a:custGeom>
            <a:avLst/>
            <a:gdLst/>
            <a:ahLst/>
            <a:cxnLst>
              <a:cxn ang="0">
                <a:pos x="0" y="11"/>
              </a:cxn>
              <a:cxn ang="0">
                <a:pos x="0" y="251"/>
              </a:cxn>
              <a:cxn ang="0">
                <a:pos x="1768" y="251"/>
              </a:cxn>
              <a:cxn ang="0">
                <a:pos x="1768" y="0"/>
              </a:cxn>
            </a:cxnLst>
            <a:rect l="0" t="0" r="r" b="b"/>
            <a:pathLst>
              <a:path w="1768" h="251">
                <a:moveTo>
                  <a:pt x="0" y="11"/>
                </a:moveTo>
                <a:lnTo>
                  <a:pt x="0" y="251"/>
                </a:lnTo>
                <a:lnTo>
                  <a:pt x="1768" y="251"/>
                </a:lnTo>
                <a:lnTo>
                  <a:pt x="1768" y="0"/>
                </a:lnTo>
              </a:path>
            </a:pathLst>
          </a:custGeom>
          <a:noFill/>
          <a:ln w="9525">
            <a:solidFill>
              <a:schemeClr val="tx1"/>
            </a:solidFill>
            <a:round/>
            <a:headEnd/>
            <a:tailEnd/>
          </a:ln>
          <a:effectLst/>
        </p:spPr>
        <p:txBody>
          <a:bodyPr wrap="none" anchor="ctr"/>
          <a:lstStyle/>
          <a:p>
            <a:endParaRPr lang="fr-FR"/>
          </a:p>
        </p:txBody>
      </p:sp>
      <p:grpSp>
        <p:nvGrpSpPr>
          <p:cNvPr id="2" name="Group 11"/>
          <p:cNvGrpSpPr>
            <a:grpSpLocks/>
          </p:cNvGrpSpPr>
          <p:nvPr/>
        </p:nvGrpSpPr>
        <p:grpSpPr bwMode="auto">
          <a:xfrm>
            <a:off x="1057275" y="2884488"/>
            <a:ext cx="2468563" cy="0"/>
            <a:chOff x="1200" y="5250"/>
            <a:chExt cx="1555" cy="0"/>
          </a:xfrm>
        </p:grpSpPr>
        <p:sp>
          <p:nvSpPr>
            <p:cNvPr id="91148" name="Line 12"/>
            <p:cNvSpPr>
              <a:spLocks noChangeShapeType="1"/>
            </p:cNvSpPr>
            <p:nvPr/>
          </p:nvSpPr>
          <p:spPr bwMode="auto">
            <a:xfrm>
              <a:off x="1385" y="5250"/>
              <a:ext cx="76" cy="0"/>
            </a:xfrm>
            <a:prstGeom prst="line">
              <a:avLst/>
            </a:prstGeom>
            <a:noFill/>
            <a:ln w="22225">
              <a:solidFill>
                <a:schemeClr val="tx1"/>
              </a:solidFill>
              <a:round/>
              <a:headEnd/>
              <a:tailEnd/>
            </a:ln>
            <a:effectLst/>
          </p:spPr>
          <p:txBody>
            <a:bodyPr wrap="none" anchor="ctr"/>
            <a:lstStyle/>
            <a:p>
              <a:endParaRPr lang="fr-FR"/>
            </a:p>
          </p:txBody>
        </p:sp>
        <p:sp>
          <p:nvSpPr>
            <p:cNvPr id="91149" name="Line 13"/>
            <p:cNvSpPr>
              <a:spLocks noChangeShapeType="1"/>
            </p:cNvSpPr>
            <p:nvPr/>
          </p:nvSpPr>
          <p:spPr bwMode="auto">
            <a:xfrm>
              <a:off x="1579" y="5250"/>
              <a:ext cx="76" cy="0"/>
            </a:xfrm>
            <a:prstGeom prst="line">
              <a:avLst/>
            </a:prstGeom>
            <a:noFill/>
            <a:ln w="22225">
              <a:solidFill>
                <a:schemeClr val="tx1"/>
              </a:solidFill>
              <a:round/>
              <a:headEnd/>
              <a:tailEnd/>
            </a:ln>
            <a:effectLst/>
          </p:spPr>
          <p:txBody>
            <a:bodyPr wrap="none" anchor="ctr"/>
            <a:lstStyle/>
            <a:p>
              <a:endParaRPr lang="fr-FR"/>
            </a:p>
          </p:txBody>
        </p:sp>
        <p:sp>
          <p:nvSpPr>
            <p:cNvPr id="91150" name="Line 14"/>
            <p:cNvSpPr>
              <a:spLocks noChangeShapeType="1"/>
            </p:cNvSpPr>
            <p:nvPr/>
          </p:nvSpPr>
          <p:spPr bwMode="auto">
            <a:xfrm>
              <a:off x="1763" y="5250"/>
              <a:ext cx="76" cy="0"/>
            </a:xfrm>
            <a:prstGeom prst="line">
              <a:avLst/>
            </a:prstGeom>
            <a:noFill/>
            <a:ln w="22225">
              <a:solidFill>
                <a:schemeClr val="tx1"/>
              </a:solidFill>
              <a:round/>
              <a:headEnd/>
              <a:tailEnd/>
            </a:ln>
            <a:effectLst/>
          </p:spPr>
          <p:txBody>
            <a:bodyPr wrap="none" anchor="ctr"/>
            <a:lstStyle/>
            <a:p>
              <a:endParaRPr lang="fr-FR"/>
            </a:p>
          </p:txBody>
        </p:sp>
        <p:sp>
          <p:nvSpPr>
            <p:cNvPr id="91151" name="Line 15"/>
            <p:cNvSpPr>
              <a:spLocks noChangeShapeType="1"/>
            </p:cNvSpPr>
            <p:nvPr/>
          </p:nvSpPr>
          <p:spPr bwMode="auto">
            <a:xfrm>
              <a:off x="1974" y="5250"/>
              <a:ext cx="76" cy="0"/>
            </a:xfrm>
            <a:prstGeom prst="line">
              <a:avLst/>
            </a:prstGeom>
            <a:noFill/>
            <a:ln w="22225">
              <a:solidFill>
                <a:schemeClr val="tx1"/>
              </a:solidFill>
              <a:round/>
              <a:headEnd/>
              <a:tailEnd/>
            </a:ln>
            <a:effectLst/>
          </p:spPr>
          <p:txBody>
            <a:bodyPr wrap="none" anchor="ctr"/>
            <a:lstStyle/>
            <a:p>
              <a:endParaRPr lang="fr-FR"/>
            </a:p>
          </p:txBody>
        </p:sp>
        <p:sp>
          <p:nvSpPr>
            <p:cNvPr id="91152" name="Line 16"/>
            <p:cNvSpPr>
              <a:spLocks noChangeShapeType="1"/>
            </p:cNvSpPr>
            <p:nvPr/>
          </p:nvSpPr>
          <p:spPr bwMode="auto">
            <a:xfrm>
              <a:off x="2160" y="5250"/>
              <a:ext cx="76" cy="0"/>
            </a:xfrm>
            <a:prstGeom prst="line">
              <a:avLst/>
            </a:prstGeom>
            <a:noFill/>
            <a:ln w="22225">
              <a:solidFill>
                <a:schemeClr val="tx1"/>
              </a:solidFill>
              <a:round/>
              <a:headEnd/>
              <a:tailEnd/>
            </a:ln>
            <a:effectLst/>
          </p:spPr>
          <p:txBody>
            <a:bodyPr wrap="none" anchor="ctr"/>
            <a:lstStyle/>
            <a:p>
              <a:endParaRPr lang="fr-FR"/>
            </a:p>
          </p:txBody>
        </p:sp>
        <p:sp>
          <p:nvSpPr>
            <p:cNvPr id="91153" name="Line 17"/>
            <p:cNvSpPr>
              <a:spLocks noChangeShapeType="1"/>
            </p:cNvSpPr>
            <p:nvPr/>
          </p:nvSpPr>
          <p:spPr bwMode="auto">
            <a:xfrm>
              <a:off x="1200" y="5250"/>
              <a:ext cx="76" cy="0"/>
            </a:xfrm>
            <a:prstGeom prst="line">
              <a:avLst/>
            </a:prstGeom>
            <a:noFill/>
            <a:ln w="22225">
              <a:solidFill>
                <a:schemeClr val="tx1"/>
              </a:solidFill>
              <a:round/>
              <a:headEnd/>
              <a:tailEnd/>
            </a:ln>
            <a:effectLst/>
          </p:spPr>
          <p:txBody>
            <a:bodyPr wrap="none" anchor="ctr"/>
            <a:lstStyle/>
            <a:p>
              <a:endParaRPr lang="fr-FR"/>
            </a:p>
          </p:txBody>
        </p:sp>
        <p:sp>
          <p:nvSpPr>
            <p:cNvPr id="91154" name="Line 18"/>
            <p:cNvSpPr>
              <a:spLocks noChangeShapeType="1"/>
            </p:cNvSpPr>
            <p:nvPr/>
          </p:nvSpPr>
          <p:spPr bwMode="auto">
            <a:xfrm>
              <a:off x="2322" y="5250"/>
              <a:ext cx="76" cy="0"/>
            </a:xfrm>
            <a:prstGeom prst="line">
              <a:avLst/>
            </a:prstGeom>
            <a:noFill/>
            <a:ln w="22225">
              <a:solidFill>
                <a:schemeClr val="tx1"/>
              </a:solidFill>
              <a:round/>
              <a:headEnd/>
              <a:tailEnd/>
            </a:ln>
            <a:effectLst/>
          </p:spPr>
          <p:txBody>
            <a:bodyPr wrap="none" anchor="ctr"/>
            <a:lstStyle/>
            <a:p>
              <a:endParaRPr lang="fr-FR"/>
            </a:p>
          </p:txBody>
        </p:sp>
        <p:sp>
          <p:nvSpPr>
            <p:cNvPr id="91155" name="Line 19"/>
            <p:cNvSpPr>
              <a:spLocks noChangeShapeType="1"/>
            </p:cNvSpPr>
            <p:nvPr/>
          </p:nvSpPr>
          <p:spPr bwMode="auto">
            <a:xfrm>
              <a:off x="2495" y="5250"/>
              <a:ext cx="76" cy="0"/>
            </a:xfrm>
            <a:prstGeom prst="line">
              <a:avLst/>
            </a:prstGeom>
            <a:noFill/>
            <a:ln w="22225">
              <a:solidFill>
                <a:schemeClr val="tx1"/>
              </a:solidFill>
              <a:round/>
              <a:headEnd/>
              <a:tailEnd/>
            </a:ln>
            <a:effectLst/>
          </p:spPr>
          <p:txBody>
            <a:bodyPr wrap="none" anchor="ctr"/>
            <a:lstStyle/>
            <a:p>
              <a:endParaRPr lang="fr-FR"/>
            </a:p>
          </p:txBody>
        </p:sp>
        <p:sp>
          <p:nvSpPr>
            <p:cNvPr id="91156" name="Line 20"/>
            <p:cNvSpPr>
              <a:spLocks noChangeShapeType="1"/>
            </p:cNvSpPr>
            <p:nvPr/>
          </p:nvSpPr>
          <p:spPr bwMode="auto">
            <a:xfrm>
              <a:off x="2679" y="5250"/>
              <a:ext cx="76" cy="0"/>
            </a:xfrm>
            <a:prstGeom prst="line">
              <a:avLst/>
            </a:prstGeom>
            <a:noFill/>
            <a:ln w="22225">
              <a:solidFill>
                <a:schemeClr val="tx1"/>
              </a:solidFill>
              <a:round/>
              <a:headEnd/>
              <a:tailEnd/>
            </a:ln>
            <a:effectLst/>
          </p:spPr>
          <p:txBody>
            <a:bodyPr wrap="none" anchor="ctr"/>
            <a:lstStyle/>
            <a:p>
              <a:endParaRPr lang="fr-FR"/>
            </a:p>
          </p:txBody>
        </p:sp>
      </p:grpSp>
      <p:sp>
        <p:nvSpPr>
          <p:cNvPr id="91157" name="Oval 21"/>
          <p:cNvSpPr>
            <a:spLocks noChangeArrowheads="1"/>
          </p:cNvSpPr>
          <p:nvPr/>
        </p:nvSpPr>
        <p:spPr bwMode="auto">
          <a:xfrm>
            <a:off x="2317750" y="2668588"/>
            <a:ext cx="103188"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58" name="Oval 22"/>
          <p:cNvSpPr>
            <a:spLocks noChangeArrowheads="1"/>
          </p:cNvSpPr>
          <p:nvPr/>
        </p:nvSpPr>
        <p:spPr bwMode="auto">
          <a:xfrm>
            <a:off x="2989263" y="3098800"/>
            <a:ext cx="103187"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59" name="Oval 23"/>
          <p:cNvSpPr>
            <a:spLocks noChangeArrowheads="1"/>
          </p:cNvSpPr>
          <p:nvPr/>
        </p:nvSpPr>
        <p:spPr bwMode="auto">
          <a:xfrm>
            <a:off x="2346325" y="3113088"/>
            <a:ext cx="103188"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60" name="Oval 24"/>
          <p:cNvSpPr>
            <a:spLocks noChangeArrowheads="1"/>
          </p:cNvSpPr>
          <p:nvPr/>
        </p:nvSpPr>
        <p:spPr bwMode="auto">
          <a:xfrm>
            <a:off x="1216025" y="2832100"/>
            <a:ext cx="103188" cy="104775"/>
          </a:xfrm>
          <a:prstGeom prst="ellipse">
            <a:avLst/>
          </a:prstGeom>
          <a:solidFill>
            <a:srgbClr val="FF9900"/>
          </a:solidFill>
          <a:ln w="9525">
            <a:solidFill>
              <a:schemeClr val="tx1"/>
            </a:solidFill>
            <a:round/>
            <a:headEnd/>
            <a:tailEnd/>
          </a:ln>
          <a:effectLst/>
        </p:spPr>
        <p:txBody>
          <a:bodyPr wrap="none" anchor="ctr"/>
          <a:lstStyle/>
          <a:p>
            <a:endParaRPr lang="fr-FR"/>
          </a:p>
        </p:txBody>
      </p:sp>
      <p:sp>
        <p:nvSpPr>
          <p:cNvPr id="91161" name="Freeform 25"/>
          <p:cNvSpPr>
            <a:spLocks/>
          </p:cNvSpPr>
          <p:nvPr/>
        </p:nvSpPr>
        <p:spPr bwMode="auto">
          <a:xfrm>
            <a:off x="0" y="1789113"/>
            <a:ext cx="2009775" cy="700087"/>
          </a:xfrm>
          <a:custGeom>
            <a:avLst/>
            <a:gdLst/>
            <a:ahLst/>
            <a:cxnLst>
              <a:cxn ang="0">
                <a:pos x="0" y="415"/>
              </a:cxn>
              <a:cxn ang="0">
                <a:pos x="174" y="415"/>
              </a:cxn>
              <a:cxn ang="0">
                <a:pos x="491" y="262"/>
              </a:cxn>
              <a:cxn ang="0">
                <a:pos x="654" y="0"/>
              </a:cxn>
            </a:cxnLst>
            <a:rect l="0" t="0" r="r" b="b"/>
            <a:pathLst>
              <a:path w="654" h="441">
                <a:moveTo>
                  <a:pt x="0" y="415"/>
                </a:moveTo>
                <a:cubicBezTo>
                  <a:pt x="46" y="428"/>
                  <a:pt x="92" y="441"/>
                  <a:pt x="174" y="415"/>
                </a:cubicBezTo>
                <a:cubicBezTo>
                  <a:pt x="256" y="389"/>
                  <a:pt x="411" y="331"/>
                  <a:pt x="491" y="262"/>
                </a:cubicBezTo>
                <a:cubicBezTo>
                  <a:pt x="571" y="193"/>
                  <a:pt x="627" y="44"/>
                  <a:pt x="654" y="0"/>
                </a:cubicBezTo>
              </a:path>
            </a:pathLst>
          </a:custGeom>
          <a:noFill/>
          <a:ln w="9525">
            <a:solidFill>
              <a:schemeClr val="tx1"/>
            </a:solidFill>
            <a:round/>
            <a:headEnd/>
            <a:tailEnd type="arrow" w="med" len="med"/>
          </a:ln>
          <a:effectLst/>
        </p:spPr>
        <p:txBody>
          <a:bodyPr wrap="none" anchor="ctr"/>
          <a:lstStyle/>
          <a:p>
            <a:endParaRPr lang="fr-FR"/>
          </a:p>
        </p:txBody>
      </p:sp>
      <p:sp>
        <p:nvSpPr>
          <p:cNvPr id="91162" name="Freeform 26"/>
          <p:cNvSpPr>
            <a:spLocks/>
          </p:cNvSpPr>
          <p:nvPr/>
        </p:nvSpPr>
        <p:spPr bwMode="auto">
          <a:xfrm flipV="1">
            <a:off x="152400" y="2641600"/>
            <a:ext cx="2493963" cy="477838"/>
          </a:xfrm>
          <a:custGeom>
            <a:avLst/>
            <a:gdLst/>
            <a:ahLst/>
            <a:cxnLst>
              <a:cxn ang="0">
                <a:pos x="0" y="415"/>
              </a:cxn>
              <a:cxn ang="0">
                <a:pos x="174" y="415"/>
              </a:cxn>
              <a:cxn ang="0">
                <a:pos x="491" y="262"/>
              </a:cxn>
              <a:cxn ang="0">
                <a:pos x="654" y="0"/>
              </a:cxn>
            </a:cxnLst>
            <a:rect l="0" t="0" r="r" b="b"/>
            <a:pathLst>
              <a:path w="654" h="441">
                <a:moveTo>
                  <a:pt x="0" y="415"/>
                </a:moveTo>
                <a:cubicBezTo>
                  <a:pt x="46" y="428"/>
                  <a:pt x="92" y="441"/>
                  <a:pt x="174" y="415"/>
                </a:cubicBezTo>
                <a:cubicBezTo>
                  <a:pt x="256" y="389"/>
                  <a:pt x="411" y="331"/>
                  <a:pt x="491" y="262"/>
                </a:cubicBezTo>
                <a:cubicBezTo>
                  <a:pt x="571" y="193"/>
                  <a:pt x="627" y="44"/>
                  <a:pt x="654" y="0"/>
                </a:cubicBezTo>
              </a:path>
            </a:pathLst>
          </a:custGeom>
          <a:noFill/>
          <a:ln w="9525">
            <a:solidFill>
              <a:schemeClr val="tx1"/>
            </a:solidFill>
            <a:round/>
            <a:headEnd/>
            <a:tailEnd type="arrow" w="med" len="med"/>
          </a:ln>
          <a:effectLst/>
        </p:spPr>
        <p:txBody>
          <a:bodyPr wrap="none" anchor="ctr"/>
          <a:lstStyle/>
          <a:p>
            <a:endParaRPr lang="fr-FR"/>
          </a:p>
        </p:txBody>
      </p:sp>
      <p:sp>
        <p:nvSpPr>
          <p:cNvPr id="91163" name="Text Box 27"/>
          <p:cNvSpPr txBox="1">
            <a:spLocks noChangeArrowheads="1"/>
          </p:cNvSpPr>
          <p:nvPr/>
        </p:nvSpPr>
        <p:spPr bwMode="auto">
          <a:xfrm>
            <a:off x="357188" y="5656263"/>
            <a:ext cx="4810125" cy="1201737"/>
          </a:xfrm>
          <a:prstGeom prst="rect">
            <a:avLst/>
          </a:prstGeom>
          <a:noFill/>
          <a:ln w="9525">
            <a:noFill/>
            <a:miter lim="800000"/>
            <a:headEnd/>
            <a:tailEnd/>
          </a:ln>
          <a:effectLst/>
        </p:spPr>
        <p:txBody>
          <a:bodyPr>
            <a:spAutoFit/>
          </a:bodyPr>
          <a:lstStyle/>
          <a:p>
            <a:pPr algn="l" eaLnBrk="0" hangingPunct="0">
              <a:spcBef>
                <a:spcPct val="50000"/>
              </a:spcBef>
            </a:pPr>
            <a:r>
              <a:rPr lang="fr-FR" sz="2000" b="1">
                <a:latin typeface="Times New Roman" pitchFamily="18" charset="0"/>
              </a:rPr>
              <a:t>Piège à sable de type BSNE (Fryrear 1986)</a:t>
            </a:r>
          </a:p>
          <a:p>
            <a:pPr algn="l" eaLnBrk="0" hangingPunct="0">
              <a:lnSpc>
                <a:spcPct val="110000"/>
              </a:lnSpc>
              <a:buFontTx/>
              <a:buChar char="•"/>
            </a:pPr>
            <a:r>
              <a:rPr lang="fr-FR" sz="1600" b="1">
                <a:latin typeface="Times New Roman" pitchFamily="18" charset="0"/>
              </a:rPr>
              <a:t> Robuste</a:t>
            </a:r>
          </a:p>
          <a:p>
            <a:pPr algn="l" eaLnBrk="0" hangingPunct="0">
              <a:lnSpc>
                <a:spcPct val="110000"/>
              </a:lnSpc>
              <a:buFontTx/>
              <a:buChar char="•"/>
            </a:pPr>
            <a:r>
              <a:rPr lang="fr-FR" sz="1600" b="1">
                <a:latin typeface="Times New Roman" pitchFamily="18" charset="0"/>
              </a:rPr>
              <a:t> Efficacité voisine de 100%</a:t>
            </a:r>
          </a:p>
          <a:p>
            <a:pPr algn="l" eaLnBrk="0" hangingPunct="0">
              <a:lnSpc>
                <a:spcPct val="110000"/>
              </a:lnSpc>
              <a:buFontTx/>
              <a:buChar char="•"/>
            </a:pPr>
            <a:r>
              <a:rPr lang="fr-FR" sz="1600" b="1">
                <a:latin typeface="Times New Roman" pitchFamily="18" charset="0"/>
              </a:rPr>
              <a:t> Grande quantité de sédiment collecté</a:t>
            </a:r>
          </a:p>
        </p:txBody>
      </p:sp>
      <p:sp>
        <p:nvSpPr>
          <p:cNvPr id="91165" name="Text Box 29"/>
          <p:cNvSpPr txBox="1">
            <a:spLocks noChangeArrowheads="1"/>
          </p:cNvSpPr>
          <p:nvPr/>
        </p:nvSpPr>
        <p:spPr bwMode="auto">
          <a:xfrm>
            <a:off x="0" y="1089025"/>
            <a:ext cx="2705100" cy="366713"/>
          </a:xfrm>
          <a:prstGeom prst="rect">
            <a:avLst/>
          </a:prstGeom>
          <a:noFill/>
          <a:ln w="9525">
            <a:noFill/>
            <a:miter lim="800000"/>
            <a:headEnd/>
            <a:tailEnd/>
          </a:ln>
          <a:effectLst/>
        </p:spPr>
        <p:txBody>
          <a:bodyPr wrap="none">
            <a:spAutoFit/>
          </a:bodyPr>
          <a:lstStyle/>
          <a:p>
            <a:pPr algn="l" eaLnBrk="0" hangingPunct="0"/>
            <a:r>
              <a:rPr lang="fr-FR" b="1">
                <a:latin typeface="Times New Roman" pitchFamily="18" charset="0"/>
              </a:rPr>
              <a:t>mesure du flux horizontal</a:t>
            </a:r>
          </a:p>
        </p:txBody>
      </p:sp>
      <p:pic>
        <p:nvPicPr>
          <p:cNvPr id="91166" name="Picture 30" descr="IMG_2733"/>
          <p:cNvPicPr>
            <a:picLocks noChangeAspect="1" noChangeArrowheads="1"/>
          </p:cNvPicPr>
          <p:nvPr/>
        </p:nvPicPr>
        <p:blipFill>
          <a:blip r:embed="rId5" cstate="print"/>
          <a:srcRect/>
          <a:stretch>
            <a:fillRect/>
          </a:stretch>
        </p:blipFill>
        <p:spPr bwMode="auto">
          <a:xfrm>
            <a:off x="5580063" y="908050"/>
            <a:ext cx="3563937" cy="3073400"/>
          </a:xfrm>
          <a:prstGeom prst="rect">
            <a:avLst/>
          </a:prstGeom>
          <a:noFill/>
        </p:spPr>
      </p:pic>
      <p:sp>
        <p:nvSpPr>
          <p:cNvPr id="91167" name="Rectangle 31"/>
          <p:cNvSpPr>
            <a:spLocks noChangeArrowheads="1"/>
          </p:cNvSpPr>
          <p:nvPr/>
        </p:nvSpPr>
        <p:spPr bwMode="auto">
          <a:xfrm>
            <a:off x="0" y="3314700"/>
            <a:ext cx="9144000" cy="0"/>
          </a:xfrm>
          <a:prstGeom prst="rect">
            <a:avLst/>
          </a:prstGeom>
          <a:noFill/>
          <a:ln w="9525">
            <a:noFill/>
            <a:miter lim="800000"/>
            <a:headEnd/>
            <a:tailEnd/>
          </a:ln>
          <a:effectLst/>
        </p:spPr>
        <p:txBody>
          <a:bodyPr wrap="none" anchor="ctr">
            <a:spAutoFit/>
          </a:bodyPr>
          <a:lstStyle/>
          <a:p>
            <a:endParaRPr lang="fr-FR"/>
          </a:p>
        </p:txBody>
      </p:sp>
      <p:sp>
        <p:nvSpPr>
          <p:cNvPr id="91168" name="Rectangle 32"/>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fr-FR"/>
          </a:p>
        </p:txBody>
      </p:sp>
      <p:graphicFrame>
        <p:nvGraphicFramePr>
          <p:cNvPr id="91169" name="Object 33"/>
          <p:cNvGraphicFramePr>
            <a:graphicFrameLocks noChangeAspect="1"/>
          </p:cNvGraphicFramePr>
          <p:nvPr/>
        </p:nvGraphicFramePr>
        <p:xfrm>
          <a:off x="188913" y="4581525"/>
          <a:ext cx="2276475" cy="390525"/>
        </p:xfrm>
        <a:graphic>
          <a:graphicData uri="http://schemas.openxmlformats.org/presentationml/2006/ole">
            <p:oleObj spid="_x0000_s64514" name="Equation" r:id="rId6" imgW="2273300" imgH="393700" progId="Equation.3">
              <p:embed/>
            </p:oleObj>
          </a:graphicData>
        </a:graphic>
      </p:graphicFrame>
      <p:graphicFrame>
        <p:nvGraphicFramePr>
          <p:cNvPr id="91170" name="Object 34"/>
          <p:cNvGraphicFramePr>
            <a:graphicFrameLocks noChangeAspect="1"/>
          </p:cNvGraphicFramePr>
          <p:nvPr/>
        </p:nvGraphicFramePr>
        <p:xfrm>
          <a:off x="692150" y="4149725"/>
          <a:ext cx="1019175" cy="228600"/>
        </p:xfrm>
        <a:graphic>
          <a:graphicData uri="http://schemas.openxmlformats.org/presentationml/2006/ole">
            <p:oleObj spid="_x0000_s64515" name="Equation" r:id="rId7" imgW="1016000" imgH="228600" progId="Equation.3">
              <p:embed/>
            </p:oleObj>
          </a:graphicData>
        </a:graphic>
      </p:graphicFrame>
      <p:grpSp>
        <p:nvGrpSpPr>
          <p:cNvPr id="3" name="Group 35"/>
          <p:cNvGrpSpPr>
            <a:grpSpLocks noChangeAspect="1"/>
          </p:cNvGrpSpPr>
          <p:nvPr/>
        </p:nvGrpSpPr>
        <p:grpSpPr bwMode="auto">
          <a:xfrm>
            <a:off x="2879725" y="3646488"/>
            <a:ext cx="2138363" cy="1804987"/>
            <a:chOff x="382" y="922"/>
            <a:chExt cx="2498" cy="2108"/>
          </a:xfrm>
        </p:grpSpPr>
        <p:sp>
          <p:nvSpPr>
            <p:cNvPr id="91172" name="Rectangle 36"/>
            <p:cNvSpPr>
              <a:spLocks noChangeAspect="1" noChangeArrowheads="1"/>
            </p:cNvSpPr>
            <p:nvPr/>
          </p:nvSpPr>
          <p:spPr bwMode="auto">
            <a:xfrm>
              <a:off x="382" y="922"/>
              <a:ext cx="2498" cy="2108"/>
            </a:xfrm>
            <a:prstGeom prst="rect">
              <a:avLst/>
            </a:prstGeom>
            <a:noFill/>
            <a:ln w="0">
              <a:solidFill>
                <a:srgbClr val="000000"/>
              </a:solidFill>
              <a:miter lim="800000"/>
              <a:headEnd/>
              <a:tailEnd/>
            </a:ln>
          </p:spPr>
          <p:txBody>
            <a:bodyPr/>
            <a:lstStyle/>
            <a:p>
              <a:endParaRPr lang="fr-FR"/>
            </a:p>
          </p:txBody>
        </p:sp>
        <p:sp>
          <p:nvSpPr>
            <p:cNvPr id="91173" name="Line 37"/>
            <p:cNvSpPr>
              <a:spLocks noChangeAspect="1" noChangeShapeType="1"/>
            </p:cNvSpPr>
            <p:nvPr/>
          </p:nvSpPr>
          <p:spPr bwMode="auto">
            <a:xfrm>
              <a:off x="851" y="2171"/>
              <a:ext cx="1928" cy="1"/>
            </a:xfrm>
            <a:prstGeom prst="line">
              <a:avLst/>
            </a:prstGeom>
            <a:noFill/>
            <a:ln w="0">
              <a:solidFill>
                <a:srgbClr val="000000"/>
              </a:solidFill>
              <a:round/>
              <a:headEnd/>
              <a:tailEnd/>
            </a:ln>
          </p:spPr>
          <p:txBody>
            <a:bodyPr/>
            <a:lstStyle/>
            <a:p>
              <a:endParaRPr lang="fr-FR"/>
            </a:p>
          </p:txBody>
        </p:sp>
        <p:sp>
          <p:nvSpPr>
            <p:cNvPr id="91174" name="Line 38"/>
            <p:cNvSpPr>
              <a:spLocks noChangeAspect="1" noChangeShapeType="1"/>
            </p:cNvSpPr>
            <p:nvPr/>
          </p:nvSpPr>
          <p:spPr bwMode="auto">
            <a:xfrm>
              <a:off x="851" y="1788"/>
              <a:ext cx="1928" cy="1"/>
            </a:xfrm>
            <a:prstGeom prst="line">
              <a:avLst/>
            </a:prstGeom>
            <a:noFill/>
            <a:ln w="0">
              <a:solidFill>
                <a:srgbClr val="000000"/>
              </a:solidFill>
              <a:round/>
              <a:headEnd/>
              <a:tailEnd/>
            </a:ln>
          </p:spPr>
          <p:txBody>
            <a:bodyPr/>
            <a:lstStyle/>
            <a:p>
              <a:endParaRPr lang="fr-FR"/>
            </a:p>
          </p:txBody>
        </p:sp>
        <p:sp>
          <p:nvSpPr>
            <p:cNvPr id="91175" name="Line 39"/>
            <p:cNvSpPr>
              <a:spLocks noChangeAspect="1" noChangeShapeType="1"/>
            </p:cNvSpPr>
            <p:nvPr/>
          </p:nvSpPr>
          <p:spPr bwMode="auto">
            <a:xfrm>
              <a:off x="851" y="1406"/>
              <a:ext cx="1928" cy="1"/>
            </a:xfrm>
            <a:prstGeom prst="line">
              <a:avLst/>
            </a:prstGeom>
            <a:noFill/>
            <a:ln w="0">
              <a:solidFill>
                <a:srgbClr val="000000"/>
              </a:solidFill>
              <a:round/>
              <a:headEnd/>
              <a:tailEnd/>
            </a:ln>
          </p:spPr>
          <p:txBody>
            <a:bodyPr/>
            <a:lstStyle/>
            <a:p>
              <a:endParaRPr lang="fr-FR"/>
            </a:p>
          </p:txBody>
        </p:sp>
        <p:sp>
          <p:nvSpPr>
            <p:cNvPr id="91176" name="Line 40"/>
            <p:cNvSpPr>
              <a:spLocks noChangeAspect="1" noChangeShapeType="1"/>
            </p:cNvSpPr>
            <p:nvPr/>
          </p:nvSpPr>
          <p:spPr bwMode="auto">
            <a:xfrm>
              <a:off x="851" y="1023"/>
              <a:ext cx="1928" cy="1"/>
            </a:xfrm>
            <a:prstGeom prst="line">
              <a:avLst/>
            </a:prstGeom>
            <a:noFill/>
            <a:ln w="0">
              <a:solidFill>
                <a:srgbClr val="000000"/>
              </a:solidFill>
              <a:round/>
              <a:headEnd/>
              <a:tailEnd/>
            </a:ln>
          </p:spPr>
          <p:txBody>
            <a:bodyPr/>
            <a:lstStyle/>
            <a:p>
              <a:endParaRPr lang="fr-FR"/>
            </a:p>
          </p:txBody>
        </p:sp>
        <p:sp>
          <p:nvSpPr>
            <p:cNvPr id="91177" name="Rectangle 41"/>
            <p:cNvSpPr>
              <a:spLocks noChangeAspect="1" noChangeArrowheads="1"/>
            </p:cNvSpPr>
            <p:nvPr/>
          </p:nvSpPr>
          <p:spPr bwMode="auto">
            <a:xfrm>
              <a:off x="851" y="1023"/>
              <a:ext cx="1928" cy="1530"/>
            </a:xfrm>
            <a:prstGeom prst="rect">
              <a:avLst/>
            </a:prstGeom>
            <a:noFill/>
            <a:ln w="0">
              <a:solidFill>
                <a:srgbClr val="000000"/>
              </a:solidFill>
              <a:miter lim="800000"/>
              <a:headEnd/>
              <a:tailEnd/>
            </a:ln>
          </p:spPr>
          <p:txBody>
            <a:bodyPr/>
            <a:lstStyle/>
            <a:p>
              <a:endParaRPr lang="fr-FR"/>
            </a:p>
          </p:txBody>
        </p:sp>
        <p:sp>
          <p:nvSpPr>
            <p:cNvPr id="91178" name="Line 42"/>
            <p:cNvSpPr>
              <a:spLocks noChangeAspect="1" noChangeShapeType="1"/>
            </p:cNvSpPr>
            <p:nvPr/>
          </p:nvSpPr>
          <p:spPr bwMode="auto">
            <a:xfrm>
              <a:off x="851" y="1023"/>
              <a:ext cx="1" cy="1530"/>
            </a:xfrm>
            <a:prstGeom prst="line">
              <a:avLst/>
            </a:prstGeom>
            <a:noFill/>
            <a:ln w="0">
              <a:solidFill>
                <a:srgbClr val="000000"/>
              </a:solidFill>
              <a:round/>
              <a:headEnd/>
              <a:tailEnd/>
            </a:ln>
          </p:spPr>
          <p:txBody>
            <a:bodyPr/>
            <a:lstStyle/>
            <a:p>
              <a:endParaRPr lang="fr-FR"/>
            </a:p>
          </p:txBody>
        </p:sp>
        <p:sp>
          <p:nvSpPr>
            <p:cNvPr id="91179" name="Line 43"/>
            <p:cNvSpPr>
              <a:spLocks noChangeAspect="1" noChangeShapeType="1"/>
            </p:cNvSpPr>
            <p:nvPr/>
          </p:nvSpPr>
          <p:spPr bwMode="auto">
            <a:xfrm>
              <a:off x="815" y="2553"/>
              <a:ext cx="36" cy="1"/>
            </a:xfrm>
            <a:prstGeom prst="line">
              <a:avLst/>
            </a:prstGeom>
            <a:noFill/>
            <a:ln w="0">
              <a:solidFill>
                <a:srgbClr val="000000"/>
              </a:solidFill>
              <a:round/>
              <a:headEnd/>
              <a:tailEnd/>
            </a:ln>
          </p:spPr>
          <p:txBody>
            <a:bodyPr/>
            <a:lstStyle/>
            <a:p>
              <a:endParaRPr lang="fr-FR"/>
            </a:p>
          </p:txBody>
        </p:sp>
        <p:sp>
          <p:nvSpPr>
            <p:cNvPr id="91180" name="Line 44"/>
            <p:cNvSpPr>
              <a:spLocks noChangeAspect="1" noChangeShapeType="1"/>
            </p:cNvSpPr>
            <p:nvPr/>
          </p:nvSpPr>
          <p:spPr bwMode="auto">
            <a:xfrm>
              <a:off x="815" y="2171"/>
              <a:ext cx="36" cy="1"/>
            </a:xfrm>
            <a:prstGeom prst="line">
              <a:avLst/>
            </a:prstGeom>
            <a:noFill/>
            <a:ln w="0">
              <a:solidFill>
                <a:srgbClr val="000000"/>
              </a:solidFill>
              <a:round/>
              <a:headEnd/>
              <a:tailEnd/>
            </a:ln>
          </p:spPr>
          <p:txBody>
            <a:bodyPr/>
            <a:lstStyle/>
            <a:p>
              <a:endParaRPr lang="fr-FR"/>
            </a:p>
          </p:txBody>
        </p:sp>
        <p:sp>
          <p:nvSpPr>
            <p:cNvPr id="91181" name="Line 45"/>
            <p:cNvSpPr>
              <a:spLocks noChangeAspect="1" noChangeShapeType="1"/>
            </p:cNvSpPr>
            <p:nvPr/>
          </p:nvSpPr>
          <p:spPr bwMode="auto">
            <a:xfrm>
              <a:off x="815" y="1788"/>
              <a:ext cx="36" cy="1"/>
            </a:xfrm>
            <a:prstGeom prst="line">
              <a:avLst/>
            </a:prstGeom>
            <a:noFill/>
            <a:ln w="0">
              <a:solidFill>
                <a:srgbClr val="000000"/>
              </a:solidFill>
              <a:round/>
              <a:headEnd/>
              <a:tailEnd/>
            </a:ln>
          </p:spPr>
          <p:txBody>
            <a:bodyPr/>
            <a:lstStyle/>
            <a:p>
              <a:endParaRPr lang="fr-FR"/>
            </a:p>
          </p:txBody>
        </p:sp>
        <p:sp>
          <p:nvSpPr>
            <p:cNvPr id="91182" name="Line 46"/>
            <p:cNvSpPr>
              <a:spLocks noChangeAspect="1" noChangeShapeType="1"/>
            </p:cNvSpPr>
            <p:nvPr/>
          </p:nvSpPr>
          <p:spPr bwMode="auto">
            <a:xfrm>
              <a:off x="815" y="1406"/>
              <a:ext cx="36" cy="1"/>
            </a:xfrm>
            <a:prstGeom prst="line">
              <a:avLst/>
            </a:prstGeom>
            <a:noFill/>
            <a:ln w="0">
              <a:solidFill>
                <a:srgbClr val="000000"/>
              </a:solidFill>
              <a:round/>
              <a:headEnd/>
              <a:tailEnd/>
            </a:ln>
          </p:spPr>
          <p:txBody>
            <a:bodyPr/>
            <a:lstStyle/>
            <a:p>
              <a:endParaRPr lang="fr-FR"/>
            </a:p>
          </p:txBody>
        </p:sp>
        <p:sp>
          <p:nvSpPr>
            <p:cNvPr id="91183" name="Line 47"/>
            <p:cNvSpPr>
              <a:spLocks noChangeAspect="1" noChangeShapeType="1"/>
            </p:cNvSpPr>
            <p:nvPr/>
          </p:nvSpPr>
          <p:spPr bwMode="auto">
            <a:xfrm>
              <a:off x="815" y="1023"/>
              <a:ext cx="36" cy="1"/>
            </a:xfrm>
            <a:prstGeom prst="line">
              <a:avLst/>
            </a:prstGeom>
            <a:noFill/>
            <a:ln w="0">
              <a:solidFill>
                <a:srgbClr val="000000"/>
              </a:solidFill>
              <a:round/>
              <a:headEnd/>
              <a:tailEnd/>
            </a:ln>
          </p:spPr>
          <p:txBody>
            <a:bodyPr/>
            <a:lstStyle/>
            <a:p>
              <a:endParaRPr lang="fr-FR"/>
            </a:p>
          </p:txBody>
        </p:sp>
        <p:sp>
          <p:nvSpPr>
            <p:cNvPr id="91184" name="Line 48"/>
            <p:cNvSpPr>
              <a:spLocks noChangeAspect="1" noChangeShapeType="1"/>
            </p:cNvSpPr>
            <p:nvPr/>
          </p:nvSpPr>
          <p:spPr bwMode="auto">
            <a:xfrm>
              <a:off x="851" y="2553"/>
              <a:ext cx="1928" cy="1"/>
            </a:xfrm>
            <a:prstGeom prst="line">
              <a:avLst/>
            </a:prstGeom>
            <a:noFill/>
            <a:ln w="0">
              <a:solidFill>
                <a:srgbClr val="000000"/>
              </a:solidFill>
              <a:round/>
              <a:headEnd/>
              <a:tailEnd/>
            </a:ln>
          </p:spPr>
          <p:txBody>
            <a:bodyPr/>
            <a:lstStyle/>
            <a:p>
              <a:endParaRPr lang="fr-FR"/>
            </a:p>
          </p:txBody>
        </p:sp>
        <p:sp>
          <p:nvSpPr>
            <p:cNvPr id="91185" name="Line 49"/>
            <p:cNvSpPr>
              <a:spLocks noChangeAspect="1" noChangeShapeType="1"/>
            </p:cNvSpPr>
            <p:nvPr/>
          </p:nvSpPr>
          <p:spPr bwMode="auto">
            <a:xfrm flipV="1">
              <a:off x="851" y="2553"/>
              <a:ext cx="1" cy="37"/>
            </a:xfrm>
            <a:prstGeom prst="line">
              <a:avLst/>
            </a:prstGeom>
            <a:noFill/>
            <a:ln w="0">
              <a:solidFill>
                <a:srgbClr val="000000"/>
              </a:solidFill>
              <a:round/>
              <a:headEnd/>
              <a:tailEnd/>
            </a:ln>
          </p:spPr>
          <p:txBody>
            <a:bodyPr/>
            <a:lstStyle/>
            <a:p>
              <a:endParaRPr lang="fr-FR"/>
            </a:p>
          </p:txBody>
        </p:sp>
        <p:sp>
          <p:nvSpPr>
            <p:cNvPr id="91186" name="Line 50"/>
            <p:cNvSpPr>
              <a:spLocks noChangeAspect="1" noChangeShapeType="1"/>
            </p:cNvSpPr>
            <p:nvPr/>
          </p:nvSpPr>
          <p:spPr bwMode="auto">
            <a:xfrm flipV="1">
              <a:off x="1653" y="2553"/>
              <a:ext cx="1" cy="37"/>
            </a:xfrm>
            <a:prstGeom prst="line">
              <a:avLst/>
            </a:prstGeom>
            <a:noFill/>
            <a:ln w="0">
              <a:solidFill>
                <a:srgbClr val="000000"/>
              </a:solidFill>
              <a:round/>
              <a:headEnd/>
              <a:tailEnd/>
            </a:ln>
          </p:spPr>
          <p:txBody>
            <a:bodyPr/>
            <a:lstStyle/>
            <a:p>
              <a:endParaRPr lang="fr-FR"/>
            </a:p>
          </p:txBody>
        </p:sp>
        <p:sp>
          <p:nvSpPr>
            <p:cNvPr id="91187" name="Line 51"/>
            <p:cNvSpPr>
              <a:spLocks noChangeAspect="1" noChangeShapeType="1"/>
            </p:cNvSpPr>
            <p:nvPr/>
          </p:nvSpPr>
          <p:spPr bwMode="auto">
            <a:xfrm flipV="1">
              <a:off x="2461" y="2553"/>
              <a:ext cx="1" cy="37"/>
            </a:xfrm>
            <a:prstGeom prst="line">
              <a:avLst/>
            </a:prstGeom>
            <a:noFill/>
            <a:ln w="0">
              <a:solidFill>
                <a:srgbClr val="000000"/>
              </a:solidFill>
              <a:round/>
              <a:headEnd/>
              <a:tailEnd/>
            </a:ln>
          </p:spPr>
          <p:txBody>
            <a:bodyPr/>
            <a:lstStyle/>
            <a:p>
              <a:endParaRPr lang="fr-FR"/>
            </a:p>
          </p:txBody>
        </p:sp>
        <p:sp>
          <p:nvSpPr>
            <p:cNvPr id="91188" name="Oval 52"/>
            <p:cNvSpPr>
              <a:spLocks noChangeAspect="1" noChangeArrowheads="1"/>
            </p:cNvSpPr>
            <p:nvPr/>
          </p:nvSpPr>
          <p:spPr bwMode="auto">
            <a:xfrm>
              <a:off x="1819" y="2279"/>
              <a:ext cx="79" cy="80"/>
            </a:xfrm>
            <a:prstGeom prst="ellipse">
              <a:avLst/>
            </a:prstGeom>
            <a:solidFill>
              <a:srgbClr val="FF0000"/>
            </a:solidFill>
            <a:ln w="11113">
              <a:solidFill>
                <a:srgbClr val="000000"/>
              </a:solidFill>
              <a:round/>
              <a:headEnd/>
              <a:tailEnd/>
            </a:ln>
          </p:spPr>
          <p:txBody>
            <a:bodyPr/>
            <a:lstStyle/>
            <a:p>
              <a:endParaRPr lang="fr-FR"/>
            </a:p>
          </p:txBody>
        </p:sp>
        <p:sp>
          <p:nvSpPr>
            <p:cNvPr id="91189" name="Oval 53"/>
            <p:cNvSpPr>
              <a:spLocks noChangeAspect="1" noChangeArrowheads="1"/>
            </p:cNvSpPr>
            <p:nvPr/>
          </p:nvSpPr>
          <p:spPr bwMode="auto">
            <a:xfrm>
              <a:off x="1140" y="1911"/>
              <a:ext cx="79" cy="79"/>
            </a:xfrm>
            <a:prstGeom prst="ellipse">
              <a:avLst/>
            </a:prstGeom>
            <a:solidFill>
              <a:srgbClr val="FF0000"/>
            </a:solidFill>
            <a:ln w="11113">
              <a:solidFill>
                <a:srgbClr val="000000"/>
              </a:solidFill>
              <a:round/>
              <a:headEnd/>
              <a:tailEnd/>
            </a:ln>
          </p:spPr>
          <p:txBody>
            <a:bodyPr/>
            <a:lstStyle/>
            <a:p>
              <a:endParaRPr lang="fr-FR"/>
            </a:p>
          </p:txBody>
        </p:sp>
        <p:sp>
          <p:nvSpPr>
            <p:cNvPr id="91190" name="Oval 54"/>
            <p:cNvSpPr>
              <a:spLocks noChangeAspect="1" noChangeArrowheads="1"/>
            </p:cNvSpPr>
            <p:nvPr/>
          </p:nvSpPr>
          <p:spPr bwMode="auto">
            <a:xfrm>
              <a:off x="931" y="1399"/>
              <a:ext cx="79" cy="79"/>
            </a:xfrm>
            <a:prstGeom prst="ellipse">
              <a:avLst/>
            </a:prstGeom>
            <a:solidFill>
              <a:srgbClr val="FF0000"/>
            </a:solidFill>
            <a:ln w="11113">
              <a:solidFill>
                <a:srgbClr val="000000"/>
              </a:solidFill>
              <a:round/>
              <a:headEnd/>
              <a:tailEnd/>
            </a:ln>
          </p:spPr>
          <p:txBody>
            <a:bodyPr/>
            <a:lstStyle/>
            <a:p>
              <a:endParaRPr lang="fr-FR"/>
            </a:p>
          </p:txBody>
        </p:sp>
        <p:sp>
          <p:nvSpPr>
            <p:cNvPr id="91191" name="Freeform 55"/>
            <p:cNvSpPr>
              <a:spLocks noChangeAspect="1"/>
            </p:cNvSpPr>
            <p:nvPr/>
          </p:nvSpPr>
          <p:spPr bwMode="auto">
            <a:xfrm>
              <a:off x="916" y="1131"/>
              <a:ext cx="780" cy="1148"/>
            </a:xfrm>
            <a:custGeom>
              <a:avLst/>
              <a:gdLst/>
              <a:ahLst/>
              <a:cxnLst>
                <a:cxn ang="0">
                  <a:pos x="0" y="0"/>
                </a:cxn>
                <a:cxn ang="0">
                  <a:pos x="3" y="24"/>
                </a:cxn>
                <a:cxn ang="0">
                  <a:pos x="7" y="41"/>
                </a:cxn>
                <a:cxn ang="0">
                  <a:pos x="10" y="54"/>
                </a:cxn>
                <a:cxn ang="0">
                  <a:pos x="14" y="65"/>
                </a:cxn>
                <a:cxn ang="0">
                  <a:pos x="18" y="74"/>
                </a:cxn>
                <a:cxn ang="0">
                  <a:pos x="21" y="82"/>
                </a:cxn>
                <a:cxn ang="0">
                  <a:pos x="25" y="88"/>
                </a:cxn>
                <a:cxn ang="0">
                  <a:pos x="28" y="95"/>
                </a:cxn>
                <a:cxn ang="0">
                  <a:pos x="32" y="100"/>
                </a:cxn>
                <a:cxn ang="0">
                  <a:pos x="36" y="105"/>
                </a:cxn>
                <a:cxn ang="0">
                  <a:pos x="39" y="110"/>
                </a:cxn>
                <a:cxn ang="0">
                  <a:pos x="43" y="114"/>
                </a:cxn>
                <a:cxn ang="0">
                  <a:pos x="47" y="118"/>
                </a:cxn>
                <a:cxn ang="0">
                  <a:pos x="50" y="121"/>
                </a:cxn>
                <a:cxn ang="0">
                  <a:pos x="54" y="125"/>
                </a:cxn>
                <a:cxn ang="0">
                  <a:pos x="57" y="128"/>
                </a:cxn>
                <a:cxn ang="0">
                  <a:pos x="61" y="131"/>
                </a:cxn>
                <a:cxn ang="0">
                  <a:pos x="65" y="134"/>
                </a:cxn>
                <a:cxn ang="0">
                  <a:pos x="68" y="136"/>
                </a:cxn>
                <a:cxn ang="0">
                  <a:pos x="72" y="139"/>
                </a:cxn>
                <a:cxn ang="0">
                  <a:pos x="75" y="141"/>
                </a:cxn>
                <a:cxn ang="0">
                  <a:pos x="79" y="144"/>
                </a:cxn>
                <a:cxn ang="0">
                  <a:pos x="83" y="146"/>
                </a:cxn>
                <a:cxn ang="0">
                  <a:pos x="86" y="148"/>
                </a:cxn>
                <a:cxn ang="0">
                  <a:pos x="90" y="150"/>
                </a:cxn>
                <a:cxn ang="0">
                  <a:pos x="94" y="152"/>
                </a:cxn>
                <a:cxn ang="0">
                  <a:pos x="97" y="154"/>
                </a:cxn>
                <a:cxn ang="0">
                  <a:pos x="101" y="156"/>
                </a:cxn>
                <a:cxn ang="0">
                  <a:pos x="104" y="157"/>
                </a:cxn>
                <a:cxn ang="0">
                  <a:pos x="108" y="159"/>
                </a:cxn>
              </a:cxnLst>
              <a:rect l="0" t="0" r="r" b="b"/>
              <a:pathLst>
                <a:path w="108" h="159">
                  <a:moveTo>
                    <a:pt x="0" y="0"/>
                  </a:moveTo>
                  <a:lnTo>
                    <a:pt x="3" y="24"/>
                  </a:lnTo>
                  <a:lnTo>
                    <a:pt x="7" y="41"/>
                  </a:lnTo>
                  <a:lnTo>
                    <a:pt x="10" y="54"/>
                  </a:lnTo>
                  <a:lnTo>
                    <a:pt x="14" y="65"/>
                  </a:lnTo>
                  <a:lnTo>
                    <a:pt x="18" y="74"/>
                  </a:lnTo>
                  <a:lnTo>
                    <a:pt x="21" y="82"/>
                  </a:lnTo>
                  <a:lnTo>
                    <a:pt x="25" y="88"/>
                  </a:lnTo>
                  <a:lnTo>
                    <a:pt x="28" y="95"/>
                  </a:lnTo>
                  <a:lnTo>
                    <a:pt x="32" y="100"/>
                  </a:lnTo>
                  <a:lnTo>
                    <a:pt x="36" y="105"/>
                  </a:lnTo>
                  <a:lnTo>
                    <a:pt x="39" y="110"/>
                  </a:lnTo>
                  <a:lnTo>
                    <a:pt x="43" y="114"/>
                  </a:lnTo>
                  <a:lnTo>
                    <a:pt x="47" y="118"/>
                  </a:lnTo>
                  <a:lnTo>
                    <a:pt x="50" y="121"/>
                  </a:lnTo>
                  <a:lnTo>
                    <a:pt x="54" y="125"/>
                  </a:lnTo>
                  <a:lnTo>
                    <a:pt x="57" y="128"/>
                  </a:lnTo>
                  <a:lnTo>
                    <a:pt x="61" y="131"/>
                  </a:lnTo>
                  <a:lnTo>
                    <a:pt x="65" y="134"/>
                  </a:lnTo>
                  <a:lnTo>
                    <a:pt x="68" y="136"/>
                  </a:lnTo>
                  <a:lnTo>
                    <a:pt x="72" y="139"/>
                  </a:lnTo>
                  <a:lnTo>
                    <a:pt x="75" y="141"/>
                  </a:lnTo>
                  <a:lnTo>
                    <a:pt x="79" y="144"/>
                  </a:lnTo>
                  <a:lnTo>
                    <a:pt x="83" y="146"/>
                  </a:lnTo>
                  <a:lnTo>
                    <a:pt x="86" y="148"/>
                  </a:lnTo>
                  <a:lnTo>
                    <a:pt x="90" y="150"/>
                  </a:lnTo>
                  <a:lnTo>
                    <a:pt x="94" y="152"/>
                  </a:lnTo>
                  <a:lnTo>
                    <a:pt x="97" y="154"/>
                  </a:lnTo>
                  <a:lnTo>
                    <a:pt x="101" y="156"/>
                  </a:lnTo>
                  <a:lnTo>
                    <a:pt x="104" y="157"/>
                  </a:lnTo>
                  <a:lnTo>
                    <a:pt x="108" y="159"/>
                  </a:lnTo>
                </a:path>
              </a:pathLst>
            </a:custGeom>
            <a:noFill/>
            <a:ln w="22225">
              <a:solidFill>
                <a:srgbClr val="000000"/>
              </a:solidFill>
              <a:prstDash val="solid"/>
              <a:round/>
              <a:headEnd/>
              <a:tailEnd/>
            </a:ln>
          </p:spPr>
          <p:txBody>
            <a:bodyPr/>
            <a:lstStyle/>
            <a:p>
              <a:endParaRPr lang="fr-FR"/>
            </a:p>
          </p:txBody>
        </p:sp>
        <p:sp>
          <p:nvSpPr>
            <p:cNvPr id="91192" name="Freeform 56"/>
            <p:cNvSpPr>
              <a:spLocks noChangeAspect="1"/>
            </p:cNvSpPr>
            <p:nvPr/>
          </p:nvSpPr>
          <p:spPr bwMode="auto">
            <a:xfrm>
              <a:off x="1696" y="2279"/>
              <a:ext cx="808" cy="253"/>
            </a:xfrm>
            <a:custGeom>
              <a:avLst/>
              <a:gdLst/>
              <a:ahLst/>
              <a:cxnLst>
                <a:cxn ang="0">
                  <a:pos x="0" y="0"/>
                </a:cxn>
                <a:cxn ang="0">
                  <a:pos x="4" y="2"/>
                </a:cxn>
                <a:cxn ang="0">
                  <a:pos x="7" y="3"/>
                </a:cxn>
                <a:cxn ang="0">
                  <a:pos x="11" y="5"/>
                </a:cxn>
                <a:cxn ang="0">
                  <a:pos x="14" y="6"/>
                </a:cxn>
                <a:cxn ang="0">
                  <a:pos x="18" y="8"/>
                </a:cxn>
                <a:cxn ang="0">
                  <a:pos x="22" y="9"/>
                </a:cxn>
                <a:cxn ang="0">
                  <a:pos x="25" y="10"/>
                </a:cxn>
                <a:cxn ang="0">
                  <a:pos x="29" y="12"/>
                </a:cxn>
                <a:cxn ang="0">
                  <a:pos x="33" y="13"/>
                </a:cxn>
                <a:cxn ang="0">
                  <a:pos x="36" y="14"/>
                </a:cxn>
                <a:cxn ang="0">
                  <a:pos x="40" y="15"/>
                </a:cxn>
                <a:cxn ang="0">
                  <a:pos x="43" y="17"/>
                </a:cxn>
                <a:cxn ang="0">
                  <a:pos x="47" y="18"/>
                </a:cxn>
                <a:cxn ang="0">
                  <a:pos x="51" y="19"/>
                </a:cxn>
                <a:cxn ang="0">
                  <a:pos x="54" y="20"/>
                </a:cxn>
                <a:cxn ang="0">
                  <a:pos x="58" y="21"/>
                </a:cxn>
                <a:cxn ang="0">
                  <a:pos x="61" y="22"/>
                </a:cxn>
                <a:cxn ang="0">
                  <a:pos x="65" y="23"/>
                </a:cxn>
                <a:cxn ang="0">
                  <a:pos x="69" y="24"/>
                </a:cxn>
                <a:cxn ang="0">
                  <a:pos x="72" y="25"/>
                </a:cxn>
                <a:cxn ang="0">
                  <a:pos x="76" y="26"/>
                </a:cxn>
                <a:cxn ang="0">
                  <a:pos x="79" y="27"/>
                </a:cxn>
                <a:cxn ang="0">
                  <a:pos x="83" y="28"/>
                </a:cxn>
                <a:cxn ang="0">
                  <a:pos x="87" y="29"/>
                </a:cxn>
                <a:cxn ang="0">
                  <a:pos x="90" y="30"/>
                </a:cxn>
                <a:cxn ang="0">
                  <a:pos x="94" y="31"/>
                </a:cxn>
                <a:cxn ang="0">
                  <a:pos x="98" y="32"/>
                </a:cxn>
                <a:cxn ang="0">
                  <a:pos x="101" y="32"/>
                </a:cxn>
                <a:cxn ang="0">
                  <a:pos x="105" y="33"/>
                </a:cxn>
                <a:cxn ang="0">
                  <a:pos x="108" y="34"/>
                </a:cxn>
                <a:cxn ang="0">
                  <a:pos x="112" y="35"/>
                </a:cxn>
              </a:cxnLst>
              <a:rect l="0" t="0" r="r" b="b"/>
              <a:pathLst>
                <a:path w="112" h="35">
                  <a:moveTo>
                    <a:pt x="0" y="0"/>
                  </a:moveTo>
                  <a:lnTo>
                    <a:pt x="4" y="2"/>
                  </a:lnTo>
                  <a:lnTo>
                    <a:pt x="7" y="3"/>
                  </a:lnTo>
                  <a:lnTo>
                    <a:pt x="11" y="5"/>
                  </a:lnTo>
                  <a:lnTo>
                    <a:pt x="14" y="6"/>
                  </a:lnTo>
                  <a:lnTo>
                    <a:pt x="18" y="8"/>
                  </a:lnTo>
                  <a:lnTo>
                    <a:pt x="22" y="9"/>
                  </a:lnTo>
                  <a:lnTo>
                    <a:pt x="25" y="10"/>
                  </a:lnTo>
                  <a:lnTo>
                    <a:pt x="29" y="12"/>
                  </a:lnTo>
                  <a:lnTo>
                    <a:pt x="33" y="13"/>
                  </a:lnTo>
                  <a:lnTo>
                    <a:pt x="36" y="14"/>
                  </a:lnTo>
                  <a:lnTo>
                    <a:pt x="40" y="15"/>
                  </a:lnTo>
                  <a:lnTo>
                    <a:pt x="43" y="17"/>
                  </a:lnTo>
                  <a:lnTo>
                    <a:pt x="47" y="18"/>
                  </a:lnTo>
                  <a:lnTo>
                    <a:pt x="51" y="19"/>
                  </a:lnTo>
                  <a:lnTo>
                    <a:pt x="54" y="20"/>
                  </a:lnTo>
                  <a:lnTo>
                    <a:pt x="58" y="21"/>
                  </a:lnTo>
                  <a:lnTo>
                    <a:pt x="61" y="22"/>
                  </a:lnTo>
                  <a:lnTo>
                    <a:pt x="65" y="23"/>
                  </a:lnTo>
                  <a:lnTo>
                    <a:pt x="69" y="24"/>
                  </a:lnTo>
                  <a:lnTo>
                    <a:pt x="72" y="25"/>
                  </a:lnTo>
                  <a:lnTo>
                    <a:pt x="76" y="26"/>
                  </a:lnTo>
                  <a:lnTo>
                    <a:pt x="79" y="27"/>
                  </a:lnTo>
                  <a:lnTo>
                    <a:pt x="83" y="28"/>
                  </a:lnTo>
                  <a:lnTo>
                    <a:pt x="87" y="29"/>
                  </a:lnTo>
                  <a:lnTo>
                    <a:pt x="90" y="30"/>
                  </a:lnTo>
                  <a:lnTo>
                    <a:pt x="94" y="31"/>
                  </a:lnTo>
                  <a:lnTo>
                    <a:pt x="98" y="32"/>
                  </a:lnTo>
                  <a:lnTo>
                    <a:pt x="101" y="32"/>
                  </a:lnTo>
                  <a:lnTo>
                    <a:pt x="105" y="33"/>
                  </a:lnTo>
                  <a:lnTo>
                    <a:pt x="108" y="34"/>
                  </a:lnTo>
                  <a:lnTo>
                    <a:pt x="112" y="35"/>
                  </a:lnTo>
                </a:path>
              </a:pathLst>
            </a:custGeom>
            <a:noFill/>
            <a:ln w="22225">
              <a:solidFill>
                <a:srgbClr val="000000"/>
              </a:solidFill>
              <a:prstDash val="solid"/>
              <a:round/>
              <a:headEnd/>
              <a:tailEnd/>
            </a:ln>
          </p:spPr>
          <p:txBody>
            <a:bodyPr/>
            <a:lstStyle/>
            <a:p>
              <a:endParaRPr lang="fr-FR"/>
            </a:p>
          </p:txBody>
        </p:sp>
        <p:sp>
          <p:nvSpPr>
            <p:cNvPr id="91193" name="Rectangle 57"/>
            <p:cNvSpPr>
              <a:spLocks noChangeAspect="1" noChangeArrowheads="1"/>
            </p:cNvSpPr>
            <p:nvPr/>
          </p:nvSpPr>
          <p:spPr bwMode="auto">
            <a:xfrm>
              <a:off x="619" y="2489"/>
              <a:ext cx="186" cy="159"/>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1.0</a:t>
              </a:r>
              <a:endParaRPr lang="en-US" sz="1600"/>
            </a:p>
          </p:txBody>
        </p:sp>
        <p:sp>
          <p:nvSpPr>
            <p:cNvPr id="91194" name="Rectangle 58"/>
            <p:cNvSpPr>
              <a:spLocks noChangeAspect="1" noChangeArrowheads="1"/>
            </p:cNvSpPr>
            <p:nvPr/>
          </p:nvSpPr>
          <p:spPr bwMode="auto">
            <a:xfrm>
              <a:off x="619" y="2107"/>
              <a:ext cx="186" cy="159"/>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1.1</a:t>
              </a:r>
              <a:endParaRPr lang="en-US" sz="1600"/>
            </a:p>
          </p:txBody>
        </p:sp>
        <p:sp>
          <p:nvSpPr>
            <p:cNvPr id="91195" name="Rectangle 59"/>
            <p:cNvSpPr>
              <a:spLocks noChangeAspect="1" noChangeArrowheads="1"/>
            </p:cNvSpPr>
            <p:nvPr/>
          </p:nvSpPr>
          <p:spPr bwMode="auto">
            <a:xfrm>
              <a:off x="619" y="1723"/>
              <a:ext cx="186" cy="159"/>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1.2</a:t>
              </a:r>
              <a:endParaRPr lang="en-US" sz="1600"/>
            </a:p>
          </p:txBody>
        </p:sp>
        <p:sp>
          <p:nvSpPr>
            <p:cNvPr id="91196" name="Rectangle 60"/>
            <p:cNvSpPr>
              <a:spLocks noChangeAspect="1" noChangeArrowheads="1"/>
            </p:cNvSpPr>
            <p:nvPr/>
          </p:nvSpPr>
          <p:spPr bwMode="auto">
            <a:xfrm>
              <a:off x="619" y="1337"/>
              <a:ext cx="186" cy="160"/>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1.3</a:t>
              </a:r>
              <a:endParaRPr lang="en-US" sz="1600"/>
            </a:p>
          </p:txBody>
        </p:sp>
        <p:sp>
          <p:nvSpPr>
            <p:cNvPr id="91197" name="Rectangle 61"/>
            <p:cNvSpPr>
              <a:spLocks noChangeAspect="1" noChangeArrowheads="1"/>
            </p:cNvSpPr>
            <p:nvPr/>
          </p:nvSpPr>
          <p:spPr bwMode="auto">
            <a:xfrm>
              <a:off x="619" y="954"/>
              <a:ext cx="186" cy="159"/>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1.4</a:t>
              </a:r>
              <a:endParaRPr lang="en-US" sz="1600"/>
            </a:p>
          </p:txBody>
        </p:sp>
        <p:sp>
          <p:nvSpPr>
            <p:cNvPr id="91198" name="Rectangle 62"/>
            <p:cNvSpPr>
              <a:spLocks noChangeAspect="1" noChangeArrowheads="1"/>
            </p:cNvSpPr>
            <p:nvPr/>
          </p:nvSpPr>
          <p:spPr bwMode="auto">
            <a:xfrm>
              <a:off x="824" y="2662"/>
              <a:ext cx="74" cy="160"/>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0</a:t>
              </a:r>
              <a:endParaRPr lang="en-US" sz="1600"/>
            </a:p>
          </p:txBody>
        </p:sp>
        <p:sp>
          <p:nvSpPr>
            <p:cNvPr id="91199" name="Rectangle 63"/>
            <p:cNvSpPr>
              <a:spLocks noChangeAspect="1" noChangeArrowheads="1"/>
            </p:cNvSpPr>
            <p:nvPr/>
          </p:nvSpPr>
          <p:spPr bwMode="auto">
            <a:xfrm>
              <a:off x="1595" y="2662"/>
              <a:ext cx="149" cy="160"/>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50</a:t>
              </a:r>
              <a:endParaRPr lang="en-US" sz="1600"/>
            </a:p>
          </p:txBody>
        </p:sp>
        <p:sp>
          <p:nvSpPr>
            <p:cNvPr id="91200" name="Rectangle 64"/>
            <p:cNvSpPr>
              <a:spLocks noChangeAspect="1" noChangeArrowheads="1"/>
            </p:cNvSpPr>
            <p:nvPr/>
          </p:nvSpPr>
          <p:spPr bwMode="auto">
            <a:xfrm>
              <a:off x="2374" y="2662"/>
              <a:ext cx="223" cy="160"/>
            </a:xfrm>
            <a:prstGeom prst="rect">
              <a:avLst/>
            </a:prstGeom>
            <a:noFill/>
            <a:ln w="9525">
              <a:noFill/>
              <a:miter lim="800000"/>
              <a:headEnd/>
              <a:tailEnd/>
            </a:ln>
          </p:spPr>
          <p:txBody>
            <a:bodyPr wrap="none" lIns="0" tIns="0" rIns="0" bIns="0">
              <a:spAutoFit/>
            </a:bodyPr>
            <a:lstStyle/>
            <a:p>
              <a:pPr algn="l" eaLnBrk="0" hangingPunct="0"/>
              <a:r>
                <a:rPr lang="en-US" sz="900" b="1">
                  <a:solidFill>
                    <a:srgbClr val="000000"/>
                  </a:solidFill>
                </a:rPr>
                <a:t>100</a:t>
              </a:r>
              <a:endParaRPr lang="en-US" sz="1600"/>
            </a:p>
          </p:txBody>
        </p:sp>
        <p:sp>
          <p:nvSpPr>
            <p:cNvPr id="91201" name="Rectangle 65"/>
            <p:cNvSpPr>
              <a:spLocks noChangeAspect="1" noChangeArrowheads="1"/>
            </p:cNvSpPr>
            <p:nvPr/>
          </p:nvSpPr>
          <p:spPr bwMode="auto">
            <a:xfrm>
              <a:off x="985" y="2848"/>
              <a:ext cx="1684" cy="143"/>
            </a:xfrm>
            <a:prstGeom prst="rect">
              <a:avLst/>
            </a:prstGeom>
            <a:noFill/>
            <a:ln w="9525">
              <a:noFill/>
              <a:miter lim="800000"/>
              <a:headEnd/>
              <a:tailEnd/>
            </a:ln>
          </p:spPr>
          <p:txBody>
            <a:bodyPr wrap="none" lIns="0" tIns="0" rIns="0" bIns="0">
              <a:spAutoFit/>
            </a:bodyPr>
            <a:lstStyle/>
            <a:p>
              <a:pPr algn="l" eaLnBrk="0" hangingPunct="0"/>
              <a:r>
                <a:rPr lang="en-US" sz="800" b="1">
                  <a:solidFill>
                    <a:srgbClr val="000000"/>
                  </a:solidFill>
                </a:rPr>
                <a:t>Sediment flux density (kg m</a:t>
              </a:r>
              <a:r>
                <a:rPr lang="en-US" sz="800" b="1" baseline="30000">
                  <a:solidFill>
                    <a:srgbClr val="000000"/>
                  </a:solidFill>
                </a:rPr>
                <a:t>-</a:t>
              </a:r>
              <a:r>
                <a:rPr lang="en-US" sz="800" b="1">
                  <a:solidFill>
                    <a:srgbClr val="000000"/>
                  </a:solidFill>
                </a:rPr>
                <a:t>²)</a:t>
              </a:r>
              <a:endParaRPr lang="en-US" sz="1600"/>
            </a:p>
          </p:txBody>
        </p:sp>
        <p:sp>
          <p:nvSpPr>
            <p:cNvPr id="91202" name="Rectangle 66"/>
            <p:cNvSpPr>
              <a:spLocks noChangeAspect="1" noChangeArrowheads="1"/>
            </p:cNvSpPr>
            <p:nvPr/>
          </p:nvSpPr>
          <p:spPr bwMode="auto">
            <a:xfrm rot="16200000">
              <a:off x="124" y="1692"/>
              <a:ext cx="721" cy="143"/>
            </a:xfrm>
            <a:prstGeom prst="rect">
              <a:avLst/>
            </a:prstGeom>
            <a:noFill/>
            <a:ln w="9525">
              <a:noFill/>
              <a:miter lim="800000"/>
              <a:headEnd/>
              <a:tailEnd/>
            </a:ln>
          </p:spPr>
          <p:txBody>
            <a:bodyPr wrap="none" lIns="0" tIns="0" rIns="0" bIns="0">
              <a:spAutoFit/>
            </a:bodyPr>
            <a:lstStyle/>
            <a:p>
              <a:pPr algn="l" eaLnBrk="0" hangingPunct="0"/>
              <a:r>
                <a:rPr lang="en-US" sz="800" b="1">
                  <a:solidFill>
                    <a:srgbClr val="000000"/>
                  </a:solidFill>
                </a:rPr>
                <a:t>Height (m+1)</a:t>
              </a:r>
              <a:endParaRPr lang="en-US" sz="1600"/>
            </a:p>
          </p:txBody>
        </p:sp>
        <p:sp>
          <p:nvSpPr>
            <p:cNvPr id="91203" name="Rectangle 67"/>
            <p:cNvSpPr>
              <a:spLocks noChangeAspect="1" noChangeArrowheads="1"/>
            </p:cNvSpPr>
            <p:nvPr/>
          </p:nvSpPr>
          <p:spPr bwMode="auto">
            <a:xfrm>
              <a:off x="382" y="922"/>
              <a:ext cx="2498" cy="2108"/>
            </a:xfrm>
            <a:prstGeom prst="rect">
              <a:avLst/>
            </a:prstGeom>
            <a:noFill/>
            <a:ln w="0">
              <a:solidFill>
                <a:srgbClr val="000000"/>
              </a:solidFill>
              <a:miter lim="800000"/>
              <a:headEnd/>
              <a:tailEnd/>
            </a:ln>
          </p:spPr>
          <p:txBody>
            <a:bodyPr/>
            <a:lstStyle/>
            <a:p>
              <a:endParaRPr lang="fr-FR"/>
            </a:p>
          </p:txBody>
        </p:sp>
        <p:sp>
          <p:nvSpPr>
            <p:cNvPr id="91204" name="Text Box 68"/>
            <p:cNvSpPr txBox="1">
              <a:spLocks noChangeAspect="1" noChangeArrowheads="1"/>
            </p:cNvSpPr>
            <p:nvPr/>
          </p:nvSpPr>
          <p:spPr bwMode="auto">
            <a:xfrm>
              <a:off x="1441" y="1088"/>
              <a:ext cx="1399" cy="427"/>
            </a:xfrm>
            <a:prstGeom prst="rect">
              <a:avLst/>
            </a:prstGeom>
            <a:noFill/>
            <a:ln w="9525">
              <a:noFill/>
              <a:miter lim="800000"/>
              <a:headEnd/>
              <a:tailEnd/>
            </a:ln>
            <a:effectLst/>
          </p:spPr>
          <p:txBody>
            <a:bodyPr wrap="none">
              <a:spAutoFit/>
            </a:bodyPr>
            <a:lstStyle/>
            <a:p>
              <a:pPr eaLnBrk="0" hangingPunct="0"/>
              <a:r>
                <a:rPr lang="en-US" sz="900" b="1"/>
                <a:t>Q(z) = 108 (z+1)</a:t>
              </a:r>
              <a:r>
                <a:rPr lang="en-US" sz="900" b="1" baseline="30000"/>
                <a:t>-10.5</a:t>
              </a:r>
            </a:p>
            <a:p>
              <a:pPr eaLnBrk="0" hangingPunct="0"/>
              <a:r>
                <a:rPr lang="en-US" sz="900" b="1"/>
                <a:t>R² = 0.989</a:t>
              </a:r>
            </a:p>
          </p:txBody>
        </p:sp>
      </p:grpSp>
      <p:sp>
        <p:nvSpPr>
          <p:cNvPr id="91206" name="Rectangle 70"/>
          <p:cNvSpPr>
            <a:spLocks noChangeArrowheads="1"/>
          </p:cNvSpPr>
          <p:nvPr/>
        </p:nvSpPr>
        <p:spPr bwMode="auto">
          <a:xfrm>
            <a:off x="457200" y="0"/>
            <a:ext cx="8229600" cy="1143000"/>
          </a:xfrm>
          <a:prstGeom prst="rect">
            <a:avLst/>
          </a:prstGeom>
          <a:noFill/>
          <a:ln w="9525">
            <a:noFill/>
            <a:miter lim="800000"/>
            <a:headEnd/>
            <a:tailEnd/>
          </a:ln>
          <a:effectLst/>
        </p:spPr>
        <p:txBody>
          <a:bodyPr anchor="ctr"/>
          <a:lstStyle/>
          <a:p>
            <a:r>
              <a:rPr lang="fr-FR" sz="4400">
                <a:solidFill>
                  <a:schemeClr val="tx2"/>
                </a:solidFill>
              </a:rPr>
              <a:t>Flux horizontaux : Saltation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2471738" y="95250"/>
            <a:ext cx="4614862" cy="544513"/>
          </a:xfrm>
          <a:prstGeom prst="rect">
            <a:avLst/>
          </a:prstGeom>
          <a:solidFill>
            <a:srgbClr val="FFCC00"/>
          </a:solidFill>
          <a:ln w="25400">
            <a:solidFill>
              <a:schemeClr val="tx1"/>
            </a:solidFill>
            <a:miter lim="800000"/>
            <a:headEnd/>
            <a:tailEnd/>
          </a:ln>
          <a:effectLst/>
        </p:spPr>
        <p:txBody>
          <a:bodyPr>
            <a:spAutoFit/>
          </a:bodyPr>
          <a:lstStyle/>
          <a:p>
            <a:pPr eaLnBrk="0" hangingPunct="0"/>
            <a:r>
              <a:rPr lang="fr-FR" sz="2800" b="1"/>
              <a:t>Saltation</a:t>
            </a:r>
          </a:p>
        </p:txBody>
      </p:sp>
      <p:pic>
        <p:nvPicPr>
          <p:cNvPr id="229379" name="Picture 3" descr="DSCN1443"/>
          <p:cNvPicPr>
            <a:picLocks noChangeAspect="1" noChangeArrowheads="1"/>
          </p:cNvPicPr>
          <p:nvPr/>
        </p:nvPicPr>
        <p:blipFill>
          <a:blip r:embed="rId2" cstate="print"/>
          <a:srcRect/>
          <a:stretch>
            <a:fillRect/>
          </a:stretch>
        </p:blipFill>
        <p:spPr bwMode="auto">
          <a:xfrm>
            <a:off x="1943100" y="1323975"/>
            <a:ext cx="2166938" cy="2890838"/>
          </a:xfrm>
          <a:prstGeom prst="rect">
            <a:avLst/>
          </a:prstGeom>
          <a:noFill/>
        </p:spPr>
      </p:pic>
      <p:pic>
        <p:nvPicPr>
          <p:cNvPr id="229380" name="Picture 4"/>
          <p:cNvPicPr>
            <a:picLocks noChangeAspect="1" noChangeArrowheads="1"/>
          </p:cNvPicPr>
          <p:nvPr/>
        </p:nvPicPr>
        <p:blipFill>
          <a:blip r:embed="rId3" cstate="print"/>
          <a:srcRect/>
          <a:stretch>
            <a:fillRect/>
          </a:stretch>
        </p:blipFill>
        <p:spPr bwMode="auto">
          <a:xfrm>
            <a:off x="3975100" y="996950"/>
            <a:ext cx="4503738" cy="3838575"/>
          </a:xfrm>
          <a:prstGeom prst="rect">
            <a:avLst/>
          </a:prstGeom>
          <a:noFill/>
          <a:ln w="9525">
            <a:noFill/>
            <a:miter lim="800000"/>
            <a:headEnd/>
            <a:tailEnd/>
          </a:ln>
          <a:effectLst/>
        </p:spPr>
      </p:pic>
      <p:sp>
        <p:nvSpPr>
          <p:cNvPr id="229381" name="Text Box 5"/>
          <p:cNvSpPr txBox="1">
            <a:spLocks noChangeArrowheads="1"/>
          </p:cNvSpPr>
          <p:nvPr/>
        </p:nvSpPr>
        <p:spPr bwMode="auto">
          <a:xfrm>
            <a:off x="3719513" y="4656138"/>
            <a:ext cx="1330325" cy="519112"/>
          </a:xfrm>
          <a:prstGeom prst="rect">
            <a:avLst/>
          </a:prstGeom>
          <a:solidFill>
            <a:schemeClr val="bg1"/>
          </a:solidFill>
          <a:ln w="9525">
            <a:noFill/>
            <a:miter lim="800000"/>
            <a:headEnd/>
            <a:tailEnd/>
          </a:ln>
          <a:effectLst/>
        </p:spPr>
        <p:txBody>
          <a:bodyPr wrap="none">
            <a:spAutoFit/>
          </a:bodyPr>
          <a:lstStyle/>
          <a:p>
            <a:pPr algn="l" eaLnBrk="0" hangingPunct="0"/>
            <a:r>
              <a:rPr lang="fr-FR" sz="2800" b="1"/>
              <a:t>MWAC</a:t>
            </a:r>
          </a:p>
        </p:txBody>
      </p:sp>
      <p:sp>
        <p:nvSpPr>
          <p:cNvPr id="229382" name="Rectangle 6"/>
          <p:cNvSpPr>
            <a:spLocks noChangeArrowheads="1"/>
          </p:cNvSpPr>
          <p:nvPr/>
        </p:nvSpPr>
        <p:spPr bwMode="auto">
          <a:xfrm>
            <a:off x="1993900" y="5430838"/>
            <a:ext cx="5151438" cy="1311275"/>
          </a:xfrm>
          <a:prstGeom prst="rect">
            <a:avLst/>
          </a:prstGeom>
          <a:noFill/>
          <a:ln w="9525">
            <a:noFill/>
            <a:miter lim="800000"/>
            <a:headEnd/>
            <a:tailEnd/>
          </a:ln>
          <a:effectLst/>
        </p:spPr>
        <p:txBody>
          <a:bodyPr>
            <a:spAutoFit/>
          </a:bodyPr>
          <a:lstStyle/>
          <a:p>
            <a:pPr algn="l" eaLnBrk="0" hangingPunct="0"/>
            <a:r>
              <a:rPr lang="fr-FR" sz="2000" b="1"/>
              <a:t>Un peu fragiles</a:t>
            </a:r>
          </a:p>
          <a:p>
            <a:pPr algn="l" eaLnBrk="0" hangingPunct="0"/>
            <a:r>
              <a:rPr lang="fr-FR" sz="2000" b="1"/>
              <a:t>Efficacité de l’ordre de 40 %</a:t>
            </a:r>
          </a:p>
          <a:p>
            <a:pPr algn="l" eaLnBrk="0" hangingPunct="0"/>
            <a:r>
              <a:rPr lang="fr-FR" sz="2000" b="1"/>
              <a:t>Faible quantité de sédiment collectés</a:t>
            </a:r>
          </a:p>
          <a:p>
            <a:pPr algn="l" eaLnBrk="0" hangingPunct="0"/>
            <a:r>
              <a:rPr lang="fr-FR" sz="2000" b="1"/>
              <a:t>Nombreux points de mesure sur le mât</a:t>
            </a:r>
          </a:p>
        </p:txBody>
      </p:sp>
      <p:pic>
        <p:nvPicPr>
          <p:cNvPr id="229383" name="Picture 7" descr="Bild 2"/>
          <p:cNvPicPr>
            <a:picLocks noChangeAspect="1" noChangeArrowheads="1"/>
          </p:cNvPicPr>
          <p:nvPr/>
        </p:nvPicPr>
        <p:blipFill>
          <a:blip r:embed="rId4" cstate="print"/>
          <a:srcRect l="47240" t="2934" r="18739" b="10370"/>
          <a:stretch>
            <a:fillRect/>
          </a:stretch>
        </p:blipFill>
        <p:spPr bwMode="auto">
          <a:xfrm>
            <a:off x="0" y="847725"/>
            <a:ext cx="1849438" cy="46132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9383"/>
                                        </p:tgtEl>
                                        <p:attrNameLst>
                                          <p:attrName>style.visibility</p:attrName>
                                        </p:attrNameLst>
                                      </p:cBhvr>
                                      <p:to>
                                        <p:strVal val="visible"/>
                                      </p:to>
                                    </p:set>
                                    <p:anim calcmode="lin" valueType="num">
                                      <p:cBhvr additive="base">
                                        <p:cTn id="7" dur="500" fill="hold"/>
                                        <p:tgtEl>
                                          <p:spTgt spid="229383"/>
                                        </p:tgtEl>
                                        <p:attrNameLst>
                                          <p:attrName>ppt_x</p:attrName>
                                        </p:attrNameLst>
                                      </p:cBhvr>
                                      <p:tavLst>
                                        <p:tav tm="0">
                                          <p:val>
                                            <p:strVal val="0-#ppt_w/2"/>
                                          </p:val>
                                        </p:tav>
                                        <p:tav tm="100000">
                                          <p:val>
                                            <p:strVal val="#ppt_x"/>
                                          </p:val>
                                        </p:tav>
                                      </p:tavLst>
                                    </p:anim>
                                    <p:anim calcmode="lin" valueType="num">
                                      <p:cBhvr additive="base">
                                        <p:cTn id="8" dur="500" fill="hold"/>
                                        <p:tgtEl>
                                          <p:spTgt spid="229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6" name="Rectangle 18"/>
          <p:cNvSpPr>
            <a:spLocks noChangeArrowheads="1"/>
          </p:cNvSpPr>
          <p:nvPr/>
        </p:nvSpPr>
        <p:spPr bwMode="auto">
          <a:xfrm>
            <a:off x="457200" y="0"/>
            <a:ext cx="8229600" cy="1143000"/>
          </a:xfrm>
          <a:prstGeom prst="rect">
            <a:avLst/>
          </a:prstGeom>
          <a:noFill/>
          <a:ln w="9525">
            <a:noFill/>
            <a:miter lim="800000"/>
            <a:headEnd/>
            <a:tailEnd/>
          </a:ln>
          <a:effectLst/>
        </p:spPr>
        <p:txBody>
          <a:bodyPr anchor="ctr"/>
          <a:lstStyle/>
          <a:p>
            <a:r>
              <a:rPr lang="fr-FR" sz="4400">
                <a:solidFill>
                  <a:schemeClr val="tx2"/>
                </a:solidFill>
              </a:rPr>
              <a:t>Flux horizontaux : Saltation</a:t>
            </a:r>
          </a:p>
        </p:txBody>
      </p:sp>
      <p:pic>
        <p:nvPicPr>
          <p:cNvPr id="196627" name="Picture 19" descr="IMG_2738"/>
          <p:cNvPicPr>
            <a:picLocks noChangeAspect="1" noChangeArrowheads="1"/>
          </p:cNvPicPr>
          <p:nvPr/>
        </p:nvPicPr>
        <p:blipFill>
          <a:blip r:embed="rId3" cstate="print"/>
          <a:srcRect/>
          <a:stretch>
            <a:fillRect/>
          </a:stretch>
        </p:blipFill>
        <p:spPr bwMode="auto">
          <a:xfrm>
            <a:off x="207963" y="871538"/>
            <a:ext cx="4132262" cy="2754312"/>
          </a:xfrm>
          <a:prstGeom prst="rect">
            <a:avLst/>
          </a:prstGeom>
          <a:noFill/>
        </p:spPr>
      </p:pic>
      <p:pic>
        <p:nvPicPr>
          <p:cNvPr id="196628" name="Picture 20" descr="IMG_2739"/>
          <p:cNvPicPr>
            <a:picLocks noChangeAspect="1" noChangeArrowheads="1"/>
          </p:cNvPicPr>
          <p:nvPr/>
        </p:nvPicPr>
        <p:blipFill>
          <a:blip r:embed="rId4" cstate="print"/>
          <a:srcRect/>
          <a:stretch>
            <a:fillRect/>
          </a:stretch>
        </p:blipFill>
        <p:spPr bwMode="auto">
          <a:xfrm>
            <a:off x="1049338" y="3354388"/>
            <a:ext cx="2576512" cy="3503612"/>
          </a:xfrm>
          <a:prstGeom prst="rect">
            <a:avLst/>
          </a:prstGeom>
          <a:noFill/>
          <a:ln w="9525">
            <a:noFill/>
            <a:miter lim="800000"/>
            <a:headEnd/>
            <a:tailEnd/>
          </a:ln>
        </p:spPr>
      </p:pic>
      <p:sp>
        <p:nvSpPr>
          <p:cNvPr id="196629" name="Text Box 21"/>
          <p:cNvSpPr txBox="1">
            <a:spLocks noChangeArrowheads="1"/>
          </p:cNvSpPr>
          <p:nvPr/>
        </p:nvSpPr>
        <p:spPr bwMode="auto">
          <a:xfrm>
            <a:off x="1441450" y="3429000"/>
            <a:ext cx="1739900" cy="457200"/>
          </a:xfrm>
          <a:prstGeom prst="rect">
            <a:avLst/>
          </a:prstGeom>
          <a:noFill/>
          <a:ln w="9525">
            <a:noFill/>
            <a:miter lim="800000"/>
            <a:headEnd/>
            <a:tailEnd/>
          </a:ln>
          <a:effectLst/>
        </p:spPr>
        <p:txBody>
          <a:bodyPr wrap="none">
            <a:spAutoFit/>
          </a:bodyPr>
          <a:lstStyle/>
          <a:p>
            <a:r>
              <a:rPr lang="fr-FR" sz="2400" b="1"/>
              <a:t>Saltiphone</a:t>
            </a:r>
          </a:p>
        </p:txBody>
      </p:sp>
      <p:pic>
        <p:nvPicPr>
          <p:cNvPr id="196631" name="Picture 23" descr="IMG_7124"/>
          <p:cNvPicPr>
            <a:picLocks noChangeAspect="1" noChangeArrowheads="1"/>
          </p:cNvPicPr>
          <p:nvPr/>
        </p:nvPicPr>
        <p:blipFill>
          <a:blip r:embed="rId5" cstate="print"/>
          <a:srcRect l="11696" t="31110" r="66234" b="39003"/>
          <a:stretch>
            <a:fillRect/>
          </a:stretch>
        </p:blipFill>
        <p:spPr bwMode="auto">
          <a:xfrm>
            <a:off x="5056188" y="1219200"/>
            <a:ext cx="3471862" cy="4737100"/>
          </a:xfrm>
          <a:prstGeom prst="rect">
            <a:avLst/>
          </a:prstGeom>
          <a:noFill/>
        </p:spPr>
      </p:pic>
      <p:sp>
        <p:nvSpPr>
          <p:cNvPr id="196632" name="Text Box 24"/>
          <p:cNvSpPr txBox="1">
            <a:spLocks noChangeArrowheads="1"/>
          </p:cNvSpPr>
          <p:nvPr/>
        </p:nvSpPr>
        <p:spPr bwMode="auto">
          <a:xfrm>
            <a:off x="6267450" y="6021388"/>
            <a:ext cx="1098550" cy="457200"/>
          </a:xfrm>
          <a:prstGeom prst="rect">
            <a:avLst/>
          </a:prstGeom>
          <a:noFill/>
          <a:ln w="9525">
            <a:noFill/>
            <a:miter lim="800000"/>
            <a:headEnd/>
            <a:tailEnd/>
          </a:ln>
          <a:effectLst/>
        </p:spPr>
        <p:txBody>
          <a:bodyPr wrap="none">
            <a:spAutoFit/>
          </a:bodyPr>
          <a:lstStyle/>
          <a:p>
            <a:r>
              <a:rPr lang="fr-FR" sz="2400" b="1"/>
              <a:t>Sensit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a:stretch>
            <a:fillRect/>
          </a:stretch>
        </p:blipFill>
        <p:spPr bwMode="auto">
          <a:xfrm>
            <a:off x="450850" y="1477963"/>
            <a:ext cx="8308975" cy="5164137"/>
          </a:xfrm>
          <a:prstGeom prst="rect">
            <a:avLst/>
          </a:prstGeom>
          <a:noFill/>
          <a:ln w="9525">
            <a:noFill/>
            <a:miter lim="800000"/>
            <a:headEnd/>
            <a:tailEnd/>
          </a:ln>
          <a:effectLst/>
        </p:spPr>
      </p:pic>
      <p:sp>
        <p:nvSpPr>
          <p:cNvPr id="217091" name="Text Box 3"/>
          <p:cNvSpPr txBox="1">
            <a:spLocks noChangeArrowheads="1"/>
          </p:cNvSpPr>
          <p:nvPr/>
        </p:nvSpPr>
        <p:spPr bwMode="auto">
          <a:xfrm>
            <a:off x="6254750" y="6610350"/>
            <a:ext cx="1943161" cy="246221"/>
          </a:xfrm>
          <a:prstGeom prst="rect">
            <a:avLst/>
          </a:prstGeom>
          <a:noFill/>
          <a:ln w="9525">
            <a:noFill/>
            <a:miter lim="800000"/>
            <a:headEnd/>
            <a:tailEnd/>
          </a:ln>
          <a:effectLst/>
        </p:spPr>
        <p:txBody>
          <a:bodyPr wrap="none">
            <a:spAutoFit/>
          </a:bodyPr>
          <a:lstStyle/>
          <a:p>
            <a:pPr algn="l" eaLnBrk="0" hangingPunct="0"/>
            <a:r>
              <a:rPr lang="fr-FR" sz="1000" dirty="0" err="1"/>
              <a:t>Bielders</a:t>
            </a:r>
            <a:r>
              <a:rPr lang="fr-FR" sz="1000" dirty="0"/>
              <a:t>, </a:t>
            </a:r>
            <a:r>
              <a:rPr lang="fr-FR" sz="1000" dirty="0" err="1"/>
              <a:t>Rajot</a:t>
            </a:r>
            <a:r>
              <a:rPr lang="fr-FR" sz="1000" dirty="0"/>
              <a:t> et </a:t>
            </a:r>
            <a:r>
              <a:rPr lang="fr-FR" sz="1000"/>
              <a:t>Michels </a:t>
            </a:r>
            <a:r>
              <a:rPr lang="fr-FR" sz="1000" smtClean="0"/>
              <a:t>2004</a:t>
            </a:r>
            <a:endParaRPr lang="fr-FR" sz="1000" dirty="0"/>
          </a:p>
        </p:txBody>
      </p:sp>
      <p:sp>
        <p:nvSpPr>
          <p:cNvPr id="217093" name="Text Box 5"/>
          <p:cNvSpPr txBox="1">
            <a:spLocks noChangeArrowheads="1"/>
          </p:cNvSpPr>
          <p:nvPr/>
        </p:nvSpPr>
        <p:spPr bwMode="auto">
          <a:xfrm>
            <a:off x="2182813" y="531813"/>
            <a:ext cx="4897437" cy="579437"/>
          </a:xfrm>
          <a:prstGeom prst="rect">
            <a:avLst/>
          </a:prstGeom>
          <a:noFill/>
          <a:ln w="9525">
            <a:noFill/>
            <a:miter lim="800000"/>
            <a:headEnd/>
            <a:tailEnd/>
          </a:ln>
          <a:effectLst/>
        </p:spPr>
        <p:txBody>
          <a:bodyPr wrap="none">
            <a:spAutoFit/>
          </a:bodyPr>
          <a:lstStyle/>
          <a:p>
            <a:pPr algn="l" eaLnBrk="0" hangingPunct="0"/>
            <a:r>
              <a:rPr lang="fr-FR" sz="3200"/>
              <a:t>Exemple d’enregistrement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5" name="Picture 3" descr="erochamp93"/>
          <p:cNvPicPr>
            <a:picLocks noChangeAspect="1" noChangeArrowheads="1"/>
          </p:cNvPicPr>
          <p:nvPr/>
        </p:nvPicPr>
        <p:blipFill>
          <a:blip r:embed="rId2" cstate="print"/>
          <a:srcRect r="6081"/>
          <a:stretch>
            <a:fillRect/>
          </a:stretch>
        </p:blipFill>
        <p:spPr bwMode="auto">
          <a:xfrm>
            <a:off x="4962525" y="188913"/>
            <a:ext cx="3778250" cy="2578100"/>
          </a:xfrm>
          <a:prstGeom prst="rect">
            <a:avLst/>
          </a:prstGeom>
          <a:noFill/>
        </p:spPr>
      </p:pic>
      <p:sp>
        <p:nvSpPr>
          <p:cNvPr id="218116" name="Text Box 4"/>
          <p:cNvSpPr txBox="1">
            <a:spLocks noChangeArrowheads="1"/>
          </p:cNvSpPr>
          <p:nvPr/>
        </p:nvSpPr>
        <p:spPr bwMode="auto">
          <a:xfrm>
            <a:off x="201613" y="1327150"/>
            <a:ext cx="4370387" cy="4154984"/>
          </a:xfrm>
          <a:prstGeom prst="rect">
            <a:avLst/>
          </a:prstGeom>
          <a:noFill/>
          <a:ln w="9525">
            <a:noFill/>
            <a:miter lim="800000"/>
            <a:headEnd/>
            <a:tailEnd/>
          </a:ln>
          <a:effectLst/>
        </p:spPr>
        <p:txBody>
          <a:bodyPr>
            <a:spAutoFit/>
          </a:bodyPr>
          <a:lstStyle/>
          <a:p>
            <a:pPr algn="l" eaLnBrk="0" hangingPunct="0">
              <a:spcBef>
                <a:spcPct val="50000"/>
              </a:spcBef>
              <a:buFontTx/>
              <a:buChar char="•"/>
            </a:pPr>
            <a:r>
              <a:rPr lang="fr-FR" sz="2400" dirty="0"/>
              <a:t> Particules terrigènes (</a:t>
            </a:r>
            <a:r>
              <a:rPr lang="fr-FR" sz="2400" dirty="0" smtClean="0"/>
              <a:t>minéraux + SOM) </a:t>
            </a:r>
            <a:r>
              <a:rPr lang="fr-FR" sz="2400" dirty="0"/>
              <a:t>émises par érosion éolienne des sols des régions arides et semi-arides.</a:t>
            </a:r>
          </a:p>
          <a:p>
            <a:pPr algn="l" eaLnBrk="0" hangingPunct="0">
              <a:spcBef>
                <a:spcPct val="50000"/>
              </a:spcBef>
              <a:buFontTx/>
              <a:buChar char="•"/>
            </a:pPr>
            <a:r>
              <a:rPr lang="fr-FR" sz="2400" dirty="0"/>
              <a:t> Composition minéralogique (donc chimique) </a:t>
            </a:r>
            <a:r>
              <a:rPr lang="fr-FR" sz="2400" b="1" dirty="0"/>
              <a:t>variable</a:t>
            </a:r>
            <a:r>
              <a:rPr lang="fr-FR" sz="2400" dirty="0"/>
              <a:t> en fonction des sols parents (Quartz, Calcite, Argiles… Si, Al, Ca, </a:t>
            </a:r>
            <a:r>
              <a:rPr lang="fr-FR" sz="2400" dirty="0" smtClean="0"/>
              <a:t>Fe, C…)</a:t>
            </a:r>
            <a:endParaRPr lang="fr-FR" sz="2400" dirty="0"/>
          </a:p>
          <a:p>
            <a:pPr algn="l" eaLnBrk="0" hangingPunct="0">
              <a:spcBef>
                <a:spcPct val="50000"/>
              </a:spcBef>
              <a:buFontTx/>
              <a:buChar char="•"/>
            </a:pPr>
            <a:r>
              <a:rPr lang="fr-FR" sz="2400" dirty="0"/>
              <a:t> Granulométrie </a:t>
            </a:r>
            <a:r>
              <a:rPr lang="fr-FR" sz="2400" b="1" dirty="0"/>
              <a:t>variable</a:t>
            </a:r>
            <a:r>
              <a:rPr lang="fr-FR" sz="2400" dirty="0"/>
              <a:t> en fonction des conditions d’érosion</a:t>
            </a:r>
          </a:p>
        </p:txBody>
      </p:sp>
      <p:grpSp>
        <p:nvGrpSpPr>
          <p:cNvPr id="2" name="Group 5"/>
          <p:cNvGrpSpPr>
            <a:grpSpLocks/>
          </p:cNvGrpSpPr>
          <p:nvPr/>
        </p:nvGrpSpPr>
        <p:grpSpPr bwMode="auto">
          <a:xfrm>
            <a:off x="5018088" y="2897188"/>
            <a:ext cx="2625725" cy="1736725"/>
            <a:chOff x="2880" y="2007"/>
            <a:chExt cx="1654" cy="1094"/>
          </a:xfrm>
        </p:grpSpPr>
        <p:grpSp>
          <p:nvGrpSpPr>
            <p:cNvPr id="3" name="Group 6"/>
            <p:cNvGrpSpPr>
              <a:grpSpLocks noChangeAspect="1"/>
            </p:cNvGrpSpPr>
            <p:nvPr/>
          </p:nvGrpSpPr>
          <p:grpSpPr bwMode="auto">
            <a:xfrm>
              <a:off x="2880" y="2007"/>
              <a:ext cx="1567" cy="1094"/>
              <a:chOff x="2262" y="1525"/>
              <a:chExt cx="2631" cy="1837"/>
            </a:xfrm>
          </p:grpSpPr>
          <p:pic>
            <p:nvPicPr>
              <p:cNvPr id="218119" name="Picture 7"/>
              <p:cNvPicPr>
                <a:picLocks noChangeAspect="1" noChangeArrowheads="1"/>
              </p:cNvPicPr>
              <p:nvPr/>
            </p:nvPicPr>
            <p:blipFill>
              <a:blip r:embed="rId3" cstate="print"/>
              <a:srcRect b="3316"/>
              <a:stretch>
                <a:fillRect/>
              </a:stretch>
            </p:blipFill>
            <p:spPr bwMode="auto">
              <a:xfrm>
                <a:off x="2262" y="1525"/>
                <a:ext cx="2631" cy="1837"/>
              </a:xfrm>
              <a:prstGeom prst="rect">
                <a:avLst/>
              </a:prstGeom>
              <a:noFill/>
              <a:ln w="9525">
                <a:noFill/>
                <a:miter lim="800000"/>
                <a:headEnd/>
                <a:tailEnd/>
              </a:ln>
              <a:effectLst/>
            </p:spPr>
          </p:pic>
          <p:sp>
            <p:nvSpPr>
              <p:cNvPr id="218120" name="Rectangle 8"/>
              <p:cNvSpPr>
                <a:spLocks noChangeAspect="1" noChangeArrowheads="1"/>
              </p:cNvSpPr>
              <p:nvPr/>
            </p:nvSpPr>
            <p:spPr bwMode="auto">
              <a:xfrm>
                <a:off x="4244" y="1602"/>
                <a:ext cx="607" cy="85"/>
              </a:xfrm>
              <a:prstGeom prst="rect">
                <a:avLst/>
              </a:prstGeom>
              <a:solidFill>
                <a:schemeClr val="bg1"/>
              </a:solidFill>
              <a:ln w="12700">
                <a:solidFill>
                  <a:schemeClr val="tx1"/>
                </a:solidFill>
                <a:miter lim="800000"/>
                <a:headEnd/>
                <a:tailEnd/>
              </a:ln>
              <a:effectLst/>
            </p:spPr>
            <p:txBody>
              <a:bodyPr wrap="none" anchor="ctr"/>
              <a:lstStyle/>
              <a:p>
                <a:endParaRPr lang="fr-FR"/>
              </a:p>
            </p:txBody>
          </p:sp>
          <p:sp>
            <p:nvSpPr>
              <p:cNvPr id="218121" name="Line 9"/>
              <p:cNvSpPr>
                <a:spLocks noChangeAspect="1" noChangeShapeType="1"/>
              </p:cNvSpPr>
              <p:nvPr/>
            </p:nvSpPr>
            <p:spPr bwMode="auto">
              <a:xfrm>
                <a:off x="4334" y="1645"/>
                <a:ext cx="426" cy="0"/>
              </a:xfrm>
              <a:prstGeom prst="line">
                <a:avLst/>
              </a:prstGeom>
              <a:noFill/>
              <a:ln w="25400">
                <a:solidFill>
                  <a:schemeClr val="tx1"/>
                </a:solidFill>
                <a:round/>
                <a:headEnd type="none" w="sm" len="sm"/>
                <a:tailEnd type="none" w="sm" len="sm"/>
              </a:ln>
              <a:effectLst/>
            </p:spPr>
            <p:txBody>
              <a:bodyPr wrap="none" anchor="ctr"/>
              <a:lstStyle/>
              <a:p>
                <a:endParaRPr lang="fr-FR"/>
              </a:p>
            </p:txBody>
          </p:sp>
        </p:grpSp>
        <p:sp>
          <p:nvSpPr>
            <p:cNvPr id="218122" name="Text Box 10"/>
            <p:cNvSpPr txBox="1">
              <a:spLocks noChangeAspect="1" noChangeArrowheads="1"/>
            </p:cNvSpPr>
            <p:nvPr/>
          </p:nvSpPr>
          <p:spPr bwMode="auto">
            <a:xfrm>
              <a:off x="4068" y="2082"/>
              <a:ext cx="466" cy="173"/>
            </a:xfrm>
            <a:prstGeom prst="rect">
              <a:avLst/>
            </a:prstGeom>
            <a:noFill/>
            <a:ln w="9525">
              <a:noFill/>
              <a:miter lim="800000"/>
              <a:headEnd/>
              <a:tailEnd/>
            </a:ln>
            <a:effectLst/>
          </p:spPr>
          <p:txBody>
            <a:bodyPr>
              <a:spAutoFit/>
            </a:bodyPr>
            <a:lstStyle/>
            <a:p>
              <a:pPr algn="l" eaLnBrk="0" hangingPunct="0">
                <a:spcBef>
                  <a:spcPct val="50000"/>
                </a:spcBef>
              </a:pPr>
              <a:r>
                <a:rPr lang="fr-FR" sz="1200" b="1"/>
                <a:t>1 µm</a:t>
              </a:r>
            </a:p>
          </p:txBody>
        </p:sp>
      </p:grpSp>
      <p:pic>
        <p:nvPicPr>
          <p:cNvPr id="218124" name="Picture 12"/>
          <p:cNvPicPr>
            <a:picLocks noChangeAspect="1" noChangeArrowheads="1"/>
          </p:cNvPicPr>
          <p:nvPr/>
        </p:nvPicPr>
        <p:blipFill>
          <a:blip r:embed="rId4" cstate="print"/>
          <a:srcRect/>
          <a:stretch>
            <a:fillRect/>
          </a:stretch>
        </p:blipFill>
        <p:spPr bwMode="auto">
          <a:xfrm>
            <a:off x="6388100" y="4641850"/>
            <a:ext cx="2479675" cy="1827213"/>
          </a:xfrm>
          <a:prstGeom prst="rect">
            <a:avLst/>
          </a:prstGeom>
          <a:noFill/>
          <a:ln w="9525">
            <a:noFill/>
            <a:miter lim="800000"/>
            <a:headEnd/>
            <a:tailEnd/>
          </a:ln>
          <a:effectLst/>
        </p:spPr>
      </p:pic>
      <p:sp>
        <p:nvSpPr>
          <p:cNvPr id="218125" name="Text Box 13"/>
          <p:cNvSpPr txBox="1">
            <a:spLocks noChangeArrowheads="1"/>
          </p:cNvSpPr>
          <p:nvPr/>
        </p:nvSpPr>
        <p:spPr bwMode="auto">
          <a:xfrm>
            <a:off x="7800975" y="3429000"/>
            <a:ext cx="827088" cy="457200"/>
          </a:xfrm>
          <a:prstGeom prst="rect">
            <a:avLst/>
          </a:prstGeom>
          <a:noFill/>
          <a:ln w="9525">
            <a:noFill/>
            <a:miter lim="800000"/>
            <a:headEnd/>
            <a:tailEnd/>
          </a:ln>
          <a:effectLst/>
        </p:spPr>
        <p:txBody>
          <a:bodyPr wrap="none">
            <a:spAutoFit/>
          </a:bodyPr>
          <a:lstStyle/>
          <a:p>
            <a:pPr algn="l" eaLnBrk="0" hangingPunct="0"/>
            <a:r>
              <a:rPr lang="fr-FR" sz="2400"/>
              <a:t>MET</a:t>
            </a:r>
          </a:p>
        </p:txBody>
      </p:sp>
      <p:sp>
        <p:nvSpPr>
          <p:cNvPr id="218126" name="Text Box 14"/>
          <p:cNvSpPr txBox="1">
            <a:spLocks noChangeArrowheads="1"/>
          </p:cNvSpPr>
          <p:nvPr/>
        </p:nvSpPr>
        <p:spPr bwMode="auto">
          <a:xfrm>
            <a:off x="5124450" y="5313363"/>
            <a:ext cx="844550" cy="457200"/>
          </a:xfrm>
          <a:prstGeom prst="rect">
            <a:avLst/>
          </a:prstGeom>
          <a:noFill/>
          <a:ln w="9525">
            <a:noFill/>
            <a:miter lim="800000"/>
            <a:headEnd/>
            <a:tailEnd/>
          </a:ln>
          <a:effectLst/>
        </p:spPr>
        <p:txBody>
          <a:bodyPr wrap="none">
            <a:spAutoFit/>
          </a:bodyPr>
          <a:lstStyle/>
          <a:p>
            <a:pPr algn="l" eaLnBrk="0" hangingPunct="0"/>
            <a:r>
              <a:rPr lang="fr-FR" sz="2400"/>
              <a:t>MEB</a:t>
            </a:r>
          </a:p>
        </p:txBody>
      </p:sp>
      <p:sp>
        <p:nvSpPr>
          <p:cNvPr id="218127" name="Rectangle 15"/>
          <p:cNvSpPr>
            <a:spLocks noChangeArrowheads="1"/>
          </p:cNvSpPr>
          <p:nvPr/>
        </p:nvSpPr>
        <p:spPr bwMode="auto">
          <a:xfrm>
            <a:off x="-11113" y="-177800"/>
            <a:ext cx="9144001" cy="1143000"/>
          </a:xfrm>
          <a:prstGeom prst="rect">
            <a:avLst/>
          </a:prstGeom>
          <a:noFill/>
          <a:ln w="9525">
            <a:noFill/>
            <a:miter lim="800000"/>
            <a:headEnd/>
            <a:tailEnd/>
          </a:ln>
          <a:effectLst/>
        </p:spPr>
        <p:txBody>
          <a:bodyPr anchor="ctr"/>
          <a:lstStyle/>
          <a:p>
            <a:r>
              <a:rPr lang="fr-FR" sz="4400">
                <a:solidFill>
                  <a:schemeClr val="tx2"/>
                </a:solidFill>
              </a:rPr>
              <a:t>Flux Verticaux : Aérosols terrigènes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900113" y="712788"/>
            <a:ext cx="7343775" cy="5668962"/>
            <a:chOff x="793" y="572"/>
            <a:chExt cx="4354" cy="3361"/>
          </a:xfrm>
        </p:grpSpPr>
        <p:pic>
          <p:nvPicPr>
            <p:cNvPr id="232451" name="Picture 3" descr="P5210008tournée"/>
            <p:cNvPicPr>
              <a:picLocks noChangeAspect="1" noChangeArrowheads="1"/>
            </p:cNvPicPr>
            <p:nvPr/>
          </p:nvPicPr>
          <p:blipFill>
            <a:blip r:embed="rId2" cstate="print"/>
            <a:srcRect/>
            <a:stretch>
              <a:fillRect/>
            </a:stretch>
          </p:blipFill>
          <p:spPr bwMode="auto">
            <a:xfrm>
              <a:off x="793" y="932"/>
              <a:ext cx="1944" cy="2591"/>
            </a:xfrm>
            <a:prstGeom prst="rect">
              <a:avLst/>
            </a:prstGeom>
            <a:noFill/>
          </p:spPr>
        </p:pic>
        <p:sp>
          <p:nvSpPr>
            <p:cNvPr id="232452" name="Oval 4"/>
            <p:cNvSpPr>
              <a:spLocks noChangeAspect="1" noChangeArrowheads="1"/>
            </p:cNvSpPr>
            <p:nvPr/>
          </p:nvSpPr>
          <p:spPr bwMode="auto">
            <a:xfrm>
              <a:off x="1764" y="2731"/>
              <a:ext cx="144" cy="108"/>
            </a:xfrm>
            <a:prstGeom prst="ellipse">
              <a:avLst/>
            </a:prstGeom>
            <a:noFill/>
            <a:ln w="22225">
              <a:solidFill>
                <a:srgbClr val="FF0000"/>
              </a:solidFill>
              <a:round/>
              <a:headEnd/>
              <a:tailEnd/>
            </a:ln>
            <a:effectLst/>
          </p:spPr>
          <p:txBody>
            <a:bodyPr wrap="none" anchor="ctr"/>
            <a:lstStyle/>
            <a:p>
              <a:endParaRPr lang="fr-FR"/>
            </a:p>
          </p:txBody>
        </p:sp>
        <p:sp>
          <p:nvSpPr>
            <p:cNvPr id="232453" name="Line 5"/>
            <p:cNvSpPr>
              <a:spLocks noChangeAspect="1" noChangeShapeType="1"/>
            </p:cNvSpPr>
            <p:nvPr/>
          </p:nvSpPr>
          <p:spPr bwMode="auto">
            <a:xfrm>
              <a:off x="1908" y="2803"/>
              <a:ext cx="2016" cy="648"/>
            </a:xfrm>
            <a:prstGeom prst="line">
              <a:avLst/>
            </a:prstGeom>
            <a:noFill/>
            <a:ln w="19050">
              <a:solidFill>
                <a:srgbClr val="FF0000"/>
              </a:solidFill>
              <a:round/>
              <a:headEnd/>
              <a:tailEnd type="triangle" w="med" len="med"/>
            </a:ln>
            <a:effectLst/>
          </p:spPr>
          <p:txBody>
            <a:bodyPr/>
            <a:lstStyle/>
            <a:p>
              <a:endParaRPr lang="fr-FR"/>
            </a:p>
          </p:txBody>
        </p:sp>
        <p:sp>
          <p:nvSpPr>
            <p:cNvPr id="232454" name="Oval 6"/>
            <p:cNvSpPr>
              <a:spLocks noChangeAspect="1" noChangeArrowheads="1"/>
            </p:cNvSpPr>
            <p:nvPr/>
          </p:nvSpPr>
          <p:spPr bwMode="auto">
            <a:xfrm>
              <a:off x="1801" y="1291"/>
              <a:ext cx="287" cy="216"/>
            </a:xfrm>
            <a:prstGeom prst="ellipse">
              <a:avLst/>
            </a:prstGeom>
            <a:noFill/>
            <a:ln w="19050">
              <a:solidFill>
                <a:srgbClr val="FF0000"/>
              </a:solidFill>
              <a:round/>
              <a:headEnd/>
              <a:tailEnd/>
            </a:ln>
            <a:effectLst/>
          </p:spPr>
          <p:txBody>
            <a:bodyPr wrap="none" anchor="ctr"/>
            <a:lstStyle/>
            <a:p>
              <a:endParaRPr lang="fr-FR"/>
            </a:p>
          </p:txBody>
        </p:sp>
        <p:sp>
          <p:nvSpPr>
            <p:cNvPr id="232455" name="Text Box 7"/>
            <p:cNvSpPr txBox="1">
              <a:spLocks noChangeAspect="1" noChangeArrowheads="1"/>
            </p:cNvSpPr>
            <p:nvPr/>
          </p:nvSpPr>
          <p:spPr bwMode="auto">
            <a:xfrm>
              <a:off x="3060" y="716"/>
              <a:ext cx="864" cy="307"/>
            </a:xfrm>
            <a:prstGeom prst="rect">
              <a:avLst/>
            </a:prstGeom>
            <a:noFill/>
            <a:ln w="9525">
              <a:noFill/>
              <a:miter lim="800000"/>
              <a:headEnd/>
              <a:tailEnd/>
            </a:ln>
            <a:effectLst/>
          </p:spPr>
          <p:txBody>
            <a:bodyPr>
              <a:spAutoFit/>
            </a:bodyPr>
            <a:lstStyle/>
            <a:p>
              <a:pPr algn="l"/>
              <a:r>
                <a:rPr lang="fr-FR" sz="1400"/>
                <a:t>Unique INLET facing the wind</a:t>
              </a:r>
            </a:p>
          </p:txBody>
        </p:sp>
        <p:sp>
          <p:nvSpPr>
            <p:cNvPr id="232456" name="Text Box 8"/>
            <p:cNvSpPr txBox="1">
              <a:spLocks noChangeAspect="1" noChangeArrowheads="1"/>
            </p:cNvSpPr>
            <p:nvPr/>
          </p:nvSpPr>
          <p:spPr bwMode="auto">
            <a:xfrm>
              <a:off x="3024" y="3382"/>
              <a:ext cx="900" cy="307"/>
            </a:xfrm>
            <a:prstGeom prst="rect">
              <a:avLst/>
            </a:prstGeom>
            <a:noFill/>
            <a:ln w="9525">
              <a:noFill/>
              <a:miter lim="800000"/>
              <a:headEnd/>
              <a:tailEnd/>
            </a:ln>
            <a:effectLst/>
          </p:spPr>
          <p:txBody>
            <a:bodyPr>
              <a:spAutoFit/>
            </a:bodyPr>
            <a:lstStyle/>
            <a:p>
              <a:pPr algn="l"/>
              <a:r>
                <a:rPr lang="fr-FR" sz="1400"/>
                <a:t>7 isokinetic sampling lines</a:t>
              </a:r>
            </a:p>
          </p:txBody>
        </p:sp>
        <p:sp>
          <p:nvSpPr>
            <p:cNvPr id="232457" name="Line 9"/>
            <p:cNvSpPr>
              <a:spLocks noChangeAspect="1" noChangeShapeType="1"/>
            </p:cNvSpPr>
            <p:nvPr/>
          </p:nvSpPr>
          <p:spPr bwMode="auto">
            <a:xfrm flipV="1">
              <a:off x="1908" y="1687"/>
              <a:ext cx="1116" cy="145"/>
            </a:xfrm>
            <a:prstGeom prst="line">
              <a:avLst/>
            </a:prstGeom>
            <a:noFill/>
            <a:ln w="19050">
              <a:solidFill>
                <a:srgbClr val="FF0000"/>
              </a:solidFill>
              <a:round/>
              <a:headEnd/>
              <a:tailEnd type="triangle" w="med" len="med"/>
            </a:ln>
            <a:effectLst/>
          </p:spPr>
          <p:txBody>
            <a:bodyPr/>
            <a:lstStyle/>
            <a:p>
              <a:endParaRPr lang="fr-FR"/>
            </a:p>
          </p:txBody>
        </p:sp>
        <p:sp>
          <p:nvSpPr>
            <p:cNvPr id="232458" name="Line 10"/>
            <p:cNvSpPr>
              <a:spLocks noChangeAspect="1" noChangeShapeType="1"/>
            </p:cNvSpPr>
            <p:nvPr/>
          </p:nvSpPr>
          <p:spPr bwMode="auto">
            <a:xfrm flipV="1">
              <a:off x="2089" y="1184"/>
              <a:ext cx="1835" cy="180"/>
            </a:xfrm>
            <a:prstGeom prst="line">
              <a:avLst/>
            </a:prstGeom>
            <a:noFill/>
            <a:ln w="19050">
              <a:solidFill>
                <a:srgbClr val="FF0000"/>
              </a:solidFill>
              <a:round/>
              <a:headEnd/>
              <a:tailEnd type="triangle" w="med" len="med"/>
            </a:ln>
            <a:effectLst/>
          </p:spPr>
          <p:txBody>
            <a:bodyPr/>
            <a:lstStyle/>
            <a:p>
              <a:endParaRPr lang="fr-FR"/>
            </a:p>
          </p:txBody>
        </p:sp>
        <p:sp>
          <p:nvSpPr>
            <p:cNvPr id="232459" name="Text Box 11"/>
            <p:cNvSpPr txBox="1">
              <a:spLocks noChangeAspect="1" noChangeArrowheads="1"/>
            </p:cNvSpPr>
            <p:nvPr/>
          </p:nvSpPr>
          <p:spPr bwMode="auto">
            <a:xfrm>
              <a:off x="3024" y="1576"/>
              <a:ext cx="1262" cy="307"/>
            </a:xfrm>
            <a:prstGeom prst="rect">
              <a:avLst/>
            </a:prstGeom>
            <a:noFill/>
            <a:ln w="9525">
              <a:noFill/>
              <a:miter lim="800000"/>
              <a:headEnd/>
              <a:tailEnd/>
            </a:ln>
            <a:effectLst/>
          </p:spPr>
          <p:txBody>
            <a:bodyPr>
              <a:spAutoFit/>
            </a:bodyPr>
            <a:lstStyle/>
            <a:p>
              <a:pPr algn="l"/>
              <a:r>
                <a:rPr lang="fr-FR" sz="1400"/>
                <a:t>Mixing chamber</a:t>
              </a:r>
            </a:p>
            <a:p>
              <a:pPr algn="l"/>
              <a:r>
                <a:rPr lang="fr-FR" sz="1400"/>
                <a:t> (empty tube)</a:t>
              </a:r>
            </a:p>
          </p:txBody>
        </p:sp>
        <p:sp>
          <p:nvSpPr>
            <p:cNvPr id="232460" name="Line 12"/>
            <p:cNvSpPr>
              <a:spLocks noChangeAspect="1" noChangeShapeType="1"/>
            </p:cNvSpPr>
            <p:nvPr/>
          </p:nvSpPr>
          <p:spPr bwMode="auto">
            <a:xfrm>
              <a:off x="1873" y="2191"/>
              <a:ext cx="2051" cy="1"/>
            </a:xfrm>
            <a:prstGeom prst="line">
              <a:avLst/>
            </a:prstGeom>
            <a:noFill/>
            <a:ln w="19050">
              <a:solidFill>
                <a:srgbClr val="FF0000"/>
              </a:solidFill>
              <a:round/>
              <a:headEnd/>
              <a:tailEnd type="triangle" w="med" len="med"/>
            </a:ln>
            <a:effectLst/>
          </p:spPr>
          <p:txBody>
            <a:bodyPr/>
            <a:lstStyle/>
            <a:p>
              <a:endParaRPr lang="fr-FR"/>
            </a:p>
          </p:txBody>
        </p:sp>
        <p:sp>
          <p:nvSpPr>
            <p:cNvPr id="232461" name="Text Box 13"/>
            <p:cNvSpPr txBox="1">
              <a:spLocks noChangeAspect="1" noChangeArrowheads="1"/>
            </p:cNvSpPr>
            <p:nvPr/>
          </p:nvSpPr>
          <p:spPr bwMode="auto">
            <a:xfrm>
              <a:off x="3024" y="2339"/>
              <a:ext cx="972" cy="433"/>
            </a:xfrm>
            <a:prstGeom prst="rect">
              <a:avLst/>
            </a:prstGeom>
            <a:noFill/>
            <a:ln w="9525">
              <a:noFill/>
              <a:miter lim="800000"/>
              <a:headEnd/>
              <a:tailEnd/>
            </a:ln>
            <a:effectLst/>
          </p:spPr>
          <p:txBody>
            <a:bodyPr>
              <a:spAutoFit/>
            </a:bodyPr>
            <a:lstStyle/>
            <a:p>
              <a:pPr algn="l"/>
              <a:r>
                <a:rPr lang="fr-FR" sz="1400"/>
                <a:t>Beginning of the </a:t>
              </a:r>
            </a:p>
            <a:p>
              <a:pPr algn="l"/>
              <a:r>
                <a:rPr lang="fr-FR" sz="1400"/>
                <a:t>Isokinetic</a:t>
              </a:r>
            </a:p>
            <a:p>
              <a:pPr algn="l"/>
              <a:r>
                <a:rPr lang="fr-FR" sz="1400"/>
                <a:t>sampling lines</a:t>
              </a:r>
            </a:p>
          </p:txBody>
        </p:sp>
        <p:pic>
          <p:nvPicPr>
            <p:cNvPr id="232462" name="Picture 14" descr="IMG_1875"/>
            <p:cNvPicPr>
              <a:picLocks noChangeAspect="1" noChangeArrowheads="1"/>
            </p:cNvPicPr>
            <p:nvPr/>
          </p:nvPicPr>
          <p:blipFill>
            <a:blip r:embed="rId3" cstate="print"/>
            <a:srcRect/>
            <a:stretch>
              <a:fillRect/>
            </a:stretch>
          </p:blipFill>
          <p:spPr bwMode="auto">
            <a:xfrm>
              <a:off x="3924" y="608"/>
              <a:ext cx="1223" cy="961"/>
            </a:xfrm>
            <a:prstGeom prst="rect">
              <a:avLst/>
            </a:prstGeom>
            <a:noFill/>
            <a:ln w="12700">
              <a:solidFill>
                <a:schemeClr val="tx1"/>
              </a:solidFill>
              <a:miter lim="800000"/>
              <a:headEnd/>
              <a:tailEnd/>
            </a:ln>
          </p:spPr>
        </p:pic>
        <p:pic>
          <p:nvPicPr>
            <p:cNvPr id="232463" name="Picture 15" descr="IMG_3473"/>
            <p:cNvPicPr>
              <a:picLocks noChangeAspect="1" noChangeArrowheads="1"/>
            </p:cNvPicPr>
            <p:nvPr/>
          </p:nvPicPr>
          <p:blipFill>
            <a:blip r:embed="rId4" cstate="print"/>
            <a:srcRect/>
            <a:stretch>
              <a:fillRect/>
            </a:stretch>
          </p:blipFill>
          <p:spPr bwMode="auto">
            <a:xfrm>
              <a:off x="3924" y="1795"/>
              <a:ext cx="1223" cy="1163"/>
            </a:xfrm>
            <a:prstGeom prst="rect">
              <a:avLst/>
            </a:prstGeom>
            <a:noFill/>
            <a:ln w="12700">
              <a:solidFill>
                <a:schemeClr val="tx1"/>
              </a:solidFill>
              <a:miter lim="800000"/>
              <a:headEnd/>
              <a:tailEnd/>
            </a:ln>
          </p:spPr>
        </p:pic>
        <p:pic>
          <p:nvPicPr>
            <p:cNvPr id="232464" name="Picture 16" descr="IMG_1877"/>
            <p:cNvPicPr>
              <a:picLocks noChangeAspect="1" noChangeArrowheads="1"/>
            </p:cNvPicPr>
            <p:nvPr/>
          </p:nvPicPr>
          <p:blipFill>
            <a:blip r:embed="rId5" cstate="print"/>
            <a:srcRect/>
            <a:stretch>
              <a:fillRect/>
            </a:stretch>
          </p:blipFill>
          <p:spPr bwMode="auto">
            <a:xfrm>
              <a:off x="3924" y="572"/>
              <a:ext cx="1223" cy="1153"/>
            </a:xfrm>
            <a:prstGeom prst="rect">
              <a:avLst/>
            </a:prstGeom>
            <a:noFill/>
            <a:ln w="12700">
              <a:solidFill>
                <a:schemeClr val="tx1"/>
              </a:solidFill>
              <a:miter lim="800000"/>
              <a:headEnd/>
              <a:tailEnd/>
            </a:ln>
          </p:spPr>
        </p:pic>
        <p:pic>
          <p:nvPicPr>
            <p:cNvPr id="232465" name="Picture 17" descr="P5210012diminuée"/>
            <p:cNvPicPr>
              <a:picLocks noChangeAspect="1" noChangeArrowheads="1"/>
            </p:cNvPicPr>
            <p:nvPr/>
          </p:nvPicPr>
          <p:blipFill>
            <a:blip r:embed="rId6" cstate="print"/>
            <a:srcRect/>
            <a:stretch>
              <a:fillRect/>
            </a:stretch>
          </p:blipFill>
          <p:spPr bwMode="auto">
            <a:xfrm>
              <a:off x="3924" y="3019"/>
              <a:ext cx="1218" cy="914"/>
            </a:xfrm>
            <a:prstGeom prst="rect">
              <a:avLst/>
            </a:prstGeom>
            <a:noFill/>
            <a:ln w="12700">
              <a:solidFill>
                <a:schemeClr val="tx1"/>
              </a:solidFill>
              <a:miter lim="800000"/>
              <a:headEnd/>
              <a:tailEnd/>
            </a:ln>
          </p:spPr>
        </p:pic>
      </p:grpSp>
      <p:sp>
        <p:nvSpPr>
          <p:cNvPr id="232466" name="Fußzeilenplatzhalter 3"/>
          <p:cNvSpPr txBox="1">
            <a:spLocks noGrp="1"/>
          </p:cNvSpPr>
          <p:nvPr/>
        </p:nvSpPr>
        <p:spPr bwMode="auto">
          <a:xfrm>
            <a:off x="993775" y="6410325"/>
            <a:ext cx="7153275" cy="254000"/>
          </a:xfrm>
          <a:prstGeom prst="rect">
            <a:avLst/>
          </a:prstGeom>
          <a:noFill/>
          <a:ln w="9525">
            <a:noFill/>
            <a:miter lim="800000"/>
            <a:headEnd/>
            <a:tailEnd/>
          </a:ln>
        </p:spPr>
        <p:txBody>
          <a:bodyPr/>
          <a:lstStyle/>
          <a:p>
            <a:r>
              <a:rPr lang="en-GB" sz="1200" b="1"/>
              <a:t>3rd International Workshop on Mineral Dust, September 15-17, Leipzig, Germany</a:t>
            </a:r>
          </a:p>
          <a:p>
            <a:r>
              <a:rPr lang="en-GB" sz="1200" b="1"/>
              <a:t>Session 1: measurements and modelling of dust emission and deposition</a:t>
            </a:r>
            <a:endParaRPr lang="fr-FR" sz="1200" b="1"/>
          </a:p>
        </p:txBody>
      </p:sp>
      <p:sp>
        <p:nvSpPr>
          <p:cNvPr id="232467" name="Line 19"/>
          <p:cNvSpPr>
            <a:spLocks noChangeShapeType="1"/>
          </p:cNvSpPr>
          <p:nvPr/>
        </p:nvSpPr>
        <p:spPr bwMode="auto">
          <a:xfrm>
            <a:off x="250825" y="6381750"/>
            <a:ext cx="8642350" cy="0"/>
          </a:xfrm>
          <a:prstGeom prst="line">
            <a:avLst/>
          </a:prstGeom>
          <a:noFill/>
          <a:ln w="57150" cmpd="thinThick">
            <a:solidFill>
              <a:schemeClr val="tx1"/>
            </a:solidFill>
            <a:round/>
            <a:headEnd/>
            <a:tailEnd/>
          </a:ln>
          <a:effectLst/>
        </p:spPr>
        <p:txBody>
          <a:bodyPr/>
          <a:lstStyle/>
          <a:p>
            <a:endParaRPr lang="fr-FR"/>
          </a:p>
        </p:txBody>
      </p:sp>
      <p:sp>
        <p:nvSpPr>
          <p:cNvPr id="232468" name="Text Box 20"/>
          <p:cNvSpPr txBox="1">
            <a:spLocks noChangeArrowheads="1"/>
          </p:cNvSpPr>
          <p:nvPr/>
        </p:nvSpPr>
        <p:spPr bwMode="auto">
          <a:xfrm>
            <a:off x="190500" y="749300"/>
            <a:ext cx="3879850" cy="366713"/>
          </a:xfrm>
          <a:prstGeom prst="rect">
            <a:avLst/>
          </a:prstGeom>
          <a:noFill/>
          <a:ln w="9525">
            <a:noFill/>
            <a:miter lim="800000"/>
            <a:headEnd/>
            <a:tailEnd/>
          </a:ln>
          <a:effectLst/>
        </p:spPr>
        <p:txBody>
          <a:bodyPr wrap="none">
            <a:spAutoFit/>
          </a:bodyPr>
          <a:lstStyle/>
          <a:p>
            <a:pPr algn="l"/>
            <a:r>
              <a:rPr lang="fr-FR"/>
              <a:t>The whole size distribution spectrum</a:t>
            </a:r>
          </a:p>
        </p:txBody>
      </p:sp>
      <p:sp>
        <p:nvSpPr>
          <p:cNvPr id="232469" name="Rectangle 21"/>
          <p:cNvSpPr>
            <a:spLocks noChangeArrowheads="1"/>
          </p:cNvSpPr>
          <p:nvPr/>
        </p:nvSpPr>
        <p:spPr bwMode="auto">
          <a:xfrm>
            <a:off x="1824038" y="71438"/>
            <a:ext cx="5486400" cy="571500"/>
          </a:xfrm>
          <a:prstGeom prst="rect">
            <a:avLst/>
          </a:prstGeom>
          <a:solidFill>
            <a:srgbClr val="FFCC00"/>
          </a:solidFill>
          <a:ln w="9525">
            <a:solidFill>
              <a:schemeClr val="tx1"/>
            </a:solidFill>
            <a:miter lim="800000"/>
            <a:headEnd/>
            <a:tailEnd/>
          </a:ln>
          <a:effectLst/>
        </p:spPr>
        <p:txBody>
          <a:bodyPr anchor="ctr"/>
          <a:lstStyle/>
          <a:p>
            <a:r>
              <a:rPr lang="en-GB" sz="2800" b="1">
                <a:solidFill>
                  <a:schemeClr val="bg1"/>
                </a:solidFill>
              </a:rPr>
              <a:t>Veine de prélèvement au sol</a:t>
            </a:r>
            <a:endParaRPr lang="fr-FR" sz="2800" b="1">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71525" y="1228725"/>
            <a:ext cx="7575550" cy="5073650"/>
            <a:chOff x="486" y="774"/>
            <a:chExt cx="4772" cy="3196"/>
          </a:xfrm>
        </p:grpSpPr>
        <p:grpSp>
          <p:nvGrpSpPr>
            <p:cNvPr id="3" name="Group 3"/>
            <p:cNvGrpSpPr>
              <a:grpSpLocks/>
            </p:cNvGrpSpPr>
            <p:nvPr/>
          </p:nvGrpSpPr>
          <p:grpSpPr bwMode="auto">
            <a:xfrm>
              <a:off x="489" y="774"/>
              <a:ext cx="4769" cy="3196"/>
              <a:chOff x="1248" y="704"/>
              <a:chExt cx="4237" cy="2912"/>
            </a:xfrm>
          </p:grpSpPr>
          <p:pic>
            <p:nvPicPr>
              <p:cNvPr id="25604" name="Picture 4" descr="200603071200_MSG1_SEVI_DST"/>
              <p:cNvPicPr>
                <a:picLocks noChangeAspect="1" noChangeArrowheads="1"/>
              </p:cNvPicPr>
              <p:nvPr/>
            </p:nvPicPr>
            <p:blipFill>
              <a:blip r:embed="rId2" cstate="print"/>
              <a:srcRect/>
              <a:stretch>
                <a:fillRect/>
              </a:stretch>
            </p:blipFill>
            <p:spPr bwMode="auto">
              <a:xfrm>
                <a:off x="1248" y="704"/>
                <a:ext cx="4237" cy="2912"/>
              </a:xfrm>
              <a:prstGeom prst="rect">
                <a:avLst/>
              </a:prstGeom>
              <a:noFill/>
            </p:spPr>
          </p:pic>
          <p:sp>
            <p:nvSpPr>
              <p:cNvPr id="25605" name="Line 5"/>
              <p:cNvSpPr>
                <a:spLocks noChangeAspect="1" noChangeShapeType="1"/>
              </p:cNvSpPr>
              <p:nvPr/>
            </p:nvSpPr>
            <p:spPr bwMode="auto">
              <a:xfrm rot="18900000">
                <a:off x="3454" y="2006"/>
                <a:ext cx="217" cy="0"/>
              </a:xfrm>
              <a:prstGeom prst="line">
                <a:avLst/>
              </a:prstGeom>
              <a:noFill/>
              <a:ln w="38100">
                <a:solidFill>
                  <a:schemeClr val="tx1"/>
                </a:solidFill>
                <a:round/>
                <a:headEnd/>
                <a:tailEnd/>
              </a:ln>
              <a:effectLst/>
            </p:spPr>
            <p:txBody>
              <a:bodyPr/>
              <a:lstStyle/>
              <a:p>
                <a:endParaRPr lang="fr-FR"/>
              </a:p>
            </p:txBody>
          </p:sp>
          <p:sp>
            <p:nvSpPr>
              <p:cNvPr id="25606" name="Line 6"/>
              <p:cNvSpPr>
                <a:spLocks noChangeAspect="1" noChangeShapeType="1"/>
              </p:cNvSpPr>
              <p:nvPr/>
            </p:nvSpPr>
            <p:spPr bwMode="auto">
              <a:xfrm rot="2700000">
                <a:off x="3453" y="2006"/>
                <a:ext cx="217" cy="0"/>
              </a:xfrm>
              <a:prstGeom prst="line">
                <a:avLst/>
              </a:prstGeom>
              <a:noFill/>
              <a:ln w="38100">
                <a:solidFill>
                  <a:schemeClr val="tx1"/>
                </a:solidFill>
                <a:round/>
                <a:headEnd/>
                <a:tailEnd/>
              </a:ln>
              <a:effectLst/>
            </p:spPr>
            <p:txBody>
              <a:bodyPr/>
              <a:lstStyle/>
              <a:p>
                <a:endParaRPr lang="fr-FR"/>
              </a:p>
            </p:txBody>
          </p:sp>
        </p:grpSp>
        <p:sp>
          <p:nvSpPr>
            <p:cNvPr id="25607" name="Text Box 7"/>
            <p:cNvSpPr txBox="1">
              <a:spLocks noChangeAspect="1" noChangeArrowheads="1"/>
            </p:cNvSpPr>
            <p:nvPr/>
          </p:nvSpPr>
          <p:spPr bwMode="auto">
            <a:xfrm>
              <a:off x="486" y="3713"/>
              <a:ext cx="1938" cy="250"/>
            </a:xfrm>
            <a:prstGeom prst="rect">
              <a:avLst/>
            </a:prstGeom>
            <a:noFill/>
            <a:ln w="38100">
              <a:noFill/>
              <a:miter lim="800000"/>
              <a:headEnd/>
              <a:tailEnd/>
            </a:ln>
            <a:effectLst/>
          </p:spPr>
          <p:txBody>
            <a:bodyPr>
              <a:spAutoFit/>
            </a:bodyPr>
            <a:lstStyle/>
            <a:p>
              <a:pPr eaLnBrk="0" hangingPunct="0">
                <a:spcBef>
                  <a:spcPct val="50000"/>
                </a:spcBef>
              </a:pPr>
              <a:r>
                <a:rPr lang="en-GB" sz="2000" b="1"/>
                <a:t>7 Mars 2006 – 12h00 TU</a:t>
              </a:r>
              <a:endParaRPr lang="en-US" sz="2000" b="1"/>
            </a:p>
          </p:txBody>
        </p:sp>
      </p:grpSp>
      <p:sp>
        <p:nvSpPr>
          <p:cNvPr id="25608" name="Text Box 8"/>
          <p:cNvSpPr txBox="1">
            <a:spLocks noChangeArrowheads="1"/>
          </p:cNvSpPr>
          <p:nvPr/>
        </p:nvSpPr>
        <p:spPr bwMode="auto">
          <a:xfrm>
            <a:off x="0" y="0"/>
            <a:ext cx="9317038" cy="1006475"/>
          </a:xfrm>
          <a:prstGeom prst="rect">
            <a:avLst/>
          </a:prstGeom>
          <a:noFill/>
          <a:ln w="9525">
            <a:noFill/>
            <a:miter lim="800000"/>
            <a:headEnd/>
            <a:tailEnd/>
          </a:ln>
          <a:effectLst/>
        </p:spPr>
        <p:txBody>
          <a:bodyPr>
            <a:spAutoFit/>
          </a:bodyPr>
          <a:lstStyle/>
          <a:p>
            <a:pPr algn="l"/>
            <a:r>
              <a:rPr lang="fr-FR" sz="2000">
                <a:latin typeface="Times New Roman" pitchFamily="18" charset="0"/>
              </a:rPr>
              <a:t>Fausses couleurs : Poussières = Rose ou Magenta; Vapeur d’eau = bleu sombre; Nuages épais de hautes couches = brun rouge, Nuages fins de hautes couches = noirs; Surface du sol = bleu pâle ou pourpre. </a:t>
            </a:r>
            <a:endParaRPr lang="fr-FR"/>
          </a:p>
        </p:txBody>
      </p:sp>
      <p:sp>
        <p:nvSpPr>
          <p:cNvPr id="25609" name="Rectangle 9"/>
          <p:cNvSpPr>
            <a:spLocks noChangeArrowheads="1"/>
          </p:cNvSpPr>
          <p:nvPr/>
        </p:nvSpPr>
        <p:spPr bwMode="auto">
          <a:xfrm>
            <a:off x="2198688" y="6553200"/>
            <a:ext cx="6916737" cy="304800"/>
          </a:xfrm>
          <a:prstGeom prst="rect">
            <a:avLst/>
          </a:prstGeom>
          <a:noFill/>
          <a:ln w="9525">
            <a:noFill/>
            <a:miter lim="800000"/>
            <a:headEnd/>
            <a:tailEnd/>
          </a:ln>
          <a:effectLst/>
        </p:spPr>
        <p:txBody>
          <a:bodyPr wrap="none">
            <a:spAutoFit/>
          </a:bodyPr>
          <a:lstStyle/>
          <a:p>
            <a:pPr algn="l" eaLnBrk="0" hangingPunct="0"/>
            <a:r>
              <a:rPr lang="en-GB" sz="1400"/>
              <a:t>Slingo et al. 2006 - Dust product SEVIRI Imager – Meteosat-8 - EUMETSAT Courtesy</a:t>
            </a:r>
            <a:endParaRPr lang="fr-FR" sz="14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IMG_3115"/>
          <p:cNvPicPr>
            <a:picLocks noChangeAspect="1" noChangeArrowheads="1"/>
          </p:cNvPicPr>
          <p:nvPr/>
        </p:nvPicPr>
        <p:blipFill>
          <a:blip r:embed="rId2" cstate="print"/>
          <a:srcRect/>
          <a:stretch>
            <a:fillRect/>
          </a:stretch>
        </p:blipFill>
        <p:spPr bwMode="auto">
          <a:xfrm>
            <a:off x="385763" y="903288"/>
            <a:ext cx="8370887" cy="5324475"/>
          </a:xfrm>
          <a:prstGeom prst="rect">
            <a:avLst/>
          </a:prstGeom>
          <a:noFill/>
        </p:spPr>
      </p:pic>
      <p:sp>
        <p:nvSpPr>
          <p:cNvPr id="231427" name="Fußzeilenplatzhalter 3"/>
          <p:cNvSpPr txBox="1">
            <a:spLocks noGrp="1"/>
          </p:cNvSpPr>
          <p:nvPr/>
        </p:nvSpPr>
        <p:spPr bwMode="auto">
          <a:xfrm>
            <a:off x="993775" y="6410325"/>
            <a:ext cx="7153275" cy="254000"/>
          </a:xfrm>
          <a:prstGeom prst="rect">
            <a:avLst/>
          </a:prstGeom>
          <a:noFill/>
          <a:ln w="9525">
            <a:noFill/>
            <a:miter lim="800000"/>
            <a:headEnd/>
            <a:tailEnd/>
          </a:ln>
        </p:spPr>
        <p:txBody>
          <a:bodyPr/>
          <a:lstStyle/>
          <a:p>
            <a:r>
              <a:rPr lang="en-GB" sz="1200" b="1"/>
              <a:t>3rd International Workshop on Mineral Dust, September 15-17, Leipzig, Germany</a:t>
            </a:r>
          </a:p>
          <a:p>
            <a:r>
              <a:rPr lang="en-GB" sz="1200" b="1"/>
              <a:t>Session 1: measurements and modelling of dust emission and deposition</a:t>
            </a:r>
            <a:endParaRPr lang="fr-FR" sz="1200" b="1"/>
          </a:p>
        </p:txBody>
      </p:sp>
      <p:sp>
        <p:nvSpPr>
          <p:cNvPr id="231428" name="Line 4"/>
          <p:cNvSpPr>
            <a:spLocks noChangeShapeType="1"/>
          </p:cNvSpPr>
          <p:nvPr/>
        </p:nvSpPr>
        <p:spPr bwMode="auto">
          <a:xfrm>
            <a:off x="250825" y="6381750"/>
            <a:ext cx="8642350" cy="0"/>
          </a:xfrm>
          <a:prstGeom prst="line">
            <a:avLst/>
          </a:prstGeom>
          <a:noFill/>
          <a:ln w="57150" cmpd="thinThick">
            <a:solidFill>
              <a:schemeClr val="tx1"/>
            </a:solidFill>
            <a:round/>
            <a:headEnd/>
            <a:tailEnd/>
          </a:ln>
          <a:effectLst/>
        </p:spPr>
        <p:txBody>
          <a:bodyPr/>
          <a:lstStyle/>
          <a:p>
            <a:endParaRPr lang="fr-FR"/>
          </a:p>
        </p:txBody>
      </p:sp>
      <p:sp>
        <p:nvSpPr>
          <p:cNvPr id="231429" name="Text Box 5"/>
          <p:cNvSpPr txBox="1">
            <a:spLocks noChangeArrowheads="1"/>
          </p:cNvSpPr>
          <p:nvPr/>
        </p:nvSpPr>
        <p:spPr bwMode="auto">
          <a:xfrm>
            <a:off x="2830513" y="1098550"/>
            <a:ext cx="2279650" cy="366713"/>
          </a:xfrm>
          <a:prstGeom prst="rect">
            <a:avLst/>
          </a:prstGeom>
          <a:noFill/>
          <a:ln w="9525">
            <a:noFill/>
            <a:miter lim="800000"/>
            <a:headEnd/>
            <a:tailEnd/>
          </a:ln>
          <a:effectLst/>
        </p:spPr>
        <p:txBody>
          <a:bodyPr wrap="none">
            <a:spAutoFit/>
          </a:bodyPr>
          <a:lstStyle/>
          <a:p>
            <a:pPr algn="l"/>
            <a:r>
              <a:rPr lang="en-US"/>
              <a:t>Top sampling device</a:t>
            </a:r>
          </a:p>
        </p:txBody>
      </p:sp>
      <p:sp>
        <p:nvSpPr>
          <p:cNvPr id="231430" name="Text Box 6"/>
          <p:cNvSpPr txBox="1">
            <a:spLocks noChangeArrowheads="1"/>
          </p:cNvSpPr>
          <p:nvPr/>
        </p:nvSpPr>
        <p:spPr bwMode="auto">
          <a:xfrm>
            <a:off x="4252913" y="2814638"/>
            <a:ext cx="2609850" cy="366712"/>
          </a:xfrm>
          <a:prstGeom prst="rect">
            <a:avLst/>
          </a:prstGeom>
          <a:noFill/>
          <a:ln w="9525">
            <a:noFill/>
            <a:miter lim="800000"/>
            <a:headEnd/>
            <a:tailEnd/>
          </a:ln>
          <a:effectLst/>
        </p:spPr>
        <p:txBody>
          <a:bodyPr wrap="none">
            <a:spAutoFit/>
          </a:bodyPr>
          <a:lstStyle/>
          <a:p>
            <a:pPr algn="l"/>
            <a:r>
              <a:rPr lang="en-US"/>
              <a:t>Bottom sampling device</a:t>
            </a:r>
          </a:p>
        </p:txBody>
      </p:sp>
      <p:sp>
        <p:nvSpPr>
          <p:cNvPr id="231431" name="Line 7"/>
          <p:cNvSpPr>
            <a:spLocks noChangeShapeType="1"/>
          </p:cNvSpPr>
          <p:nvPr/>
        </p:nvSpPr>
        <p:spPr bwMode="auto">
          <a:xfrm flipH="1">
            <a:off x="2374900" y="1366838"/>
            <a:ext cx="452438" cy="244475"/>
          </a:xfrm>
          <a:prstGeom prst="line">
            <a:avLst/>
          </a:prstGeom>
          <a:noFill/>
          <a:ln w="9525">
            <a:solidFill>
              <a:schemeClr val="tx1"/>
            </a:solidFill>
            <a:round/>
            <a:headEnd/>
            <a:tailEnd type="triangle" w="med" len="med"/>
          </a:ln>
          <a:effectLst/>
        </p:spPr>
        <p:txBody>
          <a:bodyPr/>
          <a:lstStyle/>
          <a:p>
            <a:endParaRPr lang="fr-FR"/>
          </a:p>
        </p:txBody>
      </p:sp>
      <p:sp>
        <p:nvSpPr>
          <p:cNvPr id="231432" name="Line 8"/>
          <p:cNvSpPr>
            <a:spLocks noChangeShapeType="1"/>
          </p:cNvSpPr>
          <p:nvPr/>
        </p:nvSpPr>
        <p:spPr bwMode="auto">
          <a:xfrm flipH="1">
            <a:off x="3686175" y="3195638"/>
            <a:ext cx="452438" cy="244475"/>
          </a:xfrm>
          <a:prstGeom prst="line">
            <a:avLst/>
          </a:prstGeom>
          <a:noFill/>
          <a:ln w="9525">
            <a:solidFill>
              <a:schemeClr val="tx1"/>
            </a:solidFill>
            <a:round/>
            <a:headEnd/>
            <a:tailEnd type="triangle" w="med" len="med"/>
          </a:ln>
          <a:effectLst/>
        </p:spPr>
        <p:txBody>
          <a:bodyPr/>
          <a:lstStyle/>
          <a:p>
            <a:endParaRPr lang="fr-FR"/>
          </a:p>
        </p:txBody>
      </p:sp>
      <p:sp>
        <p:nvSpPr>
          <p:cNvPr id="231433" name="Text Box 9"/>
          <p:cNvSpPr txBox="1">
            <a:spLocks noChangeArrowheads="1"/>
          </p:cNvSpPr>
          <p:nvPr/>
        </p:nvSpPr>
        <p:spPr bwMode="auto">
          <a:xfrm>
            <a:off x="6943725" y="1592263"/>
            <a:ext cx="2228850" cy="366712"/>
          </a:xfrm>
          <a:prstGeom prst="rect">
            <a:avLst/>
          </a:prstGeom>
          <a:noFill/>
          <a:ln w="9525">
            <a:noFill/>
            <a:miter lim="800000"/>
            <a:headEnd/>
            <a:tailEnd/>
          </a:ln>
          <a:effectLst/>
        </p:spPr>
        <p:txBody>
          <a:bodyPr wrap="none">
            <a:spAutoFit/>
          </a:bodyPr>
          <a:lstStyle/>
          <a:p>
            <a:pPr algn="l"/>
            <a:r>
              <a:rPr lang="en-US"/>
              <a:t>Meteorological mast</a:t>
            </a:r>
          </a:p>
        </p:txBody>
      </p:sp>
      <p:sp>
        <p:nvSpPr>
          <p:cNvPr id="231434" name="Line 10"/>
          <p:cNvSpPr>
            <a:spLocks noChangeShapeType="1"/>
          </p:cNvSpPr>
          <p:nvPr/>
        </p:nvSpPr>
        <p:spPr bwMode="auto">
          <a:xfrm flipH="1">
            <a:off x="8051800" y="2044700"/>
            <a:ext cx="0" cy="488950"/>
          </a:xfrm>
          <a:prstGeom prst="line">
            <a:avLst/>
          </a:prstGeom>
          <a:noFill/>
          <a:ln w="9525">
            <a:solidFill>
              <a:schemeClr val="tx1"/>
            </a:solidFill>
            <a:round/>
            <a:headEnd/>
            <a:tailEnd type="triangle" w="med" len="med"/>
          </a:ln>
          <a:effectLst/>
        </p:spPr>
        <p:txBody>
          <a:bodyPr/>
          <a:lstStyle/>
          <a:p>
            <a:endParaRPr lang="fr-FR"/>
          </a:p>
        </p:txBody>
      </p:sp>
      <p:sp>
        <p:nvSpPr>
          <p:cNvPr id="231435" name="Text Box 11"/>
          <p:cNvSpPr txBox="1">
            <a:spLocks noChangeArrowheads="1"/>
          </p:cNvSpPr>
          <p:nvPr/>
        </p:nvSpPr>
        <p:spPr bwMode="auto">
          <a:xfrm>
            <a:off x="4770438" y="3829050"/>
            <a:ext cx="1657350" cy="366713"/>
          </a:xfrm>
          <a:prstGeom prst="rect">
            <a:avLst/>
          </a:prstGeom>
          <a:noFill/>
          <a:ln w="9525">
            <a:noFill/>
            <a:miter lim="800000"/>
            <a:headEnd/>
            <a:tailEnd/>
          </a:ln>
          <a:effectLst/>
        </p:spPr>
        <p:txBody>
          <a:bodyPr wrap="none">
            <a:spAutoFit/>
          </a:bodyPr>
          <a:lstStyle/>
          <a:p>
            <a:pPr algn="l"/>
            <a:r>
              <a:rPr lang="en-US"/>
              <a:t>PM10   control</a:t>
            </a:r>
          </a:p>
        </p:txBody>
      </p:sp>
      <p:sp>
        <p:nvSpPr>
          <p:cNvPr id="231436" name="Rectangle 12"/>
          <p:cNvSpPr>
            <a:spLocks noChangeArrowheads="1"/>
          </p:cNvSpPr>
          <p:nvPr/>
        </p:nvSpPr>
        <p:spPr bwMode="auto">
          <a:xfrm>
            <a:off x="827584" y="215900"/>
            <a:ext cx="7344816" cy="571500"/>
          </a:xfrm>
          <a:prstGeom prst="rect">
            <a:avLst/>
          </a:prstGeom>
          <a:solidFill>
            <a:srgbClr val="FFCC00"/>
          </a:solidFill>
          <a:ln w="9525">
            <a:solidFill>
              <a:schemeClr val="tx1"/>
            </a:solidFill>
            <a:miter lim="800000"/>
            <a:headEnd/>
            <a:tailEnd/>
          </a:ln>
          <a:effectLst/>
        </p:spPr>
        <p:txBody>
          <a:bodyPr anchor="ctr"/>
          <a:lstStyle/>
          <a:p>
            <a:r>
              <a:rPr lang="en-GB" sz="3600" b="1" dirty="0" err="1">
                <a:solidFill>
                  <a:schemeClr val="bg1"/>
                </a:solidFill>
              </a:rPr>
              <a:t>Veine</a:t>
            </a:r>
            <a:r>
              <a:rPr lang="en-GB" sz="3600" b="1" dirty="0">
                <a:solidFill>
                  <a:schemeClr val="bg1"/>
                </a:solidFill>
              </a:rPr>
              <a:t> de </a:t>
            </a:r>
            <a:r>
              <a:rPr lang="en-GB" sz="3600" b="1" dirty="0" err="1">
                <a:solidFill>
                  <a:schemeClr val="bg1"/>
                </a:solidFill>
              </a:rPr>
              <a:t>prélèvement</a:t>
            </a:r>
            <a:r>
              <a:rPr lang="en-GB" sz="3600" b="1" dirty="0">
                <a:solidFill>
                  <a:schemeClr val="bg1"/>
                </a:solidFill>
              </a:rPr>
              <a:t> au </a:t>
            </a:r>
            <a:r>
              <a:rPr lang="en-GB" sz="3600" b="1" dirty="0" smtClean="0">
                <a:solidFill>
                  <a:schemeClr val="bg1"/>
                </a:solidFill>
              </a:rPr>
              <a:t>sol (AMMA)</a:t>
            </a:r>
            <a:endParaRPr lang="fr-FR" sz="3600" b="1"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DSCN3494"/>
          <p:cNvPicPr>
            <a:picLocks noChangeAspect="1" noChangeArrowheads="1"/>
          </p:cNvPicPr>
          <p:nvPr/>
        </p:nvPicPr>
        <p:blipFill>
          <a:blip r:embed="rId3" cstate="print"/>
          <a:srcRect/>
          <a:stretch>
            <a:fillRect/>
          </a:stretch>
        </p:blipFill>
        <p:spPr bwMode="auto">
          <a:xfrm>
            <a:off x="3059113" y="868363"/>
            <a:ext cx="3095625" cy="2320925"/>
          </a:xfrm>
          <a:prstGeom prst="rect">
            <a:avLst/>
          </a:prstGeom>
          <a:noFill/>
          <a:ln w="9525">
            <a:noFill/>
            <a:miter lim="800000"/>
            <a:headEnd/>
            <a:tailEnd/>
          </a:ln>
        </p:spPr>
      </p:pic>
      <p:pic>
        <p:nvPicPr>
          <p:cNvPr id="233475" name="Picture 3" descr="DSCN3444"/>
          <p:cNvPicPr>
            <a:picLocks noChangeAspect="1" noChangeArrowheads="1"/>
          </p:cNvPicPr>
          <p:nvPr/>
        </p:nvPicPr>
        <p:blipFill>
          <a:blip r:embed="rId4" cstate="print"/>
          <a:srcRect/>
          <a:stretch>
            <a:fillRect/>
          </a:stretch>
        </p:blipFill>
        <p:spPr bwMode="auto">
          <a:xfrm>
            <a:off x="601663" y="757238"/>
            <a:ext cx="2003425" cy="2671762"/>
          </a:xfrm>
          <a:prstGeom prst="rect">
            <a:avLst/>
          </a:prstGeom>
          <a:noFill/>
        </p:spPr>
      </p:pic>
      <p:sp>
        <p:nvSpPr>
          <p:cNvPr id="233476" name="Fußzeilenplatzhalter 3"/>
          <p:cNvSpPr txBox="1">
            <a:spLocks noGrp="1"/>
          </p:cNvSpPr>
          <p:nvPr/>
        </p:nvSpPr>
        <p:spPr bwMode="auto">
          <a:xfrm>
            <a:off x="993775" y="6410325"/>
            <a:ext cx="7153275" cy="254000"/>
          </a:xfrm>
          <a:prstGeom prst="rect">
            <a:avLst/>
          </a:prstGeom>
          <a:noFill/>
          <a:ln w="9525">
            <a:noFill/>
            <a:miter lim="800000"/>
            <a:headEnd/>
            <a:tailEnd/>
          </a:ln>
        </p:spPr>
        <p:txBody>
          <a:bodyPr/>
          <a:lstStyle/>
          <a:p>
            <a:r>
              <a:rPr lang="en-GB" sz="1200" b="1"/>
              <a:t>3rd International Workshop on Mineral Dust, September 15-17, Leipzig, Germany</a:t>
            </a:r>
          </a:p>
          <a:p>
            <a:r>
              <a:rPr lang="en-GB" sz="1200" b="1"/>
              <a:t>Session 1: measurements and modelling of dust emission and deposition</a:t>
            </a:r>
            <a:endParaRPr lang="fr-FR" sz="1200" b="1"/>
          </a:p>
        </p:txBody>
      </p:sp>
      <p:sp>
        <p:nvSpPr>
          <p:cNvPr id="233477" name="Line 5"/>
          <p:cNvSpPr>
            <a:spLocks noChangeShapeType="1"/>
          </p:cNvSpPr>
          <p:nvPr/>
        </p:nvSpPr>
        <p:spPr bwMode="auto">
          <a:xfrm>
            <a:off x="250825" y="6381750"/>
            <a:ext cx="8642350" cy="0"/>
          </a:xfrm>
          <a:prstGeom prst="line">
            <a:avLst/>
          </a:prstGeom>
          <a:noFill/>
          <a:ln w="57150" cmpd="thinThick">
            <a:solidFill>
              <a:schemeClr val="tx1"/>
            </a:solidFill>
            <a:round/>
            <a:headEnd/>
            <a:tailEnd/>
          </a:ln>
          <a:effectLst/>
        </p:spPr>
        <p:txBody>
          <a:bodyPr/>
          <a:lstStyle/>
          <a:p>
            <a:endParaRPr lang="fr-FR"/>
          </a:p>
        </p:txBody>
      </p:sp>
      <p:pic>
        <p:nvPicPr>
          <p:cNvPr id="233478" name="Picture 6" descr="DSCN3511_container en place"/>
          <p:cNvPicPr>
            <a:picLocks noChangeAspect="1" noChangeArrowheads="1"/>
          </p:cNvPicPr>
          <p:nvPr/>
        </p:nvPicPr>
        <p:blipFill>
          <a:blip r:embed="rId5" cstate="print"/>
          <a:srcRect/>
          <a:stretch>
            <a:fillRect/>
          </a:stretch>
        </p:blipFill>
        <p:spPr bwMode="auto">
          <a:xfrm>
            <a:off x="6597650" y="587375"/>
            <a:ext cx="1970088" cy="2627313"/>
          </a:xfrm>
          <a:prstGeom prst="rect">
            <a:avLst/>
          </a:prstGeom>
          <a:noFill/>
        </p:spPr>
      </p:pic>
      <p:pic>
        <p:nvPicPr>
          <p:cNvPr id="233479" name="Picture 7" descr="IMG_1977_intérieur container manip"/>
          <p:cNvPicPr>
            <a:picLocks noChangeAspect="1" noChangeArrowheads="1"/>
          </p:cNvPicPr>
          <p:nvPr/>
        </p:nvPicPr>
        <p:blipFill>
          <a:blip r:embed="rId6" cstate="print"/>
          <a:srcRect/>
          <a:stretch>
            <a:fillRect/>
          </a:stretch>
        </p:blipFill>
        <p:spPr bwMode="auto">
          <a:xfrm>
            <a:off x="4854575" y="3200400"/>
            <a:ext cx="4213225" cy="3136900"/>
          </a:xfrm>
          <a:prstGeom prst="rect">
            <a:avLst/>
          </a:prstGeom>
          <a:noFill/>
        </p:spPr>
      </p:pic>
      <p:sp>
        <p:nvSpPr>
          <p:cNvPr id="233480" name="Rectangle 8"/>
          <p:cNvSpPr>
            <a:spLocks noChangeArrowheads="1"/>
          </p:cNvSpPr>
          <p:nvPr/>
        </p:nvSpPr>
        <p:spPr bwMode="auto">
          <a:xfrm>
            <a:off x="144463" y="44450"/>
            <a:ext cx="8820150" cy="676275"/>
          </a:xfrm>
          <a:prstGeom prst="rect">
            <a:avLst/>
          </a:prstGeom>
          <a:solidFill>
            <a:srgbClr val="FFCC00"/>
          </a:solidFill>
          <a:ln w="9525">
            <a:solidFill>
              <a:schemeClr val="tx1"/>
            </a:solidFill>
            <a:miter lim="800000"/>
            <a:headEnd/>
            <a:tailEnd/>
          </a:ln>
          <a:effectLst/>
        </p:spPr>
        <p:txBody>
          <a:bodyPr anchor="ctr"/>
          <a:lstStyle/>
          <a:p>
            <a:r>
              <a:rPr lang="en-GB" sz="4000" b="1" dirty="0">
                <a:solidFill>
                  <a:schemeClr val="bg1"/>
                </a:solidFill>
              </a:rPr>
              <a:t>Emission flux : sampling set </a:t>
            </a:r>
            <a:r>
              <a:rPr lang="en-GB" sz="4000" b="1" dirty="0" smtClean="0">
                <a:solidFill>
                  <a:schemeClr val="bg1"/>
                </a:solidFill>
              </a:rPr>
              <a:t>up (AMMA)</a:t>
            </a:r>
            <a:endParaRPr lang="fr-FR" sz="4000" b="1" dirty="0">
              <a:solidFill>
                <a:schemeClr val="bg1"/>
              </a:solidFill>
            </a:endParaRPr>
          </a:p>
        </p:txBody>
      </p:sp>
      <p:pic>
        <p:nvPicPr>
          <p:cNvPr id="233481" name="Picture 9" descr="IMG_3114"/>
          <p:cNvPicPr>
            <a:picLocks noChangeAspect="1" noChangeArrowheads="1"/>
          </p:cNvPicPr>
          <p:nvPr/>
        </p:nvPicPr>
        <p:blipFill>
          <a:blip r:embed="rId7" cstate="print"/>
          <a:srcRect/>
          <a:stretch>
            <a:fillRect/>
          </a:stretch>
        </p:blipFill>
        <p:spPr bwMode="auto">
          <a:xfrm>
            <a:off x="1431925" y="3730625"/>
            <a:ext cx="2289175" cy="2557463"/>
          </a:xfrm>
          <a:prstGeom prst="rect">
            <a:avLst/>
          </a:prstGeom>
          <a:noFill/>
        </p:spPr>
      </p:pic>
      <p:pic>
        <p:nvPicPr>
          <p:cNvPr id="233482" name="Picture 10" descr="IMG_7085"/>
          <p:cNvPicPr>
            <a:picLocks noChangeAspect="1" noChangeArrowheads="1"/>
          </p:cNvPicPr>
          <p:nvPr/>
        </p:nvPicPr>
        <p:blipFill>
          <a:blip r:embed="rId8" cstate="print"/>
          <a:srcRect/>
          <a:stretch>
            <a:fillRect/>
          </a:stretch>
        </p:blipFill>
        <p:spPr bwMode="auto">
          <a:xfrm>
            <a:off x="141288" y="3235325"/>
            <a:ext cx="4572000" cy="30480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DSCN3950"/>
          <p:cNvPicPr>
            <a:picLocks noChangeAspect="1" noChangeArrowheads="1"/>
          </p:cNvPicPr>
          <p:nvPr/>
        </p:nvPicPr>
        <p:blipFill>
          <a:blip r:embed="rId2" cstate="print"/>
          <a:srcRect/>
          <a:stretch>
            <a:fillRect/>
          </a:stretch>
        </p:blipFill>
        <p:spPr bwMode="auto">
          <a:xfrm>
            <a:off x="1546225" y="725488"/>
            <a:ext cx="4597400" cy="6132512"/>
          </a:xfrm>
          <a:prstGeom prst="rect">
            <a:avLst/>
          </a:prstGeom>
          <a:noFill/>
        </p:spPr>
      </p:pic>
      <p:sp>
        <p:nvSpPr>
          <p:cNvPr id="235523" name="Text Box 3"/>
          <p:cNvSpPr txBox="1">
            <a:spLocks noChangeArrowheads="1"/>
          </p:cNvSpPr>
          <p:nvPr/>
        </p:nvSpPr>
        <p:spPr bwMode="auto">
          <a:xfrm>
            <a:off x="0" y="2563813"/>
            <a:ext cx="1555750" cy="1749425"/>
          </a:xfrm>
          <a:prstGeom prst="rect">
            <a:avLst/>
          </a:prstGeom>
          <a:noFill/>
          <a:ln w="9525">
            <a:solidFill>
              <a:schemeClr val="tx1"/>
            </a:solidFill>
            <a:miter lim="800000"/>
            <a:headEnd/>
            <a:tailEnd/>
          </a:ln>
          <a:effectLst/>
        </p:spPr>
        <p:txBody>
          <a:bodyPr>
            <a:spAutoFit/>
          </a:bodyPr>
          <a:lstStyle/>
          <a:p>
            <a:r>
              <a:rPr lang="fr-FR"/>
              <a:t>Dispositif de mesure sous le PIP du niveau bas (container enterré)</a:t>
            </a:r>
            <a:endParaRPr lang="fr-FR">
              <a:solidFill>
                <a:srgbClr val="009900"/>
              </a:solidFill>
            </a:endParaRPr>
          </a:p>
        </p:txBody>
      </p:sp>
      <p:sp>
        <p:nvSpPr>
          <p:cNvPr id="235524" name="Text Box 4"/>
          <p:cNvSpPr txBox="1">
            <a:spLocks noChangeArrowheads="1"/>
          </p:cNvSpPr>
          <p:nvPr/>
        </p:nvSpPr>
        <p:spPr bwMode="auto">
          <a:xfrm>
            <a:off x="2105025" y="106363"/>
            <a:ext cx="4916488" cy="482600"/>
          </a:xfrm>
          <a:prstGeom prst="rect">
            <a:avLst/>
          </a:prstGeom>
          <a:solidFill>
            <a:srgbClr val="FFCC00"/>
          </a:solidFill>
          <a:ln w="25400">
            <a:solidFill>
              <a:schemeClr val="tx1"/>
            </a:solidFill>
            <a:miter lim="800000"/>
            <a:headEnd/>
            <a:tailEnd/>
          </a:ln>
          <a:effectLst/>
        </p:spPr>
        <p:txBody>
          <a:bodyPr>
            <a:spAutoFit/>
          </a:bodyPr>
          <a:lstStyle/>
          <a:p>
            <a:pPr eaLnBrk="0" hangingPunct="0"/>
            <a:r>
              <a:rPr lang="fr-FR" sz="2400" b="1"/>
              <a:t>Instruments de mesure</a:t>
            </a:r>
          </a:p>
        </p:txBody>
      </p:sp>
      <p:sp>
        <p:nvSpPr>
          <p:cNvPr id="235525" name="Text Box 5"/>
          <p:cNvSpPr txBox="1">
            <a:spLocks noChangeArrowheads="1"/>
          </p:cNvSpPr>
          <p:nvPr/>
        </p:nvSpPr>
        <p:spPr bwMode="auto">
          <a:xfrm>
            <a:off x="6702425" y="2568575"/>
            <a:ext cx="1936750" cy="1739900"/>
          </a:xfrm>
          <a:prstGeom prst="rect">
            <a:avLst/>
          </a:prstGeom>
          <a:noFill/>
          <a:ln w="9525">
            <a:noFill/>
            <a:miter lim="800000"/>
            <a:headEnd/>
            <a:tailEnd/>
          </a:ln>
          <a:effectLst/>
        </p:spPr>
        <p:txBody>
          <a:bodyPr wrap="none">
            <a:spAutoFit/>
          </a:bodyPr>
          <a:lstStyle/>
          <a:p>
            <a:pPr algn="l" eaLnBrk="0" hangingPunct="0"/>
            <a:r>
              <a:rPr lang="fr-FR" sz="3600"/>
              <a:t>Filtration</a:t>
            </a:r>
          </a:p>
          <a:p>
            <a:pPr algn="l" eaLnBrk="0" hangingPunct="0"/>
            <a:r>
              <a:rPr lang="fr-FR" sz="3600"/>
              <a:t>TEOM</a:t>
            </a:r>
          </a:p>
          <a:p>
            <a:pPr algn="l" eaLnBrk="0" hangingPunct="0"/>
            <a:r>
              <a:rPr lang="fr-FR" sz="3600"/>
              <a:t>GRIMM</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cstate="print"/>
          <a:srcRect/>
          <a:stretch>
            <a:fillRect/>
          </a:stretch>
        </p:blipFill>
        <p:spPr bwMode="auto">
          <a:xfrm>
            <a:off x="538163" y="1598613"/>
            <a:ext cx="8237537" cy="4367212"/>
          </a:xfrm>
          <a:prstGeom prst="rect">
            <a:avLst/>
          </a:prstGeom>
          <a:noFill/>
          <a:ln w="9525">
            <a:noFill/>
            <a:miter lim="800000"/>
            <a:headEnd/>
            <a:tailEnd/>
          </a:ln>
        </p:spPr>
      </p:pic>
      <p:sp>
        <p:nvSpPr>
          <p:cNvPr id="221187" name="Text Box 3"/>
          <p:cNvSpPr txBox="1">
            <a:spLocks noChangeArrowheads="1"/>
          </p:cNvSpPr>
          <p:nvPr/>
        </p:nvSpPr>
        <p:spPr bwMode="auto">
          <a:xfrm>
            <a:off x="3255963" y="436563"/>
            <a:ext cx="2616200" cy="519112"/>
          </a:xfrm>
          <a:prstGeom prst="rect">
            <a:avLst/>
          </a:prstGeom>
          <a:noFill/>
          <a:ln w="9525">
            <a:noFill/>
            <a:miter lim="800000"/>
            <a:headEnd/>
            <a:tailEnd/>
          </a:ln>
          <a:effectLst/>
        </p:spPr>
        <p:txBody>
          <a:bodyPr wrap="none">
            <a:spAutoFit/>
          </a:bodyPr>
          <a:lstStyle/>
          <a:p>
            <a:r>
              <a:rPr lang="fr-FR" sz="2800" b="1"/>
              <a:t>Flux d’érosion</a:t>
            </a:r>
          </a:p>
        </p:txBody>
      </p:sp>
      <p:sp>
        <p:nvSpPr>
          <p:cNvPr id="6" name="ZoneTexte 5"/>
          <p:cNvSpPr txBox="1"/>
          <p:nvPr/>
        </p:nvSpPr>
        <p:spPr>
          <a:xfrm>
            <a:off x="6655057" y="6415790"/>
            <a:ext cx="1774846" cy="369332"/>
          </a:xfrm>
          <a:prstGeom prst="rect">
            <a:avLst/>
          </a:prstGeom>
          <a:noFill/>
        </p:spPr>
        <p:txBody>
          <a:bodyPr wrap="none" rtlCol="0">
            <a:spAutoFit/>
          </a:bodyPr>
          <a:lstStyle/>
          <a:p>
            <a:r>
              <a:rPr lang="fr-FR" dirty="0" err="1" smtClean="0"/>
              <a:t>Sow</a:t>
            </a:r>
            <a:r>
              <a:rPr lang="fr-FR" dirty="0" smtClean="0"/>
              <a:t> et al. 2009</a:t>
            </a:r>
            <a:endParaRPr lang="fr-FR"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381000" y="0"/>
            <a:ext cx="8229600" cy="1143000"/>
          </a:xfrm>
        </p:spPr>
        <p:txBody>
          <a:bodyPr/>
          <a:lstStyle/>
          <a:p>
            <a:r>
              <a:rPr lang="fr-FR"/>
              <a:t>Flux de dépôt</a:t>
            </a:r>
          </a:p>
        </p:txBody>
      </p:sp>
      <p:pic>
        <p:nvPicPr>
          <p:cNvPr id="211973" name="Picture 5" descr="DSCN1768"/>
          <p:cNvPicPr>
            <a:picLocks noChangeAspect="1" noChangeArrowheads="1"/>
          </p:cNvPicPr>
          <p:nvPr/>
        </p:nvPicPr>
        <p:blipFill>
          <a:blip r:embed="rId2" cstate="print"/>
          <a:srcRect/>
          <a:stretch>
            <a:fillRect/>
          </a:stretch>
        </p:blipFill>
        <p:spPr bwMode="auto">
          <a:xfrm>
            <a:off x="1122363" y="3925888"/>
            <a:ext cx="3429000" cy="2570162"/>
          </a:xfrm>
          <a:prstGeom prst="rect">
            <a:avLst/>
          </a:prstGeom>
          <a:noFill/>
        </p:spPr>
      </p:pic>
      <p:pic>
        <p:nvPicPr>
          <p:cNvPr id="211974" name="Picture 6" descr="DSCN1771"/>
          <p:cNvPicPr>
            <a:picLocks noChangeAspect="1" noChangeArrowheads="1"/>
          </p:cNvPicPr>
          <p:nvPr/>
        </p:nvPicPr>
        <p:blipFill>
          <a:blip r:embed="rId3" cstate="print"/>
          <a:srcRect/>
          <a:stretch>
            <a:fillRect/>
          </a:stretch>
        </p:blipFill>
        <p:spPr bwMode="auto">
          <a:xfrm>
            <a:off x="5156200" y="3935413"/>
            <a:ext cx="3430588" cy="2573337"/>
          </a:xfrm>
          <a:prstGeom prst="rect">
            <a:avLst/>
          </a:prstGeom>
          <a:noFill/>
        </p:spPr>
      </p:pic>
      <p:pic>
        <p:nvPicPr>
          <p:cNvPr id="211975" name="Picture 7" descr="DSCN1772"/>
          <p:cNvPicPr>
            <a:picLocks noChangeAspect="1" noChangeArrowheads="1"/>
          </p:cNvPicPr>
          <p:nvPr/>
        </p:nvPicPr>
        <p:blipFill>
          <a:blip r:embed="rId4" cstate="print"/>
          <a:srcRect/>
          <a:stretch>
            <a:fillRect/>
          </a:stretch>
        </p:blipFill>
        <p:spPr bwMode="auto">
          <a:xfrm>
            <a:off x="1133475" y="1235075"/>
            <a:ext cx="3405188" cy="2552700"/>
          </a:xfrm>
          <a:prstGeom prst="rect">
            <a:avLst/>
          </a:prstGeom>
          <a:noFill/>
        </p:spPr>
      </p:pic>
      <p:pic>
        <p:nvPicPr>
          <p:cNvPr id="211976" name="Picture 8" descr="DSCN1773"/>
          <p:cNvPicPr>
            <a:picLocks noChangeAspect="1" noChangeArrowheads="1"/>
          </p:cNvPicPr>
          <p:nvPr/>
        </p:nvPicPr>
        <p:blipFill>
          <a:blip r:embed="rId5" cstate="print"/>
          <a:srcRect/>
          <a:stretch>
            <a:fillRect/>
          </a:stretch>
        </p:blipFill>
        <p:spPr bwMode="auto">
          <a:xfrm>
            <a:off x="5148263" y="1220788"/>
            <a:ext cx="3438525" cy="25781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DSCN1792"/>
          <p:cNvPicPr>
            <a:picLocks noChangeAspect="1" noChangeArrowheads="1"/>
          </p:cNvPicPr>
          <p:nvPr/>
        </p:nvPicPr>
        <p:blipFill>
          <a:blip r:embed="rId3" cstate="print"/>
          <a:srcRect/>
          <a:stretch>
            <a:fillRect/>
          </a:stretch>
        </p:blipFill>
        <p:spPr bwMode="auto">
          <a:xfrm>
            <a:off x="0" y="393700"/>
            <a:ext cx="4846638" cy="6464300"/>
          </a:xfrm>
          <a:prstGeom prst="rect">
            <a:avLst/>
          </a:prstGeom>
          <a:noFill/>
        </p:spPr>
      </p:pic>
      <p:grpSp>
        <p:nvGrpSpPr>
          <p:cNvPr id="2" name="Group 3"/>
          <p:cNvGrpSpPr>
            <a:grpSpLocks noChangeAspect="1"/>
          </p:cNvGrpSpPr>
          <p:nvPr/>
        </p:nvGrpSpPr>
        <p:grpSpPr bwMode="auto">
          <a:xfrm>
            <a:off x="3897313" y="2289175"/>
            <a:ext cx="5522912" cy="3352800"/>
            <a:chOff x="540" y="1077"/>
            <a:chExt cx="15751" cy="9555"/>
          </a:xfrm>
        </p:grpSpPr>
        <p:graphicFrame>
          <p:nvGraphicFramePr>
            <p:cNvPr id="207876" name="Object 4"/>
            <p:cNvGraphicFramePr>
              <a:graphicFrameLocks noChangeAspect="1"/>
            </p:cNvGraphicFramePr>
            <p:nvPr/>
          </p:nvGraphicFramePr>
          <p:xfrm>
            <a:off x="540" y="1077"/>
            <a:ext cx="8373" cy="4730"/>
          </p:xfrm>
          <a:graphic>
            <a:graphicData uri="http://schemas.openxmlformats.org/presentationml/2006/ole">
              <p:oleObj spid="_x0000_s65538" name="Graphique" r:id="rId4" imgW="5349335" imgH="3010043" progId="Excel.Sheet.8">
                <p:embed/>
              </p:oleObj>
            </a:graphicData>
          </a:graphic>
        </p:graphicFrame>
        <p:graphicFrame>
          <p:nvGraphicFramePr>
            <p:cNvPr id="207877" name="Object 5"/>
            <p:cNvGraphicFramePr>
              <a:graphicFrameLocks noChangeAspect="1"/>
            </p:cNvGraphicFramePr>
            <p:nvPr/>
          </p:nvGraphicFramePr>
          <p:xfrm>
            <a:off x="7920" y="1077"/>
            <a:ext cx="8371" cy="4694"/>
          </p:xfrm>
          <a:graphic>
            <a:graphicData uri="http://schemas.openxmlformats.org/presentationml/2006/ole">
              <p:oleObj spid="_x0000_s65539" name="Graphique" r:id="rId5" imgW="5341668" imgH="2994708" progId="Excel.Sheet.8">
                <p:embed/>
              </p:oleObj>
            </a:graphicData>
          </a:graphic>
        </p:graphicFrame>
        <p:graphicFrame>
          <p:nvGraphicFramePr>
            <p:cNvPr id="207878" name="Object 6"/>
            <p:cNvGraphicFramePr>
              <a:graphicFrameLocks noChangeAspect="1"/>
            </p:cNvGraphicFramePr>
            <p:nvPr/>
          </p:nvGraphicFramePr>
          <p:xfrm>
            <a:off x="540" y="5937"/>
            <a:ext cx="8371" cy="4694"/>
          </p:xfrm>
          <a:graphic>
            <a:graphicData uri="http://schemas.openxmlformats.org/presentationml/2006/ole">
              <p:oleObj spid="_x0000_s65540" name="Graphique" r:id="rId6" imgW="5341668" imgH="2994708" progId="Excel.Sheet.8">
                <p:embed/>
              </p:oleObj>
            </a:graphicData>
          </a:graphic>
        </p:graphicFrame>
        <p:sp>
          <p:nvSpPr>
            <p:cNvPr id="207879" name="Text Box 7"/>
            <p:cNvSpPr txBox="1">
              <a:spLocks noChangeAspect="1" noChangeArrowheads="1"/>
            </p:cNvSpPr>
            <p:nvPr/>
          </p:nvSpPr>
          <p:spPr bwMode="auto">
            <a:xfrm>
              <a:off x="7371" y="4508"/>
              <a:ext cx="1260" cy="720"/>
            </a:xfrm>
            <a:prstGeom prst="rect">
              <a:avLst/>
            </a:prstGeom>
            <a:noFill/>
            <a:ln w="9525">
              <a:noFill/>
              <a:miter lim="800000"/>
              <a:headEnd/>
              <a:tailEnd/>
            </a:ln>
          </p:spPr>
          <p:txBody>
            <a:bodyPr/>
            <a:lstStyle/>
            <a:p>
              <a:pPr algn="l" defTabSz="4114800"/>
              <a:endParaRPr lang="fr-FR" sz="8100"/>
            </a:p>
          </p:txBody>
        </p:sp>
        <p:sp>
          <p:nvSpPr>
            <p:cNvPr id="207880" name="Text Box 8"/>
            <p:cNvSpPr txBox="1">
              <a:spLocks noChangeAspect="1" noChangeArrowheads="1"/>
            </p:cNvSpPr>
            <p:nvPr/>
          </p:nvSpPr>
          <p:spPr bwMode="auto">
            <a:xfrm>
              <a:off x="7371" y="9327"/>
              <a:ext cx="1260" cy="720"/>
            </a:xfrm>
            <a:prstGeom prst="rect">
              <a:avLst/>
            </a:prstGeom>
            <a:noFill/>
            <a:ln w="9525">
              <a:noFill/>
              <a:miter lim="800000"/>
              <a:headEnd/>
              <a:tailEnd/>
            </a:ln>
          </p:spPr>
          <p:txBody>
            <a:bodyPr/>
            <a:lstStyle/>
            <a:p>
              <a:pPr algn="l" defTabSz="4114800"/>
              <a:endParaRPr lang="fr-FR" sz="8100"/>
            </a:p>
          </p:txBody>
        </p:sp>
        <p:sp>
          <p:nvSpPr>
            <p:cNvPr id="207881" name="Text Box 9"/>
            <p:cNvSpPr txBox="1">
              <a:spLocks noChangeAspect="1" noChangeArrowheads="1"/>
            </p:cNvSpPr>
            <p:nvPr/>
          </p:nvSpPr>
          <p:spPr bwMode="auto">
            <a:xfrm>
              <a:off x="14742" y="4497"/>
              <a:ext cx="1260" cy="720"/>
            </a:xfrm>
            <a:prstGeom prst="rect">
              <a:avLst/>
            </a:prstGeom>
            <a:noFill/>
            <a:ln w="9525">
              <a:noFill/>
              <a:miter lim="800000"/>
              <a:headEnd/>
              <a:tailEnd/>
            </a:ln>
          </p:spPr>
          <p:txBody>
            <a:bodyPr/>
            <a:lstStyle/>
            <a:p>
              <a:pPr algn="l" defTabSz="4114800"/>
              <a:endParaRPr lang="fr-FR" sz="8100"/>
            </a:p>
          </p:txBody>
        </p:sp>
        <p:graphicFrame>
          <p:nvGraphicFramePr>
            <p:cNvPr id="207882" name="Object 10"/>
            <p:cNvGraphicFramePr>
              <a:graphicFrameLocks noChangeAspect="1"/>
            </p:cNvGraphicFramePr>
            <p:nvPr/>
          </p:nvGraphicFramePr>
          <p:xfrm>
            <a:off x="7920" y="5937"/>
            <a:ext cx="8370" cy="4695"/>
          </p:xfrm>
          <a:graphic>
            <a:graphicData uri="http://schemas.openxmlformats.org/presentationml/2006/ole">
              <p:oleObj spid="_x0000_s65541" name="Graphique" r:id="rId7" imgW="5341668" imgH="2994708" progId="Excel.Sheet.8">
                <p:embed/>
              </p:oleObj>
            </a:graphicData>
          </a:graphic>
        </p:graphicFrame>
        <p:sp>
          <p:nvSpPr>
            <p:cNvPr id="207883" name="Text Box 11"/>
            <p:cNvSpPr txBox="1">
              <a:spLocks noChangeAspect="1" noChangeArrowheads="1"/>
            </p:cNvSpPr>
            <p:nvPr/>
          </p:nvSpPr>
          <p:spPr bwMode="auto">
            <a:xfrm>
              <a:off x="14742" y="9327"/>
              <a:ext cx="1260" cy="720"/>
            </a:xfrm>
            <a:prstGeom prst="rect">
              <a:avLst/>
            </a:prstGeom>
            <a:noFill/>
            <a:ln w="9525">
              <a:noFill/>
              <a:miter lim="800000"/>
              <a:headEnd/>
              <a:tailEnd/>
            </a:ln>
          </p:spPr>
          <p:txBody>
            <a:bodyPr/>
            <a:lstStyle/>
            <a:p>
              <a:pPr algn="l" defTabSz="4114800"/>
              <a:endParaRPr lang="fr-FR" sz="8100"/>
            </a:p>
          </p:txBody>
        </p:sp>
      </p:grpSp>
      <p:sp>
        <p:nvSpPr>
          <p:cNvPr id="207890" name="Text Box 18"/>
          <p:cNvSpPr txBox="1">
            <a:spLocks noChangeArrowheads="1"/>
          </p:cNvSpPr>
          <p:nvPr/>
        </p:nvSpPr>
        <p:spPr bwMode="auto">
          <a:xfrm>
            <a:off x="5049838" y="835025"/>
            <a:ext cx="3505200" cy="457200"/>
          </a:xfrm>
          <a:prstGeom prst="rect">
            <a:avLst/>
          </a:prstGeom>
          <a:noFill/>
          <a:ln w="9525">
            <a:noFill/>
            <a:miter lim="800000"/>
            <a:headEnd/>
            <a:tailEnd/>
          </a:ln>
          <a:effectLst/>
        </p:spPr>
        <p:txBody>
          <a:bodyPr wrap="none">
            <a:spAutoFit/>
          </a:bodyPr>
          <a:lstStyle/>
          <a:p>
            <a:r>
              <a:rPr lang="fr-FR" sz="2400" b="1"/>
              <a:t>Efficacité des capteurs</a:t>
            </a:r>
          </a:p>
        </p:txBody>
      </p:sp>
      <p:sp>
        <p:nvSpPr>
          <p:cNvPr id="13" name="ZoneTexte 12"/>
          <p:cNvSpPr txBox="1"/>
          <p:nvPr/>
        </p:nvSpPr>
        <p:spPr>
          <a:xfrm>
            <a:off x="5214847" y="6488668"/>
            <a:ext cx="3986861" cy="369332"/>
          </a:xfrm>
          <a:prstGeom prst="rect">
            <a:avLst/>
          </a:prstGeom>
          <a:noFill/>
        </p:spPr>
        <p:txBody>
          <a:bodyPr wrap="none" rtlCol="0">
            <a:spAutoFit/>
          </a:bodyPr>
          <a:lstStyle/>
          <a:p>
            <a:r>
              <a:rPr lang="fr-FR" dirty="0" err="1" smtClean="0"/>
              <a:t>Sow</a:t>
            </a:r>
            <a:r>
              <a:rPr lang="fr-FR" dirty="0" smtClean="0"/>
              <a:t> et al. 2006, Goossens et </a:t>
            </a:r>
            <a:r>
              <a:rPr lang="fr-FR" dirty="0" err="1" smtClean="0"/>
              <a:t>Rajot</a:t>
            </a:r>
            <a:r>
              <a:rPr lang="fr-FR" dirty="0" smtClean="0"/>
              <a:t>, 2008</a:t>
            </a:r>
            <a:endParaRPr lang="fr-F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2287413"/>
            <a:ext cx="6419056" cy="4525963"/>
          </a:xfrm>
        </p:spPr>
        <p:txBody>
          <a:bodyPr>
            <a:normAutofit/>
          </a:bodyPr>
          <a:lstStyle/>
          <a:p>
            <a:r>
              <a:rPr lang="fr-FR" dirty="0" smtClean="0"/>
              <a:t>Collecteur Automatique de Retombées Atmosphériques insolubles à Grande Autonomie (CARAGA)</a:t>
            </a:r>
          </a:p>
        </p:txBody>
      </p:sp>
      <p:grpSp>
        <p:nvGrpSpPr>
          <p:cNvPr id="4" name="Groupe 6"/>
          <p:cNvGrpSpPr/>
          <p:nvPr/>
        </p:nvGrpSpPr>
        <p:grpSpPr>
          <a:xfrm>
            <a:off x="6399960" y="2279425"/>
            <a:ext cx="2333625" cy="3420964"/>
            <a:chOff x="6677648" y="1556792"/>
            <a:chExt cx="2333625" cy="3420964"/>
          </a:xfrm>
        </p:grpSpPr>
        <p:pic>
          <p:nvPicPr>
            <p:cNvPr id="1026" name="Picture 2"/>
            <p:cNvPicPr>
              <a:picLocks noChangeAspect="1" noChangeArrowheads="1"/>
            </p:cNvPicPr>
            <p:nvPr/>
          </p:nvPicPr>
          <p:blipFill>
            <a:blip r:embed="rId2" cstate="print"/>
            <a:srcRect/>
            <a:stretch>
              <a:fillRect/>
            </a:stretch>
          </p:blipFill>
          <p:spPr bwMode="auto">
            <a:xfrm>
              <a:off x="6677648" y="1556792"/>
              <a:ext cx="2333625" cy="3067050"/>
            </a:xfrm>
            <a:prstGeom prst="rect">
              <a:avLst/>
            </a:prstGeom>
            <a:noFill/>
            <a:ln w="9525">
              <a:noFill/>
              <a:miter lim="800000"/>
              <a:headEnd/>
              <a:tailEnd/>
            </a:ln>
            <a:effectLst/>
          </p:spPr>
        </p:pic>
        <p:sp>
          <p:nvSpPr>
            <p:cNvPr id="6" name="ZoneTexte 5"/>
            <p:cNvSpPr txBox="1"/>
            <p:nvPr/>
          </p:nvSpPr>
          <p:spPr>
            <a:xfrm>
              <a:off x="8222086" y="4608424"/>
              <a:ext cx="769698" cy="369332"/>
            </a:xfrm>
            <a:prstGeom prst="rect">
              <a:avLst/>
            </a:prstGeom>
            <a:noFill/>
          </p:spPr>
          <p:txBody>
            <a:bodyPr wrap="none" rtlCol="0">
              <a:spAutoFit/>
            </a:bodyPr>
            <a:lstStyle/>
            <a:p>
              <a:r>
                <a:rPr lang="fr-FR" dirty="0" smtClean="0"/>
                <a:t>©LISA</a:t>
              </a:r>
              <a:endParaRPr lang="fr-FR" dirty="0"/>
            </a:p>
          </p:txBody>
        </p:sp>
      </p:grpSp>
      <p:sp>
        <p:nvSpPr>
          <p:cNvPr id="8" name="Titre 7"/>
          <p:cNvSpPr>
            <a:spLocks noGrp="1"/>
          </p:cNvSpPr>
          <p:nvPr>
            <p:ph type="title"/>
          </p:nvPr>
        </p:nvSpPr>
        <p:spPr/>
        <p:txBody>
          <a:bodyPr/>
          <a:lstStyle/>
          <a:p>
            <a:r>
              <a:rPr lang="fr-FR" dirty="0" smtClean="0"/>
              <a:t>Capteur de dépôt du LISA</a:t>
            </a:r>
            <a:endParaRPr lang="fr-FR"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Text Box 3"/>
          <p:cNvSpPr txBox="1">
            <a:spLocks noChangeArrowheads="1"/>
          </p:cNvSpPr>
          <p:nvPr/>
        </p:nvSpPr>
        <p:spPr bwMode="auto">
          <a:xfrm>
            <a:off x="914400" y="685800"/>
            <a:ext cx="8001000" cy="457200"/>
          </a:xfrm>
          <a:prstGeom prst="rect">
            <a:avLst/>
          </a:prstGeom>
          <a:noFill/>
          <a:ln w="9525">
            <a:noFill/>
            <a:miter lim="800000"/>
            <a:headEnd/>
            <a:tailEnd/>
          </a:ln>
          <a:effectLst/>
        </p:spPr>
        <p:txBody>
          <a:bodyPr>
            <a:spAutoFit/>
          </a:bodyPr>
          <a:lstStyle/>
          <a:p>
            <a:pPr algn="l" eaLnBrk="0" hangingPunct="0">
              <a:buFontTx/>
              <a:buChar char="•"/>
            </a:pPr>
            <a:r>
              <a:rPr lang="fr-FR" sz="2400"/>
              <a:t> Photomètre </a:t>
            </a:r>
          </a:p>
        </p:txBody>
      </p:sp>
      <p:pic>
        <p:nvPicPr>
          <p:cNvPr id="236548" name="Picture 4" descr="sunph"/>
          <p:cNvPicPr>
            <a:picLocks noChangeAspect="1" noChangeArrowheads="1"/>
          </p:cNvPicPr>
          <p:nvPr/>
        </p:nvPicPr>
        <p:blipFill>
          <a:blip r:embed="rId2" cstate="print"/>
          <a:srcRect/>
          <a:stretch>
            <a:fillRect/>
          </a:stretch>
        </p:blipFill>
        <p:spPr bwMode="auto">
          <a:xfrm>
            <a:off x="5297488" y="647700"/>
            <a:ext cx="3098800" cy="2473325"/>
          </a:xfrm>
          <a:prstGeom prst="rect">
            <a:avLst/>
          </a:prstGeom>
          <a:noFill/>
        </p:spPr>
      </p:pic>
      <p:sp>
        <p:nvSpPr>
          <p:cNvPr id="236549" name="Text Box 5"/>
          <p:cNvSpPr txBox="1">
            <a:spLocks noChangeArrowheads="1"/>
          </p:cNvSpPr>
          <p:nvPr/>
        </p:nvSpPr>
        <p:spPr bwMode="auto">
          <a:xfrm>
            <a:off x="177800" y="1166813"/>
            <a:ext cx="4010025" cy="1314450"/>
          </a:xfrm>
          <a:prstGeom prst="rect">
            <a:avLst/>
          </a:prstGeom>
          <a:noFill/>
          <a:ln w="9525">
            <a:noFill/>
            <a:miter lim="800000"/>
            <a:headEnd/>
            <a:tailEnd/>
          </a:ln>
          <a:effectLst/>
        </p:spPr>
        <p:txBody>
          <a:bodyPr>
            <a:spAutoFit/>
          </a:bodyPr>
          <a:lstStyle/>
          <a:p>
            <a:pPr algn="l" eaLnBrk="0" hangingPunct="0">
              <a:buFontTx/>
              <a:buChar char="•"/>
            </a:pPr>
            <a:r>
              <a:rPr lang="fr-FR" sz="1600" b="1"/>
              <a:t> Automatique</a:t>
            </a:r>
          </a:p>
          <a:p>
            <a:pPr algn="l" eaLnBrk="0" hangingPunct="0">
              <a:buFontTx/>
              <a:buChar char="•"/>
            </a:pPr>
            <a:r>
              <a:rPr lang="fr-FR" sz="1600" b="1"/>
              <a:t> Robuste : conçu pour réseaux</a:t>
            </a:r>
          </a:p>
          <a:p>
            <a:pPr algn="l" eaLnBrk="0" hangingPunct="0">
              <a:buFontTx/>
              <a:buChar char="•"/>
            </a:pPr>
            <a:r>
              <a:rPr lang="fr-FR" sz="1600" b="1"/>
              <a:t> Pas de temps : horaire le jour </a:t>
            </a:r>
          </a:p>
          <a:p>
            <a:pPr algn="l" eaLnBrk="0" hangingPunct="0">
              <a:buFontTx/>
              <a:buChar char="•"/>
            </a:pPr>
            <a:r>
              <a:rPr lang="fr-FR" sz="1600" b="1"/>
              <a:t> Maintenance régulière</a:t>
            </a:r>
          </a:p>
          <a:p>
            <a:pPr algn="l" eaLnBrk="0" hangingPunct="0">
              <a:buFontTx/>
              <a:buChar char="•"/>
            </a:pPr>
            <a:r>
              <a:rPr lang="fr-FR" sz="1600" b="1"/>
              <a:t> Alimentation solaire</a:t>
            </a:r>
          </a:p>
        </p:txBody>
      </p:sp>
      <p:sp>
        <p:nvSpPr>
          <p:cNvPr id="236550" name="Rectangle 6"/>
          <p:cNvSpPr>
            <a:spLocks noChangeArrowheads="1"/>
          </p:cNvSpPr>
          <p:nvPr/>
        </p:nvSpPr>
        <p:spPr bwMode="auto">
          <a:xfrm>
            <a:off x="273050" y="2659063"/>
            <a:ext cx="4330700" cy="457200"/>
          </a:xfrm>
          <a:prstGeom prst="rect">
            <a:avLst/>
          </a:prstGeom>
          <a:noFill/>
          <a:ln w="9525">
            <a:noFill/>
            <a:miter lim="800000"/>
            <a:headEnd/>
            <a:tailEnd/>
          </a:ln>
          <a:effectLst/>
        </p:spPr>
        <p:txBody>
          <a:bodyPr wrap="none">
            <a:spAutoFit/>
          </a:bodyPr>
          <a:lstStyle/>
          <a:p>
            <a:pPr algn="l" eaLnBrk="0" hangingPunct="0"/>
            <a:r>
              <a:rPr lang="fr-FR" sz="2400" b="1">
                <a:solidFill>
                  <a:srgbClr val="0000FF"/>
                </a:solidFill>
              </a:rPr>
              <a:t>http://aeronet.gsfc.nasa.gov/</a:t>
            </a:r>
          </a:p>
        </p:txBody>
      </p:sp>
      <p:pic>
        <p:nvPicPr>
          <p:cNvPr id="236551" name="Picture 7" descr="draw_piece_of_map_opera_v2"/>
          <p:cNvPicPr>
            <a:picLocks noChangeAspect="1" noChangeArrowheads="1"/>
          </p:cNvPicPr>
          <p:nvPr/>
        </p:nvPicPr>
        <p:blipFill>
          <a:blip r:embed="rId3" cstate="print"/>
          <a:srcRect/>
          <a:stretch>
            <a:fillRect/>
          </a:stretch>
        </p:blipFill>
        <p:spPr bwMode="auto">
          <a:xfrm>
            <a:off x="1312863" y="3429000"/>
            <a:ext cx="6518275" cy="3268663"/>
          </a:xfrm>
          <a:prstGeom prst="rect">
            <a:avLst/>
          </a:prstGeom>
          <a:noFill/>
        </p:spPr>
      </p:pic>
      <p:sp>
        <p:nvSpPr>
          <p:cNvPr id="236552" name="Rectangle 8"/>
          <p:cNvSpPr>
            <a:spLocks noChangeArrowheads="1"/>
          </p:cNvSpPr>
          <p:nvPr/>
        </p:nvSpPr>
        <p:spPr bwMode="auto">
          <a:xfrm>
            <a:off x="490538" y="-288925"/>
            <a:ext cx="8229600" cy="1143000"/>
          </a:xfrm>
          <a:prstGeom prst="rect">
            <a:avLst/>
          </a:prstGeom>
          <a:noFill/>
          <a:ln w="9525">
            <a:noFill/>
            <a:miter lim="800000"/>
            <a:headEnd/>
            <a:tailEnd/>
          </a:ln>
          <a:effectLst/>
        </p:spPr>
        <p:txBody>
          <a:bodyPr anchor="ctr"/>
          <a:lstStyle/>
          <a:p>
            <a:r>
              <a:rPr lang="fr-FR" sz="4000">
                <a:solidFill>
                  <a:schemeClr val="tx2"/>
                </a:solidFill>
              </a:rPr>
              <a:t>Contenu atmosphérique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WestAfricaVeg2"/>
          <p:cNvPicPr>
            <a:picLocks noChangeAspect="1" noChangeArrowheads="1"/>
          </p:cNvPicPr>
          <p:nvPr/>
        </p:nvPicPr>
        <p:blipFill>
          <a:blip r:embed="rId2" cstate="print"/>
          <a:srcRect/>
          <a:stretch>
            <a:fillRect/>
          </a:stretch>
        </p:blipFill>
        <p:spPr bwMode="auto">
          <a:xfrm>
            <a:off x="2206625" y="2267545"/>
            <a:ext cx="5273675" cy="3557588"/>
          </a:xfrm>
          <a:prstGeom prst="rect">
            <a:avLst/>
          </a:prstGeom>
          <a:noFill/>
          <a:ln w="3175">
            <a:solidFill>
              <a:srgbClr val="000000"/>
            </a:solidFill>
            <a:miter lim="800000"/>
            <a:headEnd/>
            <a:tailEnd/>
          </a:ln>
        </p:spPr>
      </p:pic>
      <p:sp>
        <p:nvSpPr>
          <p:cNvPr id="35843" name="Line 3"/>
          <p:cNvSpPr>
            <a:spLocks noChangeAspect="1" noChangeShapeType="1"/>
          </p:cNvSpPr>
          <p:nvPr/>
        </p:nvSpPr>
        <p:spPr bwMode="auto">
          <a:xfrm flipV="1">
            <a:off x="4757738" y="2953345"/>
            <a:ext cx="1285875" cy="942975"/>
          </a:xfrm>
          <a:prstGeom prst="line">
            <a:avLst/>
          </a:prstGeom>
          <a:noFill/>
          <a:ln w="19050">
            <a:solidFill>
              <a:schemeClr val="tx1"/>
            </a:solidFill>
            <a:round/>
            <a:headEnd type="oval" w="med" len="med"/>
            <a:tailEnd type="triangle" w="med" len="med"/>
          </a:ln>
          <a:effectLst/>
        </p:spPr>
        <p:txBody>
          <a:bodyPr wrap="none" anchor="ctr"/>
          <a:lstStyle/>
          <a:p>
            <a:endParaRPr lang="fr-FR"/>
          </a:p>
        </p:txBody>
      </p:sp>
      <p:sp>
        <p:nvSpPr>
          <p:cNvPr id="35844" name="Line 4"/>
          <p:cNvSpPr>
            <a:spLocks noChangeAspect="1" noChangeShapeType="1"/>
          </p:cNvSpPr>
          <p:nvPr/>
        </p:nvSpPr>
        <p:spPr bwMode="auto">
          <a:xfrm flipH="1">
            <a:off x="1960563" y="3585170"/>
            <a:ext cx="673100" cy="1597025"/>
          </a:xfrm>
          <a:prstGeom prst="line">
            <a:avLst/>
          </a:prstGeom>
          <a:noFill/>
          <a:ln w="19050">
            <a:solidFill>
              <a:schemeClr val="tx1"/>
            </a:solidFill>
            <a:round/>
            <a:headEnd type="oval" w="med" len="med"/>
            <a:tailEnd type="triangle" w="med" len="med"/>
          </a:ln>
          <a:effectLst/>
        </p:spPr>
        <p:txBody>
          <a:bodyPr wrap="none" anchor="ctr"/>
          <a:lstStyle/>
          <a:p>
            <a:endParaRPr lang="fr-FR"/>
          </a:p>
        </p:txBody>
      </p:sp>
      <p:sp>
        <p:nvSpPr>
          <p:cNvPr id="35845" name="Line 5"/>
          <p:cNvSpPr>
            <a:spLocks noChangeAspect="1" noChangeShapeType="1"/>
          </p:cNvSpPr>
          <p:nvPr/>
        </p:nvSpPr>
        <p:spPr bwMode="auto">
          <a:xfrm flipH="1" flipV="1">
            <a:off x="2484438" y="2061170"/>
            <a:ext cx="1276350" cy="1841500"/>
          </a:xfrm>
          <a:prstGeom prst="line">
            <a:avLst/>
          </a:prstGeom>
          <a:noFill/>
          <a:ln w="19050">
            <a:solidFill>
              <a:schemeClr val="tx1"/>
            </a:solidFill>
            <a:round/>
            <a:headEnd type="oval" w="med" len="med"/>
            <a:tailEnd type="triangle" w="med" len="med"/>
          </a:ln>
          <a:effectLst/>
        </p:spPr>
        <p:txBody>
          <a:bodyPr wrap="none" anchor="ctr"/>
          <a:lstStyle/>
          <a:p>
            <a:endParaRPr lang="fr-FR"/>
          </a:p>
        </p:txBody>
      </p:sp>
      <p:sp>
        <p:nvSpPr>
          <p:cNvPr id="35846" name="Text Box 6"/>
          <p:cNvSpPr txBox="1">
            <a:spLocks noChangeAspect="1" noChangeArrowheads="1"/>
          </p:cNvSpPr>
          <p:nvPr/>
        </p:nvSpPr>
        <p:spPr bwMode="auto">
          <a:xfrm>
            <a:off x="777875" y="1700808"/>
            <a:ext cx="2895600" cy="366712"/>
          </a:xfrm>
          <a:prstGeom prst="rect">
            <a:avLst/>
          </a:prstGeom>
          <a:noFill/>
          <a:ln w="9525">
            <a:noFill/>
            <a:miter lim="800000"/>
            <a:headEnd/>
            <a:tailEnd/>
          </a:ln>
          <a:effectLst/>
        </p:spPr>
        <p:txBody>
          <a:bodyPr wrap="none">
            <a:spAutoFit/>
          </a:bodyPr>
          <a:lstStyle/>
          <a:p>
            <a:pPr algn="l" eaLnBrk="0" hangingPunct="0"/>
            <a:r>
              <a:rPr lang="en-US" b="1" u="sng"/>
              <a:t>Cinzana</a:t>
            </a:r>
            <a:r>
              <a:rPr lang="en-US"/>
              <a:t> (Mali, 13°N, 6°W)</a:t>
            </a:r>
          </a:p>
        </p:txBody>
      </p:sp>
      <p:sp>
        <p:nvSpPr>
          <p:cNvPr id="35847" name="Text Box 7"/>
          <p:cNvSpPr txBox="1">
            <a:spLocks noChangeAspect="1" noChangeArrowheads="1"/>
          </p:cNvSpPr>
          <p:nvPr/>
        </p:nvSpPr>
        <p:spPr bwMode="auto">
          <a:xfrm>
            <a:off x="107950" y="5239345"/>
            <a:ext cx="3352800" cy="366713"/>
          </a:xfrm>
          <a:prstGeom prst="rect">
            <a:avLst/>
          </a:prstGeom>
          <a:noFill/>
          <a:ln w="9525">
            <a:noFill/>
            <a:miter lim="800000"/>
            <a:headEnd/>
            <a:tailEnd/>
          </a:ln>
          <a:effectLst/>
        </p:spPr>
        <p:txBody>
          <a:bodyPr wrap="none">
            <a:spAutoFit/>
          </a:bodyPr>
          <a:lstStyle/>
          <a:p>
            <a:pPr algn="l" eaLnBrk="0" hangingPunct="0"/>
            <a:r>
              <a:rPr lang="fr-FR" b="1" u="sng"/>
              <a:t>M’Bour</a:t>
            </a:r>
            <a:r>
              <a:rPr lang="fr-FR"/>
              <a:t> (Sénégal; 14°N, 16°W)</a:t>
            </a:r>
            <a:endParaRPr lang="en-US"/>
          </a:p>
        </p:txBody>
      </p:sp>
      <p:sp>
        <p:nvSpPr>
          <p:cNvPr id="35848" name="Text Box 8"/>
          <p:cNvSpPr txBox="1">
            <a:spLocks noChangeAspect="1" noChangeArrowheads="1"/>
          </p:cNvSpPr>
          <p:nvPr/>
        </p:nvSpPr>
        <p:spPr bwMode="auto">
          <a:xfrm>
            <a:off x="5326063" y="2583458"/>
            <a:ext cx="3603625" cy="376237"/>
          </a:xfrm>
          <a:prstGeom prst="rect">
            <a:avLst/>
          </a:prstGeom>
          <a:solidFill>
            <a:srgbClr val="FF6600"/>
          </a:solidFill>
          <a:ln w="9525">
            <a:solidFill>
              <a:schemeClr val="tx1"/>
            </a:solidFill>
            <a:miter lim="800000"/>
            <a:headEnd/>
            <a:tailEnd/>
          </a:ln>
          <a:effectLst/>
        </p:spPr>
        <p:txBody>
          <a:bodyPr wrap="none">
            <a:spAutoFit/>
          </a:bodyPr>
          <a:lstStyle/>
          <a:p>
            <a:pPr algn="l" eaLnBrk="0" hangingPunct="0"/>
            <a:r>
              <a:rPr lang="fr-FR" b="1" u="sng"/>
              <a:t>Banizoumbou</a:t>
            </a:r>
            <a:r>
              <a:rPr lang="fr-FR"/>
              <a:t> (Niger, 13°N, 2°E)</a:t>
            </a:r>
            <a:endParaRPr lang="en-US"/>
          </a:p>
        </p:txBody>
      </p:sp>
      <p:sp>
        <p:nvSpPr>
          <p:cNvPr id="35849" name="Oval 9"/>
          <p:cNvSpPr>
            <a:spLocks noChangeAspect="1" noChangeArrowheads="1"/>
          </p:cNvSpPr>
          <p:nvPr/>
        </p:nvSpPr>
        <p:spPr bwMode="auto">
          <a:xfrm>
            <a:off x="4670425" y="3824883"/>
            <a:ext cx="163513" cy="163512"/>
          </a:xfrm>
          <a:prstGeom prst="ellipse">
            <a:avLst/>
          </a:prstGeom>
          <a:solidFill>
            <a:srgbClr val="FF0000"/>
          </a:solidFill>
          <a:ln w="9525">
            <a:solidFill>
              <a:schemeClr val="tx1"/>
            </a:solidFill>
            <a:round/>
            <a:headEnd/>
            <a:tailEnd/>
          </a:ln>
          <a:effectLst/>
        </p:spPr>
        <p:txBody>
          <a:bodyPr wrap="none" anchor="ctr"/>
          <a:lstStyle/>
          <a:p>
            <a:endParaRPr lang="fr-FR"/>
          </a:p>
        </p:txBody>
      </p:sp>
      <p:sp>
        <p:nvSpPr>
          <p:cNvPr id="35850" name="Oval 10"/>
          <p:cNvSpPr>
            <a:spLocks noChangeAspect="1" noChangeArrowheads="1"/>
          </p:cNvSpPr>
          <p:nvPr/>
        </p:nvSpPr>
        <p:spPr bwMode="auto">
          <a:xfrm>
            <a:off x="3662363" y="3804245"/>
            <a:ext cx="165100" cy="163513"/>
          </a:xfrm>
          <a:prstGeom prst="ellipse">
            <a:avLst/>
          </a:prstGeom>
          <a:solidFill>
            <a:srgbClr val="FF0000"/>
          </a:solidFill>
          <a:ln w="9525">
            <a:solidFill>
              <a:schemeClr val="tx1"/>
            </a:solidFill>
            <a:round/>
            <a:headEnd/>
            <a:tailEnd/>
          </a:ln>
          <a:effectLst/>
        </p:spPr>
        <p:txBody>
          <a:bodyPr wrap="none" anchor="ctr"/>
          <a:lstStyle/>
          <a:p>
            <a:endParaRPr lang="fr-FR"/>
          </a:p>
        </p:txBody>
      </p:sp>
      <p:sp>
        <p:nvSpPr>
          <p:cNvPr id="35851" name="Oval 11"/>
          <p:cNvSpPr>
            <a:spLocks noChangeAspect="1" noChangeArrowheads="1"/>
          </p:cNvSpPr>
          <p:nvPr/>
        </p:nvSpPr>
        <p:spPr bwMode="auto">
          <a:xfrm>
            <a:off x="2538413" y="3529608"/>
            <a:ext cx="163512" cy="163512"/>
          </a:xfrm>
          <a:prstGeom prst="ellipse">
            <a:avLst/>
          </a:prstGeom>
          <a:solidFill>
            <a:srgbClr val="FF0000"/>
          </a:solidFill>
          <a:ln w="9525">
            <a:solidFill>
              <a:schemeClr val="tx1"/>
            </a:solidFill>
            <a:round/>
            <a:headEnd/>
            <a:tailEnd/>
          </a:ln>
          <a:effectLst/>
        </p:spPr>
        <p:txBody>
          <a:bodyPr wrap="none" anchor="ctr"/>
          <a:lstStyle/>
          <a:p>
            <a:endParaRPr lang="fr-FR"/>
          </a:p>
        </p:txBody>
      </p:sp>
      <p:sp>
        <p:nvSpPr>
          <p:cNvPr id="35852" name="Line 12"/>
          <p:cNvSpPr>
            <a:spLocks noChangeAspect="1" noChangeShapeType="1"/>
          </p:cNvSpPr>
          <p:nvPr/>
        </p:nvSpPr>
        <p:spPr bwMode="auto">
          <a:xfrm flipV="1">
            <a:off x="5741988" y="3694708"/>
            <a:ext cx="1177925" cy="185737"/>
          </a:xfrm>
          <a:prstGeom prst="line">
            <a:avLst/>
          </a:prstGeom>
          <a:noFill/>
          <a:ln w="19050">
            <a:solidFill>
              <a:schemeClr val="tx1"/>
            </a:solidFill>
            <a:round/>
            <a:headEnd type="oval" w="med" len="med"/>
            <a:tailEnd type="triangle" w="med" len="med"/>
          </a:ln>
          <a:effectLst/>
        </p:spPr>
        <p:txBody>
          <a:bodyPr wrap="none" anchor="ctr"/>
          <a:lstStyle/>
          <a:p>
            <a:endParaRPr lang="fr-FR"/>
          </a:p>
        </p:txBody>
      </p:sp>
      <p:sp>
        <p:nvSpPr>
          <p:cNvPr id="35853" name="Text Box 13"/>
          <p:cNvSpPr txBox="1">
            <a:spLocks noChangeAspect="1" noChangeArrowheads="1"/>
          </p:cNvSpPr>
          <p:nvPr/>
        </p:nvSpPr>
        <p:spPr bwMode="auto">
          <a:xfrm>
            <a:off x="6786563" y="3305770"/>
            <a:ext cx="2209800" cy="641350"/>
          </a:xfrm>
          <a:prstGeom prst="rect">
            <a:avLst/>
          </a:prstGeom>
          <a:noFill/>
          <a:ln w="9525">
            <a:noFill/>
            <a:miter lim="800000"/>
            <a:headEnd/>
            <a:tailEnd/>
          </a:ln>
          <a:effectLst/>
        </p:spPr>
        <p:txBody>
          <a:bodyPr wrap="none">
            <a:spAutoFit/>
          </a:bodyPr>
          <a:lstStyle/>
          <a:p>
            <a:pPr eaLnBrk="0" hangingPunct="0"/>
            <a:r>
              <a:rPr lang="fr-FR" b="1" u="sng">
                <a:solidFill>
                  <a:srgbClr val="FF0000"/>
                </a:solidFill>
              </a:rPr>
              <a:t>Mainé Soroa</a:t>
            </a:r>
          </a:p>
          <a:p>
            <a:pPr eaLnBrk="0" hangingPunct="0"/>
            <a:r>
              <a:rPr lang="fr-FR"/>
              <a:t> (Niger, 14°N, 11°E)</a:t>
            </a:r>
            <a:endParaRPr lang="en-US"/>
          </a:p>
        </p:txBody>
      </p:sp>
      <p:sp>
        <p:nvSpPr>
          <p:cNvPr id="35854" name="Text Box 14"/>
          <p:cNvSpPr txBox="1">
            <a:spLocks noChangeArrowheads="1"/>
          </p:cNvSpPr>
          <p:nvPr/>
        </p:nvSpPr>
        <p:spPr bwMode="auto">
          <a:xfrm>
            <a:off x="1547664" y="355600"/>
            <a:ext cx="5328592" cy="461665"/>
          </a:xfrm>
          <a:prstGeom prst="rect">
            <a:avLst/>
          </a:prstGeom>
          <a:solidFill>
            <a:srgbClr val="FFCC00"/>
          </a:solidFill>
          <a:ln w="25400">
            <a:solidFill>
              <a:schemeClr val="tx1"/>
            </a:solidFill>
            <a:miter lim="800000"/>
            <a:headEnd/>
            <a:tailEnd/>
          </a:ln>
          <a:effectLst/>
        </p:spPr>
        <p:txBody>
          <a:bodyPr wrap="square">
            <a:spAutoFit/>
          </a:bodyPr>
          <a:lstStyle/>
          <a:p>
            <a:pPr algn="ctr" eaLnBrk="0" hangingPunct="0"/>
            <a:r>
              <a:rPr lang="fr-FR" sz="2400" b="1" dirty="0"/>
              <a:t>Localisation des sites de </a:t>
            </a:r>
            <a:r>
              <a:rPr lang="fr-FR" sz="2400" b="1" dirty="0" smtClean="0"/>
              <a:t>mesure du SDT</a:t>
            </a:r>
            <a:endParaRPr lang="fr-FR" sz="2400" b="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1727200"/>
            <a:ext cx="9144000" cy="0"/>
          </a:xfrm>
          <a:prstGeom prst="rect">
            <a:avLst/>
          </a:prstGeom>
          <a:noFill/>
          <a:ln w="9525">
            <a:noFill/>
            <a:miter lim="800000"/>
            <a:headEnd/>
            <a:tailEnd/>
          </a:ln>
          <a:effectLst/>
        </p:spPr>
        <p:txBody>
          <a:bodyPr wrap="none" anchor="ctr">
            <a:spAutoFit/>
          </a:bodyPr>
          <a:lstStyle/>
          <a:p>
            <a:endParaRPr lang="fr-FR"/>
          </a:p>
        </p:txBody>
      </p:sp>
      <p:sp>
        <p:nvSpPr>
          <p:cNvPr id="36867" name="Rectangle 3"/>
          <p:cNvSpPr>
            <a:spLocks noChangeArrowheads="1"/>
          </p:cNvSpPr>
          <p:nvPr/>
        </p:nvSpPr>
        <p:spPr bwMode="auto">
          <a:xfrm>
            <a:off x="0" y="3425825"/>
            <a:ext cx="9144000" cy="0"/>
          </a:xfrm>
          <a:prstGeom prst="rect">
            <a:avLst/>
          </a:prstGeom>
          <a:noFill/>
          <a:ln w="9525">
            <a:noFill/>
            <a:miter lim="800000"/>
            <a:headEnd/>
            <a:tailEnd/>
          </a:ln>
          <a:effectLst/>
        </p:spPr>
        <p:txBody>
          <a:bodyPr wrap="none" anchor="ctr">
            <a:spAutoFit/>
          </a:bodyPr>
          <a:lstStyle/>
          <a:p>
            <a:pPr algn="l"/>
            <a:endParaRPr lang="fr-FR"/>
          </a:p>
        </p:txBody>
      </p:sp>
      <p:pic>
        <p:nvPicPr>
          <p:cNvPr id="36868" name="Picture 4" descr="DSCN3972"/>
          <p:cNvPicPr>
            <a:picLocks noChangeAspect="1" noChangeArrowheads="1"/>
          </p:cNvPicPr>
          <p:nvPr/>
        </p:nvPicPr>
        <p:blipFill>
          <a:blip r:embed="rId2" cstate="print"/>
          <a:srcRect/>
          <a:stretch>
            <a:fillRect/>
          </a:stretch>
        </p:blipFill>
        <p:spPr bwMode="auto">
          <a:xfrm>
            <a:off x="0" y="0"/>
            <a:ext cx="4572000" cy="3427413"/>
          </a:xfrm>
          <a:prstGeom prst="rect">
            <a:avLst/>
          </a:prstGeom>
          <a:noFill/>
        </p:spPr>
      </p:pic>
      <p:pic>
        <p:nvPicPr>
          <p:cNvPr id="36869" name="Picture 5" descr="MBour_EOP_vue generale"/>
          <p:cNvPicPr>
            <a:picLocks noChangeAspect="1" noChangeArrowheads="1"/>
          </p:cNvPicPr>
          <p:nvPr/>
        </p:nvPicPr>
        <p:blipFill>
          <a:blip r:embed="rId3" cstate="print"/>
          <a:srcRect/>
          <a:stretch>
            <a:fillRect/>
          </a:stretch>
        </p:blipFill>
        <p:spPr bwMode="auto">
          <a:xfrm>
            <a:off x="4572000" y="3429000"/>
            <a:ext cx="4572000" cy="3429000"/>
          </a:xfrm>
          <a:prstGeom prst="rect">
            <a:avLst/>
          </a:prstGeom>
          <a:noFill/>
        </p:spPr>
      </p:pic>
      <p:pic>
        <p:nvPicPr>
          <p:cNvPr id="36870" name="Picture 6" descr="terrasse_MBour"/>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p:spPr>
      </p:pic>
      <p:pic>
        <p:nvPicPr>
          <p:cNvPr id="36871" name="Picture 7" descr="local_Mali_Nord"/>
          <p:cNvPicPr>
            <a:picLocks noChangeAspect="1" noChangeArrowheads="1"/>
          </p:cNvPicPr>
          <p:nvPr/>
        </p:nvPicPr>
        <p:blipFill>
          <a:blip r:embed="rId5" cstate="print"/>
          <a:srcRect/>
          <a:stretch>
            <a:fillRect/>
          </a:stretch>
        </p:blipFill>
        <p:spPr bwMode="auto">
          <a:xfrm>
            <a:off x="4572000" y="0"/>
            <a:ext cx="4572000" cy="3429000"/>
          </a:xfrm>
          <a:prstGeom prst="rect">
            <a:avLst/>
          </a:prstGeom>
          <a:noFill/>
        </p:spPr>
      </p:pic>
      <p:sp>
        <p:nvSpPr>
          <p:cNvPr id="36872" name="Text Box 8"/>
          <p:cNvSpPr txBox="1">
            <a:spLocks noChangeArrowheads="1"/>
          </p:cNvSpPr>
          <p:nvPr/>
        </p:nvSpPr>
        <p:spPr bwMode="auto">
          <a:xfrm>
            <a:off x="0" y="0"/>
            <a:ext cx="1581150" cy="366713"/>
          </a:xfrm>
          <a:prstGeom prst="rect">
            <a:avLst/>
          </a:prstGeom>
          <a:noFill/>
          <a:ln w="9525">
            <a:noFill/>
            <a:miter lim="800000"/>
            <a:headEnd/>
            <a:tailEnd/>
          </a:ln>
          <a:effectLst/>
        </p:spPr>
        <p:txBody>
          <a:bodyPr wrap="none">
            <a:spAutoFit/>
          </a:bodyPr>
          <a:lstStyle/>
          <a:p>
            <a:pPr algn="l"/>
            <a:r>
              <a:rPr lang="fr-FR"/>
              <a:t>Banizoumbou</a:t>
            </a:r>
          </a:p>
        </p:txBody>
      </p:sp>
      <p:sp>
        <p:nvSpPr>
          <p:cNvPr id="36873" name="Text Box 9"/>
          <p:cNvSpPr txBox="1">
            <a:spLocks noChangeArrowheads="1"/>
          </p:cNvSpPr>
          <p:nvPr/>
        </p:nvSpPr>
        <p:spPr bwMode="auto">
          <a:xfrm>
            <a:off x="8121650" y="0"/>
            <a:ext cx="1022350" cy="366713"/>
          </a:xfrm>
          <a:prstGeom prst="rect">
            <a:avLst/>
          </a:prstGeom>
          <a:noFill/>
          <a:ln w="9525">
            <a:noFill/>
            <a:miter lim="800000"/>
            <a:headEnd/>
            <a:tailEnd/>
          </a:ln>
          <a:effectLst/>
        </p:spPr>
        <p:txBody>
          <a:bodyPr wrap="none">
            <a:spAutoFit/>
          </a:bodyPr>
          <a:lstStyle/>
          <a:p>
            <a:pPr algn="l"/>
            <a:r>
              <a:rPr lang="fr-FR"/>
              <a:t>Cinzana</a:t>
            </a:r>
          </a:p>
        </p:txBody>
      </p:sp>
      <p:sp>
        <p:nvSpPr>
          <p:cNvPr id="36874" name="Text Box 10"/>
          <p:cNvSpPr txBox="1">
            <a:spLocks noChangeArrowheads="1"/>
          </p:cNvSpPr>
          <p:nvPr/>
        </p:nvSpPr>
        <p:spPr bwMode="auto">
          <a:xfrm>
            <a:off x="8235950" y="3429000"/>
            <a:ext cx="908050" cy="366713"/>
          </a:xfrm>
          <a:prstGeom prst="rect">
            <a:avLst/>
          </a:prstGeom>
          <a:noFill/>
          <a:ln w="9525">
            <a:noFill/>
            <a:miter lim="800000"/>
            <a:headEnd/>
            <a:tailEnd/>
          </a:ln>
          <a:effectLst/>
        </p:spPr>
        <p:txBody>
          <a:bodyPr wrap="none">
            <a:spAutoFit/>
          </a:bodyPr>
          <a:lstStyle/>
          <a:p>
            <a:pPr algn="l"/>
            <a:r>
              <a:rPr lang="fr-FR"/>
              <a:t>M’Bour</a:t>
            </a:r>
          </a:p>
        </p:txBody>
      </p:sp>
      <p:sp>
        <p:nvSpPr>
          <p:cNvPr id="36875" name="Text Box 11"/>
          <p:cNvSpPr txBox="1">
            <a:spLocks noChangeArrowheads="1"/>
          </p:cNvSpPr>
          <p:nvPr/>
        </p:nvSpPr>
        <p:spPr bwMode="auto">
          <a:xfrm>
            <a:off x="4062413" y="2616200"/>
            <a:ext cx="1373187" cy="1377950"/>
          </a:xfrm>
          <a:prstGeom prst="rect">
            <a:avLst/>
          </a:prstGeom>
          <a:solidFill>
            <a:srgbClr val="C0C0C0"/>
          </a:solidFill>
          <a:ln w="9525">
            <a:solidFill>
              <a:schemeClr val="tx1"/>
            </a:solidFill>
            <a:miter lim="800000"/>
            <a:headEnd/>
            <a:tailEnd/>
          </a:ln>
          <a:effectLst/>
        </p:spPr>
        <p:txBody>
          <a:bodyPr wrap="none">
            <a:spAutoFit/>
          </a:bodyPr>
          <a:lstStyle/>
          <a:p>
            <a:pPr algn="l"/>
            <a:r>
              <a:rPr lang="fr-FR" sz="1400" b="1"/>
              <a:t>Météo</a:t>
            </a:r>
          </a:p>
          <a:p>
            <a:pPr algn="l"/>
            <a:r>
              <a:rPr lang="fr-FR" sz="1400" b="1">
                <a:solidFill>
                  <a:srgbClr val="CC0000"/>
                </a:solidFill>
              </a:rPr>
              <a:t>TEOM</a:t>
            </a:r>
          </a:p>
          <a:p>
            <a:pPr algn="l"/>
            <a:r>
              <a:rPr lang="fr-FR" sz="1400" b="1">
                <a:solidFill>
                  <a:srgbClr val="0000FF"/>
                </a:solidFill>
              </a:rPr>
              <a:t>Dépôts totaux</a:t>
            </a:r>
          </a:p>
          <a:p>
            <a:pPr algn="l"/>
            <a:r>
              <a:rPr lang="fr-FR" sz="1400" b="1">
                <a:solidFill>
                  <a:srgbClr val="33CC33"/>
                </a:solidFill>
              </a:rPr>
              <a:t>Dépôt sec/hu</a:t>
            </a:r>
          </a:p>
          <a:p>
            <a:pPr algn="l"/>
            <a:r>
              <a:rPr lang="fr-FR" sz="1400" b="1">
                <a:solidFill>
                  <a:srgbClr val="FF6600"/>
                </a:solidFill>
              </a:rPr>
              <a:t>Photomètre</a:t>
            </a:r>
          </a:p>
          <a:p>
            <a:pPr algn="l"/>
            <a:r>
              <a:rPr lang="fr-FR" sz="1400" b="1">
                <a:solidFill>
                  <a:srgbClr val="FFFF00"/>
                </a:solidFill>
              </a:rPr>
              <a:t>Lidar</a:t>
            </a:r>
          </a:p>
        </p:txBody>
      </p:sp>
      <p:sp>
        <p:nvSpPr>
          <p:cNvPr id="36876" name="Text Box 12"/>
          <p:cNvSpPr txBox="1">
            <a:spLocks noChangeArrowheads="1"/>
          </p:cNvSpPr>
          <p:nvPr/>
        </p:nvSpPr>
        <p:spPr bwMode="auto">
          <a:xfrm>
            <a:off x="0" y="3429000"/>
            <a:ext cx="908050" cy="366713"/>
          </a:xfrm>
          <a:prstGeom prst="rect">
            <a:avLst/>
          </a:prstGeom>
          <a:noFill/>
          <a:ln w="9525">
            <a:noFill/>
            <a:miter lim="800000"/>
            <a:headEnd/>
            <a:tailEnd/>
          </a:ln>
          <a:effectLst/>
        </p:spPr>
        <p:txBody>
          <a:bodyPr wrap="none">
            <a:spAutoFit/>
          </a:bodyPr>
          <a:lstStyle/>
          <a:p>
            <a:pPr algn="l"/>
            <a:r>
              <a:rPr lang="fr-FR"/>
              <a:t>M’Bour</a:t>
            </a:r>
          </a:p>
        </p:txBody>
      </p:sp>
      <p:sp>
        <p:nvSpPr>
          <p:cNvPr id="36877" name="Line 13"/>
          <p:cNvSpPr>
            <a:spLocks noChangeShapeType="1"/>
          </p:cNvSpPr>
          <p:nvPr/>
        </p:nvSpPr>
        <p:spPr bwMode="auto">
          <a:xfrm flipH="1" flipV="1">
            <a:off x="3433763" y="600075"/>
            <a:ext cx="690562" cy="2163763"/>
          </a:xfrm>
          <a:prstGeom prst="line">
            <a:avLst/>
          </a:prstGeom>
          <a:noFill/>
          <a:ln w="9525">
            <a:solidFill>
              <a:schemeClr val="tx1"/>
            </a:solidFill>
            <a:round/>
            <a:headEnd/>
            <a:tailEnd type="triangle" w="med" len="med"/>
          </a:ln>
          <a:effectLst/>
        </p:spPr>
        <p:txBody>
          <a:bodyPr/>
          <a:lstStyle/>
          <a:p>
            <a:endParaRPr lang="fr-FR"/>
          </a:p>
        </p:txBody>
      </p:sp>
      <p:sp>
        <p:nvSpPr>
          <p:cNvPr id="36878" name="Line 14"/>
          <p:cNvSpPr>
            <a:spLocks noChangeShapeType="1"/>
          </p:cNvSpPr>
          <p:nvPr/>
        </p:nvSpPr>
        <p:spPr bwMode="auto">
          <a:xfrm>
            <a:off x="5364163" y="2752725"/>
            <a:ext cx="1036637" cy="1616075"/>
          </a:xfrm>
          <a:prstGeom prst="line">
            <a:avLst/>
          </a:prstGeom>
          <a:noFill/>
          <a:ln w="9525">
            <a:solidFill>
              <a:schemeClr val="tx1"/>
            </a:solidFill>
            <a:round/>
            <a:headEnd/>
            <a:tailEnd type="triangle" w="med" len="med"/>
          </a:ln>
          <a:effectLst/>
        </p:spPr>
        <p:txBody>
          <a:bodyPr/>
          <a:lstStyle/>
          <a:p>
            <a:endParaRPr lang="fr-FR"/>
          </a:p>
        </p:txBody>
      </p:sp>
      <p:sp>
        <p:nvSpPr>
          <p:cNvPr id="36879" name="Line 15"/>
          <p:cNvSpPr>
            <a:spLocks noChangeShapeType="1"/>
          </p:cNvSpPr>
          <p:nvPr/>
        </p:nvSpPr>
        <p:spPr bwMode="auto">
          <a:xfrm flipH="1" flipV="1">
            <a:off x="2611438" y="630238"/>
            <a:ext cx="1503362" cy="2346325"/>
          </a:xfrm>
          <a:prstGeom prst="line">
            <a:avLst/>
          </a:prstGeom>
          <a:noFill/>
          <a:ln w="9525">
            <a:solidFill>
              <a:srgbClr val="FF0000"/>
            </a:solidFill>
            <a:round/>
            <a:headEnd/>
            <a:tailEnd type="triangle" w="med" len="med"/>
          </a:ln>
          <a:effectLst/>
        </p:spPr>
        <p:txBody>
          <a:bodyPr/>
          <a:lstStyle/>
          <a:p>
            <a:endParaRPr lang="fr-FR"/>
          </a:p>
        </p:txBody>
      </p:sp>
      <p:sp>
        <p:nvSpPr>
          <p:cNvPr id="36880" name="Line 16"/>
          <p:cNvSpPr>
            <a:spLocks noChangeShapeType="1"/>
          </p:cNvSpPr>
          <p:nvPr/>
        </p:nvSpPr>
        <p:spPr bwMode="auto">
          <a:xfrm flipH="1">
            <a:off x="3292475" y="2976563"/>
            <a:ext cx="822325" cy="1473200"/>
          </a:xfrm>
          <a:prstGeom prst="line">
            <a:avLst/>
          </a:prstGeom>
          <a:noFill/>
          <a:ln w="9525">
            <a:solidFill>
              <a:srgbClr val="FF0000"/>
            </a:solidFill>
            <a:round/>
            <a:headEnd/>
            <a:tailEnd type="triangle" w="med" len="med"/>
          </a:ln>
          <a:effectLst/>
        </p:spPr>
        <p:txBody>
          <a:bodyPr/>
          <a:lstStyle/>
          <a:p>
            <a:endParaRPr lang="fr-FR"/>
          </a:p>
        </p:txBody>
      </p:sp>
      <p:sp>
        <p:nvSpPr>
          <p:cNvPr id="36881" name="Line 17"/>
          <p:cNvSpPr>
            <a:spLocks noChangeShapeType="1"/>
          </p:cNvSpPr>
          <p:nvPr/>
        </p:nvSpPr>
        <p:spPr bwMode="auto">
          <a:xfrm flipV="1">
            <a:off x="5364163" y="1138238"/>
            <a:ext cx="823912" cy="1828800"/>
          </a:xfrm>
          <a:prstGeom prst="line">
            <a:avLst/>
          </a:prstGeom>
          <a:noFill/>
          <a:ln w="9525">
            <a:solidFill>
              <a:srgbClr val="FF0000"/>
            </a:solidFill>
            <a:round/>
            <a:headEnd/>
            <a:tailEnd type="triangle" w="med" len="med"/>
          </a:ln>
          <a:effectLst/>
        </p:spPr>
        <p:txBody>
          <a:bodyPr/>
          <a:lstStyle/>
          <a:p>
            <a:endParaRPr lang="fr-FR"/>
          </a:p>
        </p:txBody>
      </p:sp>
      <p:sp>
        <p:nvSpPr>
          <p:cNvPr id="36882" name="Line 18"/>
          <p:cNvSpPr>
            <a:spLocks noChangeShapeType="1"/>
          </p:cNvSpPr>
          <p:nvPr/>
        </p:nvSpPr>
        <p:spPr bwMode="auto">
          <a:xfrm>
            <a:off x="5354638" y="2967038"/>
            <a:ext cx="750887" cy="1543050"/>
          </a:xfrm>
          <a:prstGeom prst="line">
            <a:avLst/>
          </a:prstGeom>
          <a:noFill/>
          <a:ln w="9525">
            <a:solidFill>
              <a:srgbClr val="FF0000"/>
            </a:solidFill>
            <a:round/>
            <a:headEnd/>
            <a:tailEnd type="triangle" w="med" len="med"/>
          </a:ln>
          <a:effectLst/>
        </p:spPr>
        <p:txBody>
          <a:bodyPr/>
          <a:lstStyle/>
          <a:p>
            <a:endParaRPr lang="fr-FR"/>
          </a:p>
        </p:txBody>
      </p:sp>
      <p:sp>
        <p:nvSpPr>
          <p:cNvPr id="36883" name="Line 19"/>
          <p:cNvSpPr>
            <a:spLocks noChangeShapeType="1"/>
          </p:cNvSpPr>
          <p:nvPr/>
        </p:nvSpPr>
        <p:spPr bwMode="auto">
          <a:xfrm flipH="1">
            <a:off x="3962400" y="3230563"/>
            <a:ext cx="142875" cy="893762"/>
          </a:xfrm>
          <a:prstGeom prst="line">
            <a:avLst/>
          </a:prstGeom>
          <a:noFill/>
          <a:ln w="9525">
            <a:solidFill>
              <a:srgbClr val="0000FF"/>
            </a:solidFill>
            <a:round/>
            <a:headEnd/>
            <a:tailEnd type="triangle" w="med" len="med"/>
          </a:ln>
          <a:effectLst/>
        </p:spPr>
        <p:txBody>
          <a:bodyPr/>
          <a:lstStyle/>
          <a:p>
            <a:endParaRPr lang="fr-FR"/>
          </a:p>
        </p:txBody>
      </p:sp>
      <p:sp>
        <p:nvSpPr>
          <p:cNvPr id="36884" name="Line 20"/>
          <p:cNvSpPr>
            <a:spLocks noChangeShapeType="1"/>
          </p:cNvSpPr>
          <p:nvPr/>
        </p:nvSpPr>
        <p:spPr bwMode="auto">
          <a:xfrm flipH="1" flipV="1">
            <a:off x="1482725" y="568325"/>
            <a:ext cx="2622550" cy="2652713"/>
          </a:xfrm>
          <a:prstGeom prst="line">
            <a:avLst/>
          </a:prstGeom>
          <a:noFill/>
          <a:ln w="9525">
            <a:solidFill>
              <a:srgbClr val="0000FF"/>
            </a:solidFill>
            <a:round/>
            <a:headEnd/>
            <a:tailEnd type="triangle" w="med" len="med"/>
          </a:ln>
          <a:effectLst/>
        </p:spPr>
        <p:txBody>
          <a:bodyPr/>
          <a:lstStyle/>
          <a:p>
            <a:endParaRPr lang="fr-FR"/>
          </a:p>
        </p:txBody>
      </p:sp>
      <p:sp>
        <p:nvSpPr>
          <p:cNvPr id="36885" name="Line 21"/>
          <p:cNvSpPr>
            <a:spLocks noChangeShapeType="1"/>
          </p:cNvSpPr>
          <p:nvPr/>
        </p:nvSpPr>
        <p:spPr bwMode="auto">
          <a:xfrm>
            <a:off x="5384800" y="3221038"/>
            <a:ext cx="2143125" cy="1127125"/>
          </a:xfrm>
          <a:prstGeom prst="line">
            <a:avLst/>
          </a:prstGeom>
          <a:noFill/>
          <a:ln w="9525">
            <a:solidFill>
              <a:srgbClr val="0000FF"/>
            </a:solidFill>
            <a:round/>
            <a:headEnd/>
            <a:tailEnd type="triangle" w="med" len="med"/>
          </a:ln>
          <a:effectLst/>
        </p:spPr>
        <p:txBody>
          <a:bodyPr/>
          <a:lstStyle/>
          <a:p>
            <a:endParaRPr lang="fr-FR"/>
          </a:p>
        </p:txBody>
      </p:sp>
      <p:sp>
        <p:nvSpPr>
          <p:cNvPr id="36886" name="Line 22"/>
          <p:cNvSpPr>
            <a:spLocks noChangeShapeType="1"/>
          </p:cNvSpPr>
          <p:nvPr/>
        </p:nvSpPr>
        <p:spPr bwMode="auto">
          <a:xfrm flipV="1">
            <a:off x="5405438" y="855663"/>
            <a:ext cx="1087437" cy="2368550"/>
          </a:xfrm>
          <a:prstGeom prst="line">
            <a:avLst/>
          </a:prstGeom>
          <a:noFill/>
          <a:ln w="9525">
            <a:solidFill>
              <a:srgbClr val="0000FF"/>
            </a:solidFill>
            <a:round/>
            <a:headEnd/>
            <a:tailEnd type="triangle" w="med" len="med"/>
          </a:ln>
          <a:effectLst/>
        </p:spPr>
        <p:txBody>
          <a:bodyPr/>
          <a:lstStyle/>
          <a:p>
            <a:endParaRPr lang="fr-FR"/>
          </a:p>
        </p:txBody>
      </p:sp>
      <p:sp>
        <p:nvSpPr>
          <p:cNvPr id="36887" name="Line 23"/>
          <p:cNvSpPr>
            <a:spLocks noChangeShapeType="1"/>
          </p:cNvSpPr>
          <p:nvPr/>
        </p:nvSpPr>
        <p:spPr bwMode="auto">
          <a:xfrm flipH="1">
            <a:off x="3556000" y="3429000"/>
            <a:ext cx="558800" cy="1011238"/>
          </a:xfrm>
          <a:prstGeom prst="line">
            <a:avLst/>
          </a:prstGeom>
          <a:noFill/>
          <a:ln w="9525">
            <a:solidFill>
              <a:srgbClr val="33CC33"/>
            </a:solidFill>
            <a:round/>
            <a:headEnd/>
            <a:tailEnd type="triangle" w="med" len="med"/>
          </a:ln>
          <a:effectLst/>
        </p:spPr>
        <p:txBody>
          <a:bodyPr/>
          <a:lstStyle/>
          <a:p>
            <a:endParaRPr lang="fr-FR"/>
          </a:p>
        </p:txBody>
      </p:sp>
      <p:sp>
        <p:nvSpPr>
          <p:cNvPr id="36888" name="Line 24"/>
          <p:cNvSpPr>
            <a:spLocks noChangeShapeType="1"/>
          </p:cNvSpPr>
          <p:nvPr/>
        </p:nvSpPr>
        <p:spPr bwMode="auto">
          <a:xfrm flipV="1">
            <a:off x="5367338" y="1090613"/>
            <a:ext cx="1471612" cy="2338387"/>
          </a:xfrm>
          <a:prstGeom prst="line">
            <a:avLst/>
          </a:prstGeom>
          <a:noFill/>
          <a:ln w="9525">
            <a:solidFill>
              <a:srgbClr val="33CC33"/>
            </a:solidFill>
            <a:round/>
            <a:headEnd/>
            <a:tailEnd type="triangle" w="med" len="med"/>
          </a:ln>
          <a:effectLst/>
        </p:spPr>
        <p:txBody>
          <a:bodyPr/>
          <a:lstStyle/>
          <a:p>
            <a:endParaRPr lang="fr-FR"/>
          </a:p>
        </p:txBody>
      </p:sp>
      <p:sp>
        <p:nvSpPr>
          <p:cNvPr id="36889" name="Line 25"/>
          <p:cNvSpPr>
            <a:spLocks noChangeShapeType="1"/>
          </p:cNvSpPr>
          <p:nvPr/>
        </p:nvSpPr>
        <p:spPr bwMode="auto">
          <a:xfrm>
            <a:off x="5353050" y="3657600"/>
            <a:ext cx="1098550" cy="1727200"/>
          </a:xfrm>
          <a:prstGeom prst="line">
            <a:avLst/>
          </a:prstGeom>
          <a:noFill/>
          <a:ln w="9525">
            <a:solidFill>
              <a:srgbClr val="FF6600"/>
            </a:solidFill>
            <a:round/>
            <a:headEnd/>
            <a:tailEnd type="triangle" w="med" len="med"/>
          </a:ln>
          <a:effectLst/>
        </p:spPr>
        <p:txBody>
          <a:bodyPr/>
          <a:lstStyle/>
          <a:p>
            <a:endParaRPr lang="fr-FR"/>
          </a:p>
        </p:txBody>
      </p:sp>
      <p:sp>
        <p:nvSpPr>
          <p:cNvPr id="36890" name="Line 26"/>
          <p:cNvSpPr>
            <a:spLocks noChangeShapeType="1"/>
          </p:cNvSpPr>
          <p:nvPr/>
        </p:nvSpPr>
        <p:spPr bwMode="auto">
          <a:xfrm flipH="1" flipV="1">
            <a:off x="2082800" y="2378075"/>
            <a:ext cx="2032000" cy="1473200"/>
          </a:xfrm>
          <a:prstGeom prst="line">
            <a:avLst/>
          </a:prstGeom>
          <a:noFill/>
          <a:ln w="9525">
            <a:solidFill>
              <a:srgbClr val="FFFF00"/>
            </a:solidFill>
            <a:round/>
            <a:headEnd/>
            <a:tailEnd type="triangle" w="med" len="med"/>
          </a:ln>
          <a:effectLst/>
        </p:spPr>
        <p:txBody>
          <a:bodyPr/>
          <a:lstStyle/>
          <a:p>
            <a:endParaRPr lang="fr-FR"/>
          </a:p>
        </p:txBody>
      </p:sp>
      <p:sp>
        <p:nvSpPr>
          <p:cNvPr id="36891" name="Line 27"/>
          <p:cNvSpPr>
            <a:spLocks noChangeShapeType="1"/>
          </p:cNvSpPr>
          <p:nvPr/>
        </p:nvSpPr>
        <p:spPr bwMode="auto">
          <a:xfrm flipH="1">
            <a:off x="2011363" y="3840163"/>
            <a:ext cx="2103437" cy="955675"/>
          </a:xfrm>
          <a:prstGeom prst="line">
            <a:avLst/>
          </a:prstGeom>
          <a:noFill/>
          <a:ln w="9525">
            <a:solidFill>
              <a:srgbClr val="FFFF00"/>
            </a:solidFill>
            <a:round/>
            <a:headEnd/>
            <a:tailEnd type="triangle" w="med" len="med"/>
          </a:ln>
          <a:effectLst/>
        </p:spPr>
        <p:txBody>
          <a:bodyPr/>
          <a:lstStyle/>
          <a:p>
            <a:endParaRPr lang="fr-FR"/>
          </a:p>
        </p:txBody>
      </p:sp>
      <p:sp>
        <p:nvSpPr>
          <p:cNvPr id="36892" name="Line 28"/>
          <p:cNvSpPr>
            <a:spLocks noChangeShapeType="1"/>
          </p:cNvSpPr>
          <p:nvPr/>
        </p:nvSpPr>
        <p:spPr bwMode="auto">
          <a:xfrm>
            <a:off x="5359400" y="3429000"/>
            <a:ext cx="3087688" cy="1585913"/>
          </a:xfrm>
          <a:prstGeom prst="line">
            <a:avLst/>
          </a:prstGeom>
          <a:noFill/>
          <a:ln w="9525">
            <a:solidFill>
              <a:srgbClr val="33CC33"/>
            </a:solidFill>
            <a:round/>
            <a:headEnd/>
            <a:tailEnd type="triangle" w="med" len="med"/>
          </a:ln>
          <a:effectLst/>
        </p:spPr>
        <p:txBody>
          <a:bodyPr/>
          <a:lstStyle/>
          <a:p>
            <a:endParaRPr lang="fr-FR"/>
          </a:p>
        </p:txBody>
      </p:sp>
      <p:sp>
        <p:nvSpPr>
          <p:cNvPr id="36893" name="Text Box 29"/>
          <p:cNvSpPr txBox="1">
            <a:spLocks noChangeArrowheads="1"/>
          </p:cNvSpPr>
          <p:nvPr/>
        </p:nvSpPr>
        <p:spPr bwMode="auto">
          <a:xfrm>
            <a:off x="3635896" y="0"/>
            <a:ext cx="1944216" cy="461665"/>
          </a:xfrm>
          <a:prstGeom prst="rect">
            <a:avLst/>
          </a:prstGeom>
          <a:solidFill>
            <a:srgbClr val="FFCC00"/>
          </a:solidFill>
          <a:ln w="25400">
            <a:solidFill>
              <a:schemeClr val="tx1"/>
            </a:solidFill>
            <a:miter lim="800000"/>
            <a:headEnd/>
            <a:tailEnd/>
          </a:ln>
          <a:effectLst/>
        </p:spPr>
        <p:txBody>
          <a:bodyPr wrap="square">
            <a:spAutoFit/>
          </a:bodyPr>
          <a:lstStyle/>
          <a:p>
            <a:pPr eaLnBrk="0" hangingPunct="0"/>
            <a:r>
              <a:rPr lang="fr-FR" sz="2400" b="1" dirty="0" smtClean="0"/>
              <a:t>AMMA - OSU</a:t>
            </a:r>
            <a:endParaRPr lang="fr-FR"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0"/>
            <a:ext cx="9317038" cy="1006475"/>
          </a:xfrm>
          <a:prstGeom prst="rect">
            <a:avLst/>
          </a:prstGeom>
          <a:noFill/>
          <a:ln w="9525">
            <a:noFill/>
            <a:miter lim="800000"/>
            <a:headEnd/>
            <a:tailEnd/>
          </a:ln>
          <a:effectLst/>
        </p:spPr>
        <p:txBody>
          <a:bodyPr>
            <a:spAutoFit/>
          </a:bodyPr>
          <a:lstStyle/>
          <a:p>
            <a:pPr algn="l"/>
            <a:r>
              <a:rPr lang="fr-FR" sz="2000">
                <a:latin typeface="Times New Roman" pitchFamily="18" charset="0"/>
              </a:rPr>
              <a:t>Fausses couleurs : Poussières = Rose ou Magenta; Vapeur d’eau = bleu sombre; Nuages épais de hautes couches = brun rouge, Nuages fins de hautes couches = noirs; Surface du sol = bleu pâle ou pourpre. </a:t>
            </a:r>
            <a:endParaRPr lang="fr-FR"/>
          </a:p>
        </p:txBody>
      </p:sp>
      <p:sp>
        <p:nvSpPr>
          <p:cNvPr id="26627" name="Rectangle 3"/>
          <p:cNvSpPr>
            <a:spLocks noChangeArrowheads="1"/>
          </p:cNvSpPr>
          <p:nvPr/>
        </p:nvSpPr>
        <p:spPr bwMode="auto">
          <a:xfrm>
            <a:off x="2198688" y="6553200"/>
            <a:ext cx="6916737" cy="304800"/>
          </a:xfrm>
          <a:prstGeom prst="rect">
            <a:avLst/>
          </a:prstGeom>
          <a:noFill/>
          <a:ln w="9525">
            <a:noFill/>
            <a:miter lim="800000"/>
            <a:headEnd/>
            <a:tailEnd/>
          </a:ln>
          <a:effectLst/>
        </p:spPr>
        <p:txBody>
          <a:bodyPr wrap="none">
            <a:spAutoFit/>
          </a:bodyPr>
          <a:lstStyle/>
          <a:p>
            <a:pPr algn="l" eaLnBrk="0" hangingPunct="0"/>
            <a:r>
              <a:rPr lang="en-GB" sz="1400"/>
              <a:t>Slingo et al. 2006 - Dust product SEVIRI Imager – Meteosat-8 - EUMETSAT Courtesy</a:t>
            </a:r>
            <a:endParaRPr lang="fr-FR" sz="1400"/>
          </a:p>
        </p:txBody>
      </p:sp>
      <p:grpSp>
        <p:nvGrpSpPr>
          <p:cNvPr id="2" name="Group 4"/>
          <p:cNvGrpSpPr>
            <a:grpSpLocks/>
          </p:cNvGrpSpPr>
          <p:nvPr/>
        </p:nvGrpSpPr>
        <p:grpSpPr bwMode="auto">
          <a:xfrm>
            <a:off x="769938" y="1204913"/>
            <a:ext cx="7591425" cy="5110162"/>
            <a:chOff x="485" y="759"/>
            <a:chExt cx="4782" cy="3219"/>
          </a:xfrm>
        </p:grpSpPr>
        <p:grpSp>
          <p:nvGrpSpPr>
            <p:cNvPr id="3" name="Group 5"/>
            <p:cNvGrpSpPr>
              <a:grpSpLocks/>
            </p:cNvGrpSpPr>
            <p:nvPr/>
          </p:nvGrpSpPr>
          <p:grpSpPr bwMode="auto">
            <a:xfrm>
              <a:off x="498" y="759"/>
              <a:ext cx="4769" cy="3219"/>
              <a:chOff x="131" y="126"/>
              <a:chExt cx="5447" cy="3744"/>
            </a:xfrm>
          </p:grpSpPr>
          <p:pic>
            <p:nvPicPr>
              <p:cNvPr id="26630" name="Picture 6" descr="200603081200_MSG1_SEVI_DST"/>
              <p:cNvPicPr>
                <a:picLocks noChangeAspect="1" noChangeArrowheads="1"/>
              </p:cNvPicPr>
              <p:nvPr/>
            </p:nvPicPr>
            <p:blipFill>
              <a:blip r:embed="rId2" cstate="print"/>
              <a:srcRect/>
              <a:stretch>
                <a:fillRect/>
              </a:stretch>
            </p:blipFill>
            <p:spPr bwMode="auto">
              <a:xfrm>
                <a:off x="131" y="126"/>
                <a:ext cx="5447" cy="3744"/>
              </a:xfrm>
              <a:prstGeom prst="rect">
                <a:avLst/>
              </a:prstGeom>
              <a:noFill/>
            </p:spPr>
          </p:pic>
          <p:sp>
            <p:nvSpPr>
              <p:cNvPr id="26631" name="Line 7"/>
              <p:cNvSpPr>
                <a:spLocks noChangeAspect="1" noChangeShapeType="1"/>
              </p:cNvSpPr>
              <p:nvPr/>
            </p:nvSpPr>
            <p:spPr bwMode="auto">
              <a:xfrm rot="18900000">
                <a:off x="2966" y="1805"/>
                <a:ext cx="279" cy="0"/>
              </a:xfrm>
              <a:prstGeom prst="line">
                <a:avLst/>
              </a:prstGeom>
              <a:noFill/>
              <a:ln w="38100">
                <a:solidFill>
                  <a:schemeClr val="tx1"/>
                </a:solidFill>
                <a:round/>
                <a:headEnd/>
                <a:tailEnd/>
              </a:ln>
              <a:effectLst/>
            </p:spPr>
            <p:txBody>
              <a:bodyPr/>
              <a:lstStyle/>
              <a:p>
                <a:endParaRPr lang="fr-FR"/>
              </a:p>
            </p:txBody>
          </p:sp>
          <p:sp>
            <p:nvSpPr>
              <p:cNvPr id="26632" name="Line 8"/>
              <p:cNvSpPr>
                <a:spLocks noChangeAspect="1" noChangeShapeType="1"/>
              </p:cNvSpPr>
              <p:nvPr/>
            </p:nvSpPr>
            <p:spPr bwMode="auto">
              <a:xfrm rot="2700000">
                <a:off x="2965" y="1805"/>
                <a:ext cx="279" cy="0"/>
              </a:xfrm>
              <a:prstGeom prst="line">
                <a:avLst/>
              </a:prstGeom>
              <a:noFill/>
              <a:ln w="38100">
                <a:solidFill>
                  <a:schemeClr val="tx1"/>
                </a:solidFill>
                <a:round/>
                <a:headEnd/>
                <a:tailEnd/>
              </a:ln>
              <a:effectLst/>
            </p:spPr>
            <p:txBody>
              <a:bodyPr/>
              <a:lstStyle/>
              <a:p>
                <a:endParaRPr lang="fr-FR"/>
              </a:p>
            </p:txBody>
          </p:sp>
        </p:grpSp>
        <p:sp>
          <p:nvSpPr>
            <p:cNvPr id="26633" name="Text Box 9"/>
            <p:cNvSpPr txBox="1">
              <a:spLocks noChangeAspect="1" noChangeArrowheads="1"/>
            </p:cNvSpPr>
            <p:nvPr/>
          </p:nvSpPr>
          <p:spPr bwMode="auto">
            <a:xfrm>
              <a:off x="485" y="3718"/>
              <a:ext cx="1946" cy="250"/>
            </a:xfrm>
            <a:prstGeom prst="rect">
              <a:avLst/>
            </a:prstGeom>
            <a:noFill/>
            <a:ln w="38100">
              <a:noFill/>
              <a:miter lim="800000"/>
              <a:headEnd/>
              <a:tailEnd/>
            </a:ln>
            <a:effectLst/>
          </p:spPr>
          <p:txBody>
            <a:bodyPr>
              <a:spAutoFit/>
            </a:bodyPr>
            <a:lstStyle/>
            <a:p>
              <a:pPr eaLnBrk="0" hangingPunct="0">
                <a:spcBef>
                  <a:spcPct val="50000"/>
                </a:spcBef>
              </a:pPr>
              <a:r>
                <a:rPr lang="en-GB" sz="2000" b="1"/>
                <a:t>8 Mars 2006 – 12h00 TU</a:t>
              </a:r>
              <a:endParaRPr lang="en-US" sz="2000" b="1"/>
            </a:p>
          </p:txBody>
        </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2"/>
          <p:cNvSpPr txBox="1">
            <a:spLocks noChangeArrowheads="1"/>
          </p:cNvSpPr>
          <p:nvPr/>
        </p:nvSpPr>
        <p:spPr bwMode="auto">
          <a:xfrm>
            <a:off x="1109663" y="2670175"/>
            <a:ext cx="1747837" cy="184150"/>
          </a:xfrm>
          <a:prstGeom prst="rect">
            <a:avLst/>
          </a:prstGeom>
          <a:noFill/>
          <a:ln w="9525">
            <a:noFill/>
            <a:miter lim="800000"/>
            <a:headEnd/>
            <a:tailEnd/>
          </a:ln>
          <a:effectLst/>
        </p:spPr>
        <p:txBody>
          <a:bodyPr>
            <a:spAutoFit/>
          </a:bodyPr>
          <a:lstStyle/>
          <a:p>
            <a:pPr algn="just" eaLnBrk="0" hangingPunct="0">
              <a:buFont typeface="Times" pitchFamily="18" charset="0"/>
              <a:buNone/>
            </a:pPr>
            <a:r>
              <a:rPr lang="fr-FR" sz="600">
                <a:solidFill>
                  <a:schemeClr val="bg1"/>
                </a:solidFill>
                <a:cs typeface="Arial" charset="0"/>
              </a:rPr>
              <a:t>Mesures souhaitées pour la mise en oeuvre</a:t>
            </a:r>
          </a:p>
        </p:txBody>
      </p:sp>
      <p:pic>
        <p:nvPicPr>
          <p:cNvPr id="275459" name="Picture 3" descr="Présentation12"/>
          <p:cNvPicPr>
            <a:picLocks noChangeAspect="1" noChangeArrowheads="1"/>
          </p:cNvPicPr>
          <p:nvPr/>
        </p:nvPicPr>
        <p:blipFill>
          <a:blip r:embed="rId2" cstate="print"/>
          <a:srcRect/>
          <a:stretch>
            <a:fillRect/>
          </a:stretch>
        </p:blipFill>
        <p:spPr bwMode="auto">
          <a:xfrm>
            <a:off x="349250" y="2563813"/>
            <a:ext cx="4222750" cy="3168650"/>
          </a:xfrm>
          <a:prstGeom prst="rect">
            <a:avLst/>
          </a:prstGeom>
          <a:noFill/>
          <a:ln w="9525">
            <a:noFill/>
            <a:miter lim="800000"/>
            <a:headEnd/>
            <a:tailEnd/>
          </a:ln>
        </p:spPr>
      </p:pic>
      <p:pic>
        <p:nvPicPr>
          <p:cNvPr id="275460" name="Picture 4"/>
          <p:cNvPicPr>
            <a:picLocks noChangeAspect="1" noChangeArrowheads="1"/>
          </p:cNvPicPr>
          <p:nvPr/>
        </p:nvPicPr>
        <p:blipFill>
          <a:blip r:embed="rId3" cstate="print"/>
          <a:srcRect/>
          <a:stretch>
            <a:fillRect/>
          </a:stretch>
        </p:blipFill>
        <p:spPr bwMode="auto">
          <a:xfrm>
            <a:off x="5048250" y="1371600"/>
            <a:ext cx="3551238" cy="2543175"/>
          </a:xfrm>
          <a:prstGeom prst="rect">
            <a:avLst/>
          </a:prstGeom>
          <a:noFill/>
          <a:ln w="9525">
            <a:solidFill>
              <a:schemeClr val="bg1"/>
            </a:solidFill>
            <a:miter lim="800000"/>
            <a:headEnd/>
            <a:tailEnd/>
          </a:ln>
        </p:spPr>
      </p:pic>
      <p:pic>
        <p:nvPicPr>
          <p:cNvPr id="275461" name="Picture 5"/>
          <p:cNvPicPr>
            <a:picLocks noChangeAspect="1" noChangeArrowheads="1"/>
          </p:cNvPicPr>
          <p:nvPr/>
        </p:nvPicPr>
        <p:blipFill>
          <a:blip r:embed="rId4" cstate="print"/>
          <a:srcRect/>
          <a:stretch>
            <a:fillRect/>
          </a:stretch>
        </p:blipFill>
        <p:spPr bwMode="auto">
          <a:xfrm>
            <a:off x="5083175" y="4113213"/>
            <a:ext cx="3486150" cy="2209800"/>
          </a:xfrm>
          <a:prstGeom prst="rect">
            <a:avLst/>
          </a:prstGeom>
          <a:noFill/>
          <a:ln w="19050">
            <a:solidFill>
              <a:schemeClr val="bg1"/>
            </a:solidFill>
            <a:miter lim="800000"/>
            <a:headEnd/>
            <a:tailEnd/>
          </a:ln>
          <a:effectLst/>
        </p:spPr>
      </p:pic>
      <p:sp>
        <p:nvSpPr>
          <p:cNvPr id="275462" name="Text Box 6"/>
          <p:cNvSpPr txBox="1">
            <a:spLocks noChangeArrowheads="1"/>
          </p:cNvSpPr>
          <p:nvPr/>
        </p:nvSpPr>
        <p:spPr bwMode="auto">
          <a:xfrm>
            <a:off x="2105025" y="217488"/>
            <a:ext cx="4916488" cy="482600"/>
          </a:xfrm>
          <a:prstGeom prst="rect">
            <a:avLst/>
          </a:prstGeom>
          <a:solidFill>
            <a:srgbClr val="FFCC00"/>
          </a:solidFill>
          <a:ln w="25400">
            <a:solidFill>
              <a:schemeClr val="tx1"/>
            </a:solidFill>
            <a:miter lim="800000"/>
            <a:headEnd/>
            <a:tailEnd/>
          </a:ln>
          <a:effectLst/>
        </p:spPr>
        <p:txBody>
          <a:bodyPr>
            <a:spAutoFit/>
          </a:bodyPr>
          <a:lstStyle/>
          <a:p>
            <a:pPr eaLnBrk="0" hangingPunct="0"/>
            <a:r>
              <a:rPr lang="fr-FR" sz="2400" b="1"/>
              <a:t>Veine de prélèvement en avion</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4"/>
          <p:cNvSpPr>
            <a:spLocks noChangeArrowheads="1"/>
          </p:cNvSpPr>
          <p:nvPr/>
        </p:nvSpPr>
        <p:spPr bwMode="auto">
          <a:xfrm>
            <a:off x="457200" y="647700"/>
            <a:ext cx="8229600" cy="5434013"/>
          </a:xfrm>
          <a:prstGeom prst="rect">
            <a:avLst/>
          </a:prstGeom>
          <a:noFill/>
          <a:ln w="9525">
            <a:noFill/>
            <a:miter lim="800000"/>
            <a:headEnd/>
            <a:tailEnd/>
          </a:ln>
        </p:spPr>
        <p:txBody>
          <a:bodyPr/>
          <a:lstStyle/>
          <a:p>
            <a:pPr marL="342900" indent="-342900" algn="l">
              <a:spcBef>
                <a:spcPct val="20000"/>
              </a:spcBef>
              <a:buFontTx/>
              <a:buChar char="•"/>
            </a:pPr>
            <a:r>
              <a:rPr lang="fr-FR" sz="3200"/>
              <a:t>Produits satellitaires</a:t>
            </a:r>
          </a:p>
        </p:txBody>
      </p:sp>
      <p:grpSp>
        <p:nvGrpSpPr>
          <p:cNvPr id="2" name="Group 23"/>
          <p:cNvGrpSpPr>
            <a:grpSpLocks noChangeAspect="1"/>
          </p:cNvGrpSpPr>
          <p:nvPr/>
        </p:nvGrpSpPr>
        <p:grpSpPr bwMode="auto">
          <a:xfrm>
            <a:off x="5937250" y="4657725"/>
            <a:ext cx="3206750" cy="1955800"/>
            <a:chOff x="3904" y="3203"/>
            <a:chExt cx="1834" cy="1118"/>
          </a:xfrm>
        </p:grpSpPr>
        <p:pic>
          <p:nvPicPr>
            <p:cNvPr id="204805" name="Picture 8" descr="Exemple_AOT_Parasol"/>
            <p:cNvPicPr preferRelativeResize="0">
              <a:picLocks noChangeAspect="1" noChangeArrowheads="1"/>
            </p:cNvPicPr>
            <p:nvPr/>
          </p:nvPicPr>
          <p:blipFill>
            <a:blip r:embed="rId3" cstate="print"/>
            <a:srcRect/>
            <a:stretch>
              <a:fillRect/>
            </a:stretch>
          </p:blipFill>
          <p:spPr bwMode="auto">
            <a:xfrm>
              <a:off x="3904" y="3414"/>
              <a:ext cx="1834" cy="907"/>
            </a:xfrm>
            <a:prstGeom prst="rect">
              <a:avLst/>
            </a:prstGeom>
            <a:noFill/>
            <a:ln w="9525">
              <a:noFill/>
              <a:miter lim="800000"/>
              <a:headEnd/>
              <a:tailEnd/>
            </a:ln>
          </p:spPr>
        </p:pic>
        <p:sp>
          <p:nvSpPr>
            <p:cNvPr id="204806" name="Text Box 9"/>
            <p:cNvSpPr txBox="1">
              <a:spLocks noChangeAspect="1" noChangeArrowheads="1"/>
            </p:cNvSpPr>
            <p:nvPr/>
          </p:nvSpPr>
          <p:spPr bwMode="auto">
            <a:xfrm>
              <a:off x="4527" y="3203"/>
              <a:ext cx="586" cy="174"/>
            </a:xfrm>
            <a:prstGeom prst="rect">
              <a:avLst/>
            </a:prstGeom>
            <a:noFill/>
            <a:ln w="9525">
              <a:noFill/>
              <a:miter lim="800000"/>
              <a:headEnd/>
              <a:tailEnd/>
            </a:ln>
          </p:spPr>
          <p:txBody>
            <a:bodyPr wrap="none">
              <a:spAutoFit/>
            </a:bodyPr>
            <a:lstStyle/>
            <a:p>
              <a:r>
                <a:rPr lang="fr-FR" sz="1400"/>
                <a:t>PARASOL</a:t>
              </a:r>
            </a:p>
          </p:txBody>
        </p:sp>
      </p:grpSp>
      <p:grpSp>
        <p:nvGrpSpPr>
          <p:cNvPr id="3" name="Group 10"/>
          <p:cNvGrpSpPr>
            <a:grpSpLocks noChangeAspect="1"/>
          </p:cNvGrpSpPr>
          <p:nvPr/>
        </p:nvGrpSpPr>
        <p:grpSpPr bwMode="auto">
          <a:xfrm>
            <a:off x="6427788" y="1806575"/>
            <a:ext cx="2216150" cy="1973263"/>
            <a:chOff x="2200" y="3112"/>
            <a:chExt cx="1152" cy="1026"/>
          </a:xfrm>
        </p:grpSpPr>
        <p:pic>
          <p:nvPicPr>
            <p:cNvPr id="204808" name="Picture 11" descr="Exemple_image_CALIPSO"/>
            <p:cNvPicPr>
              <a:picLocks noChangeAspect="1" noChangeArrowheads="1"/>
            </p:cNvPicPr>
            <p:nvPr/>
          </p:nvPicPr>
          <p:blipFill>
            <a:blip r:embed="rId4" cstate="print"/>
            <a:srcRect/>
            <a:stretch>
              <a:fillRect/>
            </a:stretch>
          </p:blipFill>
          <p:spPr bwMode="auto">
            <a:xfrm>
              <a:off x="2200" y="3294"/>
              <a:ext cx="1152" cy="844"/>
            </a:xfrm>
            <a:prstGeom prst="rect">
              <a:avLst/>
            </a:prstGeom>
            <a:noFill/>
            <a:ln w="9525">
              <a:noFill/>
              <a:miter lim="800000"/>
              <a:headEnd/>
              <a:tailEnd/>
            </a:ln>
          </p:spPr>
        </p:pic>
        <p:sp>
          <p:nvSpPr>
            <p:cNvPr id="204809" name="Text Box 12"/>
            <p:cNvSpPr txBox="1">
              <a:spLocks noChangeAspect="1" noChangeArrowheads="1"/>
            </p:cNvSpPr>
            <p:nvPr/>
          </p:nvSpPr>
          <p:spPr bwMode="auto">
            <a:xfrm>
              <a:off x="2459" y="3112"/>
              <a:ext cx="497" cy="158"/>
            </a:xfrm>
            <a:prstGeom prst="rect">
              <a:avLst/>
            </a:prstGeom>
            <a:noFill/>
            <a:ln w="9525">
              <a:noFill/>
              <a:miter lim="800000"/>
              <a:headEnd/>
              <a:tailEnd/>
            </a:ln>
          </p:spPr>
          <p:txBody>
            <a:bodyPr wrap="none">
              <a:spAutoFit/>
            </a:bodyPr>
            <a:lstStyle/>
            <a:p>
              <a:pPr algn="l"/>
              <a:r>
                <a:rPr lang="fr-FR" sz="1400"/>
                <a:t>CALIPSO</a:t>
              </a:r>
            </a:p>
          </p:txBody>
        </p:sp>
      </p:grpSp>
      <p:grpSp>
        <p:nvGrpSpPr>
          <p:cNvPr id="4" name="Group 13"/>
          <p:cNvGrpSpPr>
            <a:grpSpLocks noChangeAspect="1"/>
          </p:cNvGrpSpPr>
          <p:nvPr/>
        </p:nvGrpSpPr>
        <p:grpSpPr bwMode="auto">
          <a:xfrm>
            <a:off x="3214688" y="4552950"/>
            <a:ext cx="2590800" cy="2162175"/>
            <a:chOff x="158" y="3112"/>
            <a:chExt cx="1349" cy="1125"/>
          </a:xfrm>
        </p:grpSpPr>
        <p:pic>
          <p:nvPicPr>
            <p:cNvPr id="204811" name="Picture 14" descr="Exemple_TOMS_AI"/>
            <p:cNvPicPr>
              <a:picLocks noChangeAspect="1" noChangeArrowheads="1"/>
            </p:cNvPicPr>
            <p:nvPr/>
          </p:nvPicPr>
          <p:blipFill>
            <a:blip r:embed="rId5" cstate="print"/>
            <a:srcRect/>
            <a:stretch>
              <a:fillRect/>
            </a:stretch>
          </p:blipFill>
          <p:spPr bwMode="auto">
            <a:xfrm>
              <a:off x="158" y="3158"/>
              <a:ext cx="1349" cy="1079"/>
            </a:xfrm>
            <a:prstGeom prst="rect">
              <a:avLst/>
            </a:prstGeom>
            <a:noFill/>
            <a:ln w="9525">
              <a:noFill/>
              <a:miter lim="800000"/>
              <a:headEnd/>
              <a:tailEnd/>
            </a:ln>
          </p:spPr>
        </p:pic>
        <p:sp>
          <p:nvSpPr>
            <p:cNvPr id="204812" name="Text Box 15"/>
            <p:cNvSpPr txBox="1">
              <a:spLocks noChangeAspect="1" noChangeArrowheads="1"/>
            </p:cNvSpPr>
            <p:nvPr/>
          </p:nvSpPr>
          <p:spPr bwMode="auto">
            <a:xfrm>
              <a:off x="535" y="3112"/>
              <a:ext cx="476" cy="159"/>
            </a:xfrm>
            <a:prstGeom prst="rect">
              <a:avLst/>
            </a:prstGeom>
            <a:noFill/>
            <a:ln w="9525">
              <a:noFill/>
              <a:miter lim="800000"/>
              <a:headEnd/>
              <a:tailEnd/>
            </a:ln>
          </p:spPr>
          <p:txBody>
            <a:bodyPr wrap="none">
              <a:spAutoFit/>
            </a:bodyPr>
            <a:lstStyle/>
            <a:p>
              <a:pPr algn="l"/>
              <a:r>
                <a:rPr lang="fr-FR" sz="1400"/>
                <a:t>AI TOMS</a:t>
              </a:r>
            </a:p>
          </p:txBody>
        </p:sp>
      </p:grpSp>
      <p:grpSp>
        <p:nvGrpSpPr>
          <p:cNvPr id="5" name="Group 16"/>
          <p:cNvGrpSpPr>
            <a:grpSpLocks noChangeAspect="1"/>
          </p:cNvGrpSpPr>
          <p:nvPr/>
        </p:nvGrpSpPr>
        <p:grpSpPr bwMode="auto">
          <a:xfrm>
            <a:off x="3071813" y="2000250"/>
            <a:ext cx="2778125" cy="1655763"/>
            <a:chOff x="1292" y="3249"/>
            <a:chExt cx="1444" cy="861"/>
          </a:xfrm>
        </p:grpSpPr>
        <p:pic>
          <p:nvPicPr>
            <p:cNvPr id="204814" name="Picture 17" descr="freq_IDDI"/>
            <p:cNvPicPr>
              <a:picLocks noChangeAspect="1" noChangeArrowheads="1"/>
            </p:cNvPicPr>
            <p:nvPr/>
          </p:nvPicPr>
          <p:blipFill>
            <a:blip r:embed="rId6" cstate="print"/>
            <a:srcRect/>
            <a:stretch>
              <a:fillRect/>
            </a:stretch>
          </p:blipFill>
          <p:spPr bwMode="auto">
            <a:xfrm>
              <a:off x="1292" y="3446"/>
              <a:ext cx="1444" cy="664"/>
            </a:xfrm>
            <a:prstGeom prst="rect">
              <a:avLst/>
            </a:prstGeom>
            <a:noFill/>
            <a:ln w="9525">
              <a:noFill/>
              <a:miter lim="800000"/>
              <a:headEnd/>
              <a:tailEnd/>
            </a:ln>
          </p:spPr>
        </p:pic>
        <p:sp>
          <p:nvSpPr>
            <p:cNvPr id="204815" name="Text Box 18"/>
            <p:cNvSpPr txBox="1">
              <a:spLocks noChangeAspect="1" noChangeArrowheads="1"/>
            </p:cNvSpPr>
            <p:nvPr/>
          </p:nvSpPr>
          <p:spPr bwMode="auto">
            <a:xfrm>
              <a:off x="1610" y="3249"/>
              <a:ext cx="685" cy="158"/>
            </a:xfrm>
            <a:prstGeom prst="rect">
              <a:avLst/>
            </a:prstGeom>
            <a:noFill/>
            <a:ln w="9525">
              <a:noFill/>
              <a:miter lim="800000"/>
              <a:headEnd/>
              <a:tailEnd/>
            </a:ln>
          </p:spPr>
          <p:txBody>
            <a:bodyPr wrap="none">
              <a:spAutoFit/>
            </a:bodyPr>
            <a:lstStyle/>
            <a:p>
              <a:pPr algn="l"/>
              <a:r>
                <a:rPr lang="fr-FR" sz="1400"/>
                <a:t>IDDI Météosat</a:t>
              </a:r>
            </a:p>
          </p:txBody>
        </p:sp>
      </p:grpSp>
      <p:sp>
        <p:nvSpPr>
          <p:cNvPr id="204816" name="Text Box 19"/>
          <p:cNvSpPr txBox="1">
            <a:spLocks noChangeArrowheads="1"/>
          </p:cNvSpPr>
          <p:nvPr/>
        </p:nvSpPr>
        <p:spPr bwMode="auto">
          <a:xfrm>
            <a:off x="3798888" y="1368425"/>
            <a:ext cx="1327150" cy="366713"/>
          </a:xfrm>
          <a:prstGeom prst="rect">
            <a:avLst/>
          </a:prstGeom>
          <a:noFill/>
          <a:ln w="9525">
            <a:noFill/>
            <a:miter lim="800000"/>
            <a:headEnd/>
            <a:tailEnd/>
          </a:ln>
        </p:spPr>
        <p:txBody>
          <a:bodyPr wrap="none">
            <a:spAutoFit/>
          </a:bodyPr>
          <a:lstStyle/>
          <a:p>
            <a:pPr algn="l"/>
            <a:r>
              <a:rPr lang="fr-FR" b="1">
                <a:solidFill>
                  <a:srgbClr val="993300"/>
                </a:solidFill>
              </a:rPr>
              <a:t>Emissions</a:t>
            </a:r>
          </a:p>
        </p:txBody>
      </p:sp>
      <p:sp>
        <p:nvSpPr>
          <p:cNvPr id="204817" name="Text Box 20"/>
          <p:cNvSpPr txBox="1">
            <a:spLocks noChangeArrowheads="1"/>
          </p:cNvSpPr>
          <p:nvPr/>
        </p:nvSpPr>
        <p:spPr bwMode="auto">
          <a:xfrm>
            <a:off x="6723063" y="1366838"/>
            <a:ext cx="1631950" cy="366712"/>
          </a:xfrm>
          <a:prstGeom prst="rect">
            <a:avLst/>
          </a:prstGeom>
          <a:noFill/>
          <a:ln w="9525">
            <a:noFill/>
            <a:miter lim="800000"/>
            <a:headEnd/>
            <a:tailEnd/>
          </a:ln>
        </p:spPr>
        <p:txBody>
          <a:bodyPr wrap="none">
            <a:spAutoFit/>
          </a:bodyPr>
          <a:lstStyle/>
          <a:p>
            <a:pPr algn="l"/>
            <a:r>
              <a:rPr lang="fr-FR" b="1">
                <a:solidFill>
                  <a:srgbClr val="FF0000"/>
                </a:solidFill>
              </a:rPr>
              <a:t>Profil vertical</a:t>
            </a:r>
          </a:p>
        </p:txBody>
      </p:sp>
      <p:sp>
        <p:nvSpPr>
          <p:cNvPr id="204818" name="Text Box 21"/>
          <p:cNvSpPr txBox="1">
            <a:spLocks noChangeArrowheads="1"/>
          </p:cNvSpPr>
          <p:nvPr/>
        </p:nvSpPr>
        <p:spPr bwMode="auto">
          <a:xfrm>
            <a:off x="3862388" y="4140200"/>
            <a:ext cx="1238250" cy="366713"/>
          </a:xfrm>
          <a:prstGeom prst="rect">
            <a:avLst/>
          </a:prstGeom>
          <a:noFill/>
          <a:ln w="9525">
            <a:noFill/>
            <a:miter lim="800000"/>
            <a:headEnd/>
            <a:tailEnd/>
          </a:ln>
        </p:spPr>
        <p:txBody>
          <a:bodyPr wrap="none">
            <a:spAutoFit/>
          </a:bodyPr>
          <a:lstStyle/>
          <a:p>
            <a:pPr algn="l"/>
            <a:r>
              <a:rPr lang="fr-FR" b="1"/>
              <a:t>Contenus</a:t>
            </a:r>
          </a:p>
        </p:txBody>
      </p:sp>
      <p:sp>
        <p:nvSpPr>
          <p:cNvPr id="204819" name="Text Box 22"/>
          <p:cNvSpPr txBox="1">
            <a:spLocks noChangeArrowheads="1"/>
          </p:cNvSpPr>
          <p:nvPr/>
        </p:nvSpPr>
        <p:spPr bwMode="auto">
          <a:xfrm>
            <a:off x="6469063" y="4140200"/>
            <a:ext cx="2165350" cy="366713"/>
          </a:xfrm>
          <a:prstGeom prst="rect">
            <a:avLst/>
          </a:prstGeom>
          <a:noFill/>
          <a:ln w="9525">
            <a:noFill/>
            <a:miter lim="800000"/>
            <a:headEnd/>
            <a:tailEnd/>
          </a:ln>
        </p:spPr>
        <p:txBody>
          <a:bodyPr wrap="none">
            <a:spAutoFit/>
          </a:bodyPr>
          <a:lstStyle/>
          <a:p>
            <a:pPr algn="l"/>
            <a:r>
              <a:rPr lang="fr-FR" b="1">
                <a:solidFill>
                  <a:srgbClr val="FF0000"/>
                </a:solidFill>
              </a:rPr>
              <a:t>Epaisseur optique</a:t>
            </a:r>
          </a:p>
        </p:txBody>
      </p:sp>
      <p:sp>
        <p:nvSpPr>
          <p:cNvPr id="204820" name="Text Box 35"/>
          <p:cNvSpPr txBox="1">
            <a:spLocks noChangeArrowheads="1"/>
          </p:cNvSpPr>
          <p:nvPr/>
        </p:nvSpPr>
        <p:spPr bwMode="auto">
          <a:xfrm>
            <a:off x="149225" y="1295400"/>
            <a:ext cx="2390775" cy="4221163"/>
          </a:xfrm>
          <a:prstGeom prst="rect">
            <a:avLst/>
          </a:prstGeom>
          <a:solidFill>
            <a:srgbClr val="CC99FF">
              <a:alpha val="59999"/>
            </a:srgbClr>
          </a:solidFill>
          <a:ln w="9525">
            <a:solidFill>
              <a:schemeClr val="tx1"/>
            </a:solidFill>
            <a:miter lim="800000"/>
            <a:headEnd/>
            <a:tailEnd/>
          </a:ln>
        </p:spPr>
        <p:txBody>
          <a:bodyPr wrap="none"/>
          <a:lstStyle/>
          <a:p>
            <a:r>
              <a:rPr lang="fr-FR" b="1"/>
              <a:t>« Validables »</a:t>
            </a:r>
          </a:p>
          <a:p>
            <a:endParaRPr lang="fr-FR" b="1"/>
          </a:p>
          <a:p>
            <a:r>
              <a:rPr lang="fr-FR"/>
              <a:t>Seuils d’érosion</a:t>
            </a:r>
          </a:p>
          <a:p>
            <a:endParaRPr lang="fr-FR"/>
          </a:p>
          <a:p>
            <a:r>
              <a:rPr lang="fr-FR"/>
              <a:t>Flux d’érosion</a:t>
            </a:r>
          </a:p>
          <a:p>
            <a:endParaRPr lang="fr-FR"/>
          </a:p>
          <a:p>
            <a:r>
              <a:rPr lang="fr-FR"/>
              <a:t>Flux d’émission</a:t>
            </a:r>
          </a:p>
          <a:p>
            <a:endParaRPr lang="fr-FR"/>
          </a:p>
          <a:p>
            <a:r>
              <a:rPr lang="fr-FR"/>
              <a:t>Concentrations</a:t>
            </a:r>
          </a:p>
          <a:p>
            <a:endParaRPr lang="fr-FR"/>
          </a:p>
          <a:p>
            <a:r>
              <a:rPr lang="fr-FR"/>
              <a:t>Dépôt</a:t>
            </a:r>
          </a:p>
          <a:p>
            <a:endParaRPr lang="fr-FR"/>
          </a:p>
          <a:p>
            <a:r>
              <a:rPr lang="fr-FR"/>
              <a:t>Distribution en taille</a:t>
            </a:r>
          </a:p>
          <a:p>
            <a:endParaRPr lang="fr-FR"/>
          </a:p>
          <a:p>
            <a:r>
              <a:rPr lang="fr-FR" b="1">
                <a:solidFill>
                  <a:srgbClr val="FF0000"/>
                </a:solidFill>
              </a:rPr>
              <a:t>Epaisseur optique</a:t>
            </a:r>
          </a:p>
        </p:txBody>
      </p:sp>
      <p:sp>
        <p:nvSpPr>
          <p:cNvPr id="204821" name="Rectangle 30"/>
          <p:cNvSpPr>
            <a:spLocks noChangeArrowheads="1"/>
          </p:cNvSpPr>
          <p:nvPr/>
        </p:nvSpPr>
        <p:spPr bwMode="auto">
          <a:xfrm>
            <a:off x="412750" y="2925763"/>
            <a:ext cx="1800225" cy="431800"/>
          </a:xfrm>
          <a:prstGeom prst="rect">
            <a:avLst/>
          </a:prstGeom>
          <a:noFill/>
          <a:ln w="19050">
            <a:solidFill>
              <a:srgbClr val="993300"/>
            </a:solidFill>
            <a:miter lim="800000"/>
            <a:headEnd/>
            <a:tailEnd/>
          </a:ln>
        </p:spPr>
        <p:txBody>
          <a:bodyPr wrap="none" anchor="ctr"/>
          <a:lstStyle/>
          <a:p>
            <a:pPr algn="l"/>
            <a:endParaRPr lang="fr-FR"/>
          </a:p>
        </p:txBody>
      </p:sp>
      <p:cxnSp>
        <p:nvCxnSpPr>
          <p:cNvPr id="204822" name="AutoShape 42"/>
          <p:cNvCxnSpPr>
            <a:cxnSpLocks noChangeShapeType="1"/>
            <a:stCxn id="204821" idx="3"/>
            <a:endCxn id="204816" idx="1"/>
          </p:cNvCxnSpPr>
          <p:nvPr/>
        </p:nvCxnSpPr>
        <p:spPr bwMode="auto">
          <a:xfrm flipV="1">
            <a:off x="2222500" y="1552575"/>
            <a:ext cx="1576388" cy="1589088"/>
          </a:xfrm>
          <a:prstGeom prst="straightConnector1">
            <a:avLst/>
          </a:prstGeom>
          <a:noFill/>
          <a:ln w="9525">
            <a:solidFill>
              <a:srgbClr val="993300"/>
            </a:solidFill>
            <a:round/>
            <a:headEnd/>
            <a:tailEnd type="triangle" w="med" len="med"/>
          </a:ln>
        </p:spPr>
      </p:cxnSp>
      <p:sp>
        <p:nvSpPr>
          <p:cNvPr id="204823" name="Rectangle 34"/>
          <p:cNvSpPr>
            <a:spLocks noChangeArrowheads="1"/>
          </p:cNvSpPr>
          <p:nvPr/>
        </p:nvSpPr>
        <p:spPr bwMode="auto">
          <a:xfrm>
            <a:off x="414338" y="3478213"/>
            <a:ext cx="1800225" cy="431800"/>
          </a:xfrm>
          <a:prstGeom prst="rect">
            <a:avLst/>
          </a:prstGeom>
          <a:noFill/>
          <a:ln w="19050">
            <a:solidFill>
              <a:schemeClr val="tx1"/>
            </a:solidFill>
            <a:miter lim="800000"/>
            <a:headEnd/>
            <a:tailEnd/>
          </a:ln>
        </p:spPr>
        <p:txBody>
          <a:bodyPr wrap="none" anchor="ctr"/>
          <a:lstStyle/>
          <a:p>
            <a:pPr algn="l"/>
            <a:endParaRPr lang="fr-FR"/>
          </a:p>
        </p:txBody>
      </p:sp>
      <p:cxnSp>
        <p:nvCxnSpPr>
          <p:cNvPr id="204824" name="AutoShape 42"/>
          <p:cNvCxnSpPr>
            <a:cxnSpLocks noChangeShapeType="1"/>
            <a:stCxn id="204823" idx="3"/>
            <a:endCxn id="204818" idx="1"/>
          </p:cNvCxnSpPr>
          <p:nvPr/>
        </p:nvCxnSpPr>
        <p:spPr bwMode="auto">
          <a:xfrm>
            <a:off x="2224088" y="3694113"/>
            <a:ext cx="1638300" cy="630237"/>
          </a:xfrm>
          <a:prstGeom prst="straightConnector1">
            <a:avLst/>
          </a:prstGeom>
          <a:noFill/>
          <a:ln w="9525">
            <a:solidFill>
              <a:schemeClr val="tx1"/>
            </a:solidFill>
            <a:round/>
            <a:headEnd/>
            <a:tailEnd type="triangle" w="med" len="med"/>
          </a:ln>
        </p:spPr>
      </p:cxn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7"/>
          <p:cNvSpPr txBox="1">
            <a:spLocks/>
          </p:cNvSpPr>
          <p:nvPr/>
        </p:nvSpPr>
        <p:spPr>
          <a:xfrm>
            <a:off x="467544" y="2852936"/>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tx1"/>
                </a:solidFill>
                <a:effectLst/>
                <a:uLnTx/>
                <a:uFillTx/>
                <a:latin typeface="+mj-lt"/>
                <a:ea typeface="+mj-ea"/>
                <a:cs typeface="+mj-cs"/>
              </a:rPr>
              <a:t>Quelques</a:t>
            </a:r>
            <a:r>
              <a:rPr kumimoji="0" lang="fr-FR" sz="4400" b="0" i="0" u="none" strike="noStrike" kern="1200" cap="none" spc="0" normalizeH="0" noProof="0" dirty="0" smtClean="0">
                <a:ln>
                  <a:noFill/>
                </a:ln>
                <a:solidFill>
                  <a:schemeClr val="tx1"/>
                </a:solidFill>
                <a:effectLst/>
                <a:uLnTx/>
                <a:uFillTx/>
                <a:latin typeface="+mj-lt"/>
                <a:ea typeface="+mj-ea"/>
                <a:cs typeface="+mj-cs"/>
              </a:rPr>
              <a:t> résultats</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4230688" y="1106488"/>
            <a:ext cx="4913312" cy="1570037"/>
          </a:xfrm>
          <a:prstGeom prst="rect">
            <a:avLst/>
          </a:prstGeom>
          <a:noFill/>
          <a:ln w="9525">
            <a:noFill/>
            <a:miter lim="800000"/>
            <a:headEnd/>
            <a:tailEnd/>
          </a:ln>
        </p:spPr>
        <p:txBody>
          <a:bodyPr>
            <a:spAutoFit/>
          </a:bodyPr>
          <a:lstStyle/>
          <a:p>
            <a:pPr eaLnBrk="0" hangingPunct="0"/>
            <a:r>
              <a:rPr lang="fr-FR" sz="2400" b="1"/>
              <a:t>In Niger (preci. &lt;500 mm/yr), wind erosion occurs only on cultivated  fields at the beginning of the rainy season !!</a:t>
            </a:r>
          </a:p>
        </p:txBody>
      </p:sp>
      <p:grpSp>
        <p:nvGrpSpPr>
          <p:cNvPr id="2" name="Group 7"/>
          <p:cNvGrpSpPr>
            <a:grpSpLocks noChangeAspect="1"/>
          </p:cNvGrpSpPr>
          <p:nvPr/>
        </p:nvGrpSpPr>
        <p:grpSpPr bwMode="auto">
          <a:xfrm>
            <a:off x="-38100" y="912813"/>
            <a:ext cx="4173538" cy="2797175"/>
            <a:chOff x="2965" y="1956"/>
            <a:chExt cx="813" cy="545"/>
          </a:xfrm>
        </p:grpSpPr>
        <p:pic>
          <p:nvPicPr>
            <p:cNvPr id="1036" name="Picture 8" descr="photoaerienne"/>
            <p:cNvPicPr>
              <a:picLocks noChangeAspect="1" noChangeArrowheads="1"/>
            </p:cNvPicPr>
            <p:nvPr/>
          </p:nvPicPr>
          <p:blipFill>
            <a:blip r:embed="rId3" cstate="print"/>
            <a:srcRect/>
            <a:stretch>
              <a:fillRect/>
            </a:stretch>
          </p:blipFill>
          <p:spPr bwMode="auto">
            <a:xfrm>
              <a:off x="2965" y="1956"/>
              <a:ext cx="813" cy="545"/>
            </a:xfrm>
            <a:prstGeom prst="rect">
              <a:avLst/>
            </a:prstGeom>
            <a:noFill/>
            <a:ln w="9525">
              <a:noFill/>
              <a:miter lim="800000"/>
              <a:headEnd/>
              <a:tailEnd/>
            </a:ln>
          </p:spPr>
        </p:pic>
        <p:sp>
          <p:nvSpPr>
            <p:cNvPr id="1037" name="Oval 9"/>
            <p:cNvSpPr>
              <a:spLocks noChangeAspect="1" noChangeArrowheads="1"/>
            </p:cNvSpPr>
            <p:nvPr/>
          </p:nvSpPr>
          <p:spPr bwMode="auto">
            <a:xfrm>
              <a:off x="3434" y="2193"/>
              <a:ext cx="96" cy="48"/>
            </a:xfrm>
            <a:prstGeom prst="ellipse">
              <a:avLst/>
            </a:prstGeom>
            <a:noFill/>
            <a:ln w="9525">
              <a:noFill/>
              <a:round/>
              <a:headEnd/>
              <a:tailEnd/>
            </a:ln>
          </p:spPr>
          <p:txBody>
            <a:bodyPr wrap="none" anchor="ctr"/>
            <a:lstStyle/>
            <a:p>
              <a:pPr eaLnBrk="0" hangingPunct="0"/>
              <a:endParaRPr lang="fr-FR"/>
            </a:p>
          </p:txBody>
        </p:sp>
        <p:sp>
          <p:nvSpPr>
            <p:cNvPr id="1038" name="Oval 10"/>
            <p:cNvSpPr>
              <a:spLocks noChangeAspect="1" noChangeArrowheads="1"/>
            </p:cNvSpPr>
            <p:nvPr/>
          </p:nvSpPr>
          <p:spPr bwMode="auto">
            <a:xfrm>
              <a:off x="3147" y="2137"/>
              <a:ext cx="47" cy="47"/>
            </a:xfrm>
            <a:prstGeom prst="ellipse">
              <a:avLst/>
            </a:prstGeom>
            <a:noFill/>
            <a:ln w="9525">
              <a:noFill/>
              <a:round/>
              <a:headEnd/>
              <a:tailEnd/>
            </a:ln>
          </p:spPr>
          <p:txBody>
            <a:bodyPr wrap="none" anchor="ctr"/>
            <a:lstStyle/>
            <a:p>
              <a:pPr eaLnBrk="0" hangingPunct="0"/>
              <a:endParaRPr lang="fr-FR"/>
            </a:p>
          </p:txBody>
        </p:sp>
      </p:grpSp>
      <p:grpSp>
        <p:nvGrpSpPr>
          <p:cNvPr id="3" name="Group 11"/>
          <p:cNvGrpSpPr>
            <a:grpSpLocks noChangeAspect="1"/>
          </p:cNvGrpSpPr>
          <p:nvPr/>
        </p:nvGrpSpPr>
        <p:grpSpPr bwMode="auto">
          <a:xfrm>
            <a:off x="4011613" y="2916238"/>
            <a:ext cx="4762500" cy="2844800"/>
            <a:chOff x="3168" y="2551"/>
            <a:chExt cx="891" cy="532"/>
          </a:xfrm>
        </p:grpSpPr>
        <p:graphicFrame>
          <p:nvGraphicFramePr>
            <p:cNvPr id="1026" name="Object 2"/>
            <p:cNvGraphicFramePr>
              <a:graphicFrameLocks noChangeAspect="1"/>
            </p:cNvGraphicFramePr>
            <p:nvPr/>
          </p:nvGraphicFramePr>
          <p:xfrm>
            <a:off x="3168" y="2551"/>
            <a:ext cx="891" cy="532"/>
          </p:xfrm>
          <a:graphic>
            <a:graphicData uri="http://schemas.openxmlformats.org/presentationml/2006/ole">
              <p:oleObj spid="_x0000_s231426" name="Worksheet" r:id="rId4" imgW="8496300" imgH="5095785" progId="Excel.Sheet.8">
                <p:embed/>
              </p:oleObj>
            </a:graphicData>
          </a:graphic>
        </p:graphicFrame>
        <p:sp>
          <p:nvSpPr>
            <p:cNvPr id="1034" name="Oval 13"/>
            <p:cNvSpPr>
              <a:spLocks noChangeAspect="1" noChangeArrowheads="1"/>
            </p:cNvSpPr>
            <p:nvPr/>
          </p:nvSpPr>
          <p:spPr bwMode="auto">
            <a:xfrm>
              <a:off x="3480" y="2597"/>
              <a:ext cx="47" cy="47"/>
            </a:xfrm>
            <a:prstGeom prst="ellipse">
              <a:avLst/>
            </a:prstGeom>
            <a:noFill/>
            <a:ln w="9525">
              <a:noFill/>
              <a:round/>
              <a:headEnd/>
              <a:tailEnd/>
            </a:ln>
          </p:spPr>
          <p:txBody>
            <a:bodyPr wrap="none" anchor="ctr"/>
            <a:lstStyle/>
            <a:p>
              <a:pPr eaLnBrk="0" hangingPunct="0"/>
              <a:endParaRPr lang="fr-FR"/>
            </a:p>
          </p:txBody>
        </p:sp>
        <p:sp>
          <p:nvSpPr>
            <p:cNvPr id="1035" name="Oval 14"/>
            <p:cNvSpPr>
              <a:spLocks noChangeAspect="1" noChangeArrowheads="1"/>
            </p:cNvSpPr>
            <p:nvPr/>
          </p:nvSpPr>
          <p:spPr bwMode="auto">
            <a:xfrm>
              <a:off x="3456" y="2632"/>
              <a:ext cx="47" cy="47"/>
            </a:xfrm>
            <a:prstGeom prst="ellipse">
              <a:avLst/>
            </a:prstGeom>
            <a:noFill/>
            <a:ln w="9525">
              <a:noFill/>
              <a:round/>
              <a:headEnd/>
              <a:tailEnd/>
            </a:ln>
          </p:spPr>
          <p:txBody>
            <a:bodyPr wrap="none" anchor="ctr"/>
            <a:lstStyle/>
            <a:p>
              <a:pPr eaLnBrk="0" hangingPunct="0"/>
              <a:endParaRPr lang="fr-FR"/>
            </a:p>
          </p:txBody>
        </p:sp>
      </p:grpSp>
      <p:cxnSp>
        <p:nvCxnSpPr>
          <p:cNvPr id="1030" name="AutoShape 15"/>
          <p:cNvCxnSpPr>
            <a:cxnSpLocks noChangeShapeType="1"/>
            <a:stCxn id="1037" idx="6"/>
            <a:endCxn id="1034" idx="2"/>
          </p:cNvCxnSpPr>
          <p:nvPr/>
        </p:nvCxnSpPr>
        <p:spPr bwMode="auto">
          <a:xfrm>
            <a:off x="2862263" y="2252663"/>
            <a:ext cx="2816225" cy="1035050"/>
          </a:xfrm>
          <a:prstGeom prst="straightConnector1">
            <a:avLst/>
          </a:prstGeom>
          <a:noFill/>
          <a:ln w="9525">
            <a:solidFill>
              <a:srgbClr val="FF0000"/>
            </a:solidFill>
            <a:round/>
            <a:headEnd/>
            <a:tailEnd type="arrow" w="sm" len="sm"/>
          </a:ln>
        </p:spPr>
      </p:cxnSp>
      <p:cxnSp>
        <p:nvCxnSpPr>
          <p:cNvPr id="1031" name="AutoShape 16"/>
          <p:cNvCxnSpPr>
            <a:cxnSpLocks noChangeShapeType="1"/>
            <a:stCxn id="1038" idx="6"/>
            <a:endCxn id="1035" idx="3"/>
          </p:cNvCxnSpPr>
          <p:nvPr/>
        </p:nvCxnSpPr>
        <p:spPr bwMode="auto">
          <a:xfrm>
            <a:off x="1138238" y="1962150"/>
            <a:ext cx="4449762" cy="1601788"/>
          </a:xfrm>
          <a:prstGeom prst="straightConnector1">
            <a:avLst/>
          </a:prstGeom>
          <a:noFill/>
          <a:ln w="9525">
            <a:solidFill>
              <a:srgbClr val="FFCC00"/>
            </a:solidFill>
            <a:round/>
            <a:headEnd/>
            <a:tailEnd type="arrow" w="sm" len="sm"/>
          </a:ln>
        </p:spPr>
      </p:cxnSp>
      <p:sp>
        <p:nvSpPr>
          <p:cNvPr id="1032" name="Text Box 17"/>
          <p:cNvSpPr txBox="1">
            <a:spLocks noChangeArrowheads="1"/>
          </p:cNvSpPr>
          <p:nvPr/>
        </p:nvSpPr>
        <p:spPr bwMode="auto">
          <a:xfrm>
            <a:off x="7740650" y="5805488"/>
            <a:ext cx="1100138" cy="306387"/>
          </a:xfrm>
          <a:prstGeom prst="rect">
            <a:avLst/>
          </a:prstGeom>
          <a:noFill/>
          <a:ln w="9525">
            <a:noFill/>
            <a:miter lim="800000"/>
            <a:headEnd/>
            <a:tailEnd/>
          </a:ln>
        </p:spPr>
        <p:txBody>
          <a:bodyPr wrap="none">
            <a:spAutoFit/>
          </a:bodyPr>
          <a:lstStyle/>
          <a:p>
            <a:pPr eaLnBrk="0" hangingPunct="0"/>
            <a:r>
              <a:rPr lang="fr-FR" sz="1400" i="1"/>
              <a:t>Rajot, 2001</a:t>
            </a:r>
          </a:p>
        </p:txBody>
      </p:sp>
      <p:sp>
        <p:nvSpPr>
          <p:cNvPr id="1033" name="Text Box 111"/>
          <p:cNvSpPr txBox="1">
            <a:spLocks noChangeArrowheads="1"/>
          </p:cNvSpPr>
          <p:nvPr/>
        </p:nvSpPr>
        <p:spPr bwMode="auto">
          <a:xfrm>
            <a:off x="4749800" y="6623050"/>
            <a:ext cx="4510088" cy="307975"/>
          </a:xfrm>
          <a:prstGeom prst="rect">
            <a:avLst/>
          </a:prstGeom>
          <a:noFill/>
          <a:ln w="9525">
            <a:noFill/>
            <a:miter lim="800000"/>
            <a:headEnd/>
            <a:tailEnd/>
          </a:ln>
        </p:spPr>
        <p:txBody>
          <a:bodyPr wrap="none">
            <a:spAutoFit/>
          </a:bodyPr>
          <a:lstStyle/>
          <a:p>
            <a:pPr eaLnBrk="0" hangingPunct="0"/>
            <a:r>
              <a:rPr lang="fr-FR" sz="1400"/>
              <a:t>Rajot et al. 4th AMMA Conference, Toulouse July 2012</a:t>
            </a:r>
          </a:p>
        </p:txBody>
      </p:sp>
      <p:sp>
        <p:nvSpPr>
          <p:cNvPr id="15" name="ZoneTexte 14"/>
          <p:cNvSpPr txBox="1"/>
          <p:nvPr/>
        </p:nvSpPr>
        <p:spPr>
          <a:xfrm>
            <a:off x="539552" y="188640"/>
            <a:ext cx="237566" cy="369332"/>
          </a:xfrm>
          <a:prstGeom prst="rect">
            <a:avLst/>
          </a:prstGeom>
          <a:noFill/>
        </p:spPr>
        <p:txBody>
          <a:bodyPr wrap="none" rtlCol="0">
            <a:spAutoFit/>
          </a:bodyPr>
          <a:lstStyle/>
          <a:p>
            <a:r>
              <a:rPr lang="fr-FR" dirty="0" smtClean="0"/>
              <a:t> </a:t>
            </a:r>
            <a:endParaRPr lang="fr-FR" dirty="0"/>
          </a:p>
        </p:txBody>
      </p:sp>
      <p:sp>
        <p:nvSpPr>
          <p:cNvPr id="16" name="Titre 7"/>
          <p:cNvSpPr txBox="1">
            <a:spLocks/>
          </p:cNvSpPr>
          <p:nvPr/>
        </p:nvSpPr>
        <p:spPr>
          <a:xfrm>
            <a:off x="467544"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tx1"/>
                </a:solidFill>
                <a:effectLst/>
                <a:uLnTx/>
                <a:uFillTx/>
                <a:latin typeface="+mj-lt"/>
                <a:ea typeface="+mj-ea"/>
                <a:cs typeface="+mj-cs"/>
              </a:rPr>
              <a:t>Sahel = Erosion des champs</a:t>
            </a:r>
            <a:r>
              <a:rPr kumimoji="0" lang="fr-FR" sz="4400" b="0" i="0" u="none" strike="noStrike" kern="1200" cap="none" spc="0" normalizeH="0" noProof="0" dirty="0" smtClean="0">
                <a:ln>
                  <a:noFill/>
                </a:ln>
                <a:solidFill>
                  <a:schemeClr val="tx1"/>
                </a:solidFill>
                <a:effectLst/>
                <a:uLnTx/>
                <a:uFillTx/>
                <a:latin typeface="+mj-lt"/>
                <a:ea typeface="+mj-ea"/>
                <a:cs typeface="+mj-cs"/>
              </a:rPr>
              <a:t> de mil</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46" name="Object 2"/>
          <p:cNvGraphicFramePr>
            <a:graphicFrameLocks noChangeAspect="1"/>
          </p:cNvGraphicFramePr>
          <p:nvPr/>
        </p:nvGraphicFramePr>
        <p:xfrm>
          <a:off x="152400" y="2251471"/>
          <a:ext cx="8763000" cy="4017963"/>
        </p:xfrm>
        <a:graphic>
          <a:graphicData uri="http://schemas.openxmlformats.org/presentationml/2006/ole">
            <p:oleObj spid="_x0000_s232450" name="Document" r:id="rId3" imgW="6106131" imgH="2810676" progId="Word.Document.8">
              <p:embed/>
            </p:oleObj>
          </a:graphicData>
        </a:graphic>
      </p:graphicFrame>
      <p:sp>
        <p:nvSpPr>
          <p:cNvPr id="262147" name="Text Box 3"/>
          <p:cNvSpPr txBox="1">
            <a:spLocks noChangeArrowheads="1"/>
          </p:cNvSpPr>
          <p:nvPr/>
        </p:nvSpPr>
        <p:spPr bwMode="auto">
          <a:xfrm>
            <a:off x="4724400" y="6518671"/>
            <a:ext cx="4038600" cy="366713"/>
          </a:xfrm>
          <a:prstGeom prst="rect">
            <a:avLst/>
          </a:prstGeom>
          <a:noFill/>
          <a:ln w="9525">
            <a:noFill/>
            <a:miter lim="800000"/>
            <a:headEnd/>
            <a:tailEnd/>
          </a:ln>
          <a:effectLst/>
        </p:spPr>
        <p:txBody>
          <a:bodyPr>
            <a:spAutoFit/>
          </a:bodyPr>
          <a:lstStyle/>
          <a:p>
            <a:pPr algn="l" eaLnBrk="0" hangingPunct="0">
              <a:spcBef>
                <a:spcPct val="50000"/>
              </a:spcBef>
            </a:pPr>
            <a:r>
              <a:rPr lang="fr-FR" dirty="0">
                <a:latin typeface="Times New Roman" pitchFamily="18" charset="0"/>
              </a:rPr>
              <a:t>D ’après </a:t>
            </a:r>
            <a:r>
              <a:rPr lang="fr-FR" dirty="0" err="1">
                <a:latin typeface="Times New Roman" pitchFamily="18" charset="0"/>
              </a:rPr>
              <a:t>Bielders</a:t>
            </a:r>
            <a:r>
              <a:rPr lang="fr-FR" dirty="0">
                <a:latin typeface="Times New Roman" pitchFamily="18" charset="0"/>
              </a:rPr>
              <a:t> et al. 2000</a:t>
            </a:r>
          </a:p>
        </p:txBody>
      </p:sp>
      <p:sp>
        <p:nvSpPr>
          <p:cNvPr id="262148" name="Text Box 4"/>
          <p:cNvSpPr txBox="1">
            <a:spLocks noChangeArrowheads="1"/>
          </p:cNvSpPr>
          <p:nvPr/>
        </p:nvSpPr>
        <p:spPr bwMode="auto">
          <a:xfrm>
            <a:off x="609600" y="1166515"/>
            <a:ext cx="7696200" cy="822325"/>
          </a:xfrm>
          <a:prstGeom prst="rect">
            <a:avLst/>
          </a:prstGeom>
          <a:noFill/>
          <a:ln w="9525">
            <a:noFill/>
            <a:miter lim="800000"/>
            <a:headEnd/>
            <a:tailEnd/>
          </a:ln>
          <a:effectLst/>
        </p:spPr>
        <p:txBody>
          <a:bodyPr>
            <a:spAutoFit/>
          </a:bodyPr>
          <a:lstStyle/>
          <a:p>
            <a:pPr algn="l" eaLnBrk="0" hangingPunct="0"/>
            <a:r>
              <a:rPr lang="fr-FR" sz="2400" dirty="0">
                <a:latin typeface="Times New Roman" pitchFamily="18" charset="0"/>
              </a:rPr>
              <a:t>Exemple de bilan en masse sur des parcelles de 15 x 20 m, nues (témoins) ou avec 2t/ha de résidus de culture épars</a:t>
            </a:r>
          </a:p>
        </p:txBody>
      </p:sp>
      <p:sp>
        <p:nvSpPr>
          <p:cNvPr id="5" name="Titre 7"/>
          <p:cNvSpPr txBox="1">
            <a:spLocks/>
          </p:cNvSpPr>
          <p:nvPr/>
        </p:nvSpPr>
        <p:spPr>
          <a:xfrm>
            <a:off x="-238326" y="0"/>
            <a:ext cx="961256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latin typeface="+mj-lt"/>
                <a:ea typeface="+mj-ea"/>
                <a:cs typeface="+mj-cs"/>
              </a:rPr>
              <a:t>Champs : Rôle clef des résidus de culture</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ilotfertchamp"/>
          <p:cNvPicPr>
            <a:picLocks noChangeAspect="1" noChangeArrowheads="1"/>
          </p:cNvPicPr>
          <p:nvPr/>
        </p:nvPicPr>
        <p:blipFill>
          <a:blip r:embed="rId2" cstate="print"/>
          <a:srcRect/>
          <a:stretch>
            <a:fillRect/>
          </a:stretch>
        </p:blipFill>
        <p:spPr bwMode="auto">
          <a:xfrm>
            <a:off x="309563" y="957263"/>
            <a:ext cx="5143500" cy="4641850"/>
          </a:xfrm>
          <a:prstGeom prst="rect">
            <a:avLst/>
          </a:prstGeom>
          <a:noFill/>
        </p:spPr>
      </p:pic>
      <p:sp>
        <p:nvSpPr>
          <p:cNvPr id="263171" name="Text Box 3"/>
          <p:cNvSpPr txBox="1">
            <a:spLocks noChangeArrowheads="1"/>
          </p:cNvSpPr>
          <p:nvPr/>
        </p:nvSpPr>
        <p:spPr bwMode="auto">
          <a:xfrm>
            <a:off x="5843588" y="2049463"/>
            <a:ext cx="2640012" cy="2100262"/>
          </a:xfrm>
          <a:prstGeom prst="rect">
            <a:avLst/>
          </a:prstGeom>
          <a:noFill/>
          <a:ln w="9525">
            <a:noFill/>
            <a:miter lim="800000"/>
            <a:headEnd/>
            <a:tailEnd/>
          </a:ln>
          <a:effectLst/>
        </p:spPr>
        <p:txBody>
          <a:bodyPr>
            <a:spAutoFit/>
          </a:bodyPr>
          <a:lstStyle/>
          <a:p>
            <a:pPr eaLnBrk="0" hangingPunct="0">
              <a:spcBef>
                <a:spcPct val="50000"/>
              </a:spcBef>
            </a:pPr>
            <a:r>
              <a:rPr lang="fr-FR" sz="2400">
                <a:latin typeface="Times New Roman" pitchFamily="18" charset="0"/>
              </a:rPr>
              <a:t>Variabilité spatiale au sein d’un champ cultivé :</a:t>
            </a:r>
          </a:p>
          <a:p>
            <a:pPr eaLnBrk="0" hangingPunct="0">
              <a:spcBef>
                <a:spcPct val="50000"/>
              </a:spcBef>
            </a:pPr>
            <a:r>
              <a:rPr lang="fr-FR" sz="2400">
                <a:solidFill>
                  <a:srgbClr val="FF0000"/>
                </a:solidFill>
                <a:latin typeface="Times New Roman" pitchFamily="18" charset="0"/>
              </a:rPr>
              <a:t>îlots de fertilité et loupes d ’érosion</a:t>
            </a:r>
            <a:endParaRPr lang="fr-FR" sz="2400">
              <a:latin typeface="Times New Roman" pitchFamily="18"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2" cstate="print"/>
          <a:srcRect/>
          <a:stretch>
            <a:fillRect/>
          </a:stretch>
        </p:blipFill>
        <p:spPr bwMode="auto">
          <a:xfrm>
            <a:off x="1128713" y="1612900"/>
            <a:ext cx="6856412" cy="4792663"/>
          </a:xfrm>
          <a:prstGeom prst="rect">
            <a:avLst/>
          </a:prstGeom>
          <a:noFill/>
          <a:ln w="9525">
            <a:noFill/>
            <a:miter lim="800000"/>
            <a:headEnd/>
            <a:tailEnd/>
          </a:ln>
        </p:spPr>
      </p:pic>
      <p:sp>
        <p:nvSpPr>
          <p:cNvPr id="3" name="Text Box 3"/>
          <p:cNvSpPr txBox="1">
            <a:spLocks noChangeArrowheads="1"/>
          </p:cNvSpPr>
          <p:nvPr/>
        </p:nvSpPr>
        <p:spPr bwMode="auto">
          <a:xfrm>
            <a:off x="4860032" y="6381328"/>
            <a:ext cx="4038600" cy="369332"/>
          </a:xfrm>
          <a:prstGeom prst="rect">
            <a:avLst/>
          </a:prstGeom>
          <a:noFill/>
          <a:ln w="9525">
            <a:noFill/>
            <a:miter lim="800000"/>
            <a:headEnd/>
            <a:tailEnd/>
          </a:ln>
          <a:effectLst/>
        </p:spPr>
        <p:txBody>
          <a:bodyPr>
            <a:spAutoFit/>
          </a:bodyPr>
          <a:lstStyle/>
          <a:p>
            <a:pPr algn="l" eaLnBrk="0" hangingPunct="0">
              <a:spcBef>
                <a:spcPct val="50000"/>
              </a:spcBef>
            </a:pPr>
            <a:r>
              <a:rPr lang="fr-FR" dirty="0">
                <a:latin typeface="Times New Roman" pitchFamily="18" charset="0"/>
              </a:rPr>
              <a:t>D ’après </a:t>
            </a:r>
            <a:r>
              <a:rPr lang="fr-FR" dirty="0" err="1" smtClean="0">
                <a:latin typeface="Times New Roman" pitchFamily="18" charset="0"/>
              </a:rPr>
              <a:t>Abdourhamane</a:t>
            </a:r>
            <a:r>
              <a:rPr lang="fr-FR" dirty="0" smtClean="0">
                <a:latin typeface="Times New Roman" pitchFamily="18" charset="0"/>
              </a:rPr>
              <a:t> Touré </a:t>
            </a:r>
            <a:r>
              <a:rPr lang="fr-FR" dirty="0">
                <a:latin typeface="Times New Roman" pitchFamily="18" charset="0"/>
              </a:rPr>
              <a:t>et al. </a:t>
            </a:r>
            <a:r>
              <a:rPr lang="fr-FR" dirty="0" smtClean="0">
                <a:latin typeface="Times New Roman" pitchFamily="18" charset="0"/>
              </a:rPr>
              <a:t>2011</a:t>
            </a:r>
            <a:endParaRPr lang="fr-FR" dirty="0">
              <a:latin typeface="Times New Roman" pitchFamily="18" charset="0"/>
            </a:endParaRPr>
          </a:p>
        </p:txBody>
      </p:sp>
      <p:sp>
        <p:nvSpPr>
          <p:cNvPr id="4" name="Titre 7"/>
          <p:cNvSpPr txBox="1">
            <a:spLocks/>
          </p:cNvSpPr>
          <p:nvPr/>
        </p:nvSpPr>
        <p:spPr>
          <a:xfrm>
            <a:off x="-238326" y="0"/>
            <a:ext cx="961256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dirty="0" smtClean="0">
                <a:latin typeface="+mj-lt"/>
                <a:ea typeface="+mj-ea"/>
                <a:cs typeface="+mj-cs"/>
              </a:rPr>
              <a:t>Champs : Rôle clef des résidus de culture</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cstate="print"/>
          <a:srcRect/>
          <a:stretch>
            <a:fillRect/>
          </a:stretch>
        </p:blipFill>
        <p:spPr bwMode="auto">
          <a:xfrm>
            <a:off x="609600" y="774700"/>
            <a:ext cx="7886700" cy="580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6" name="Text Box 8"/>
          <p:cNvSpPr txBox="1">
            <a:spLocks noChangeArrowheads="1"/>
          </p:cNvSpPr>
          <p:nvPr/>
        </p:nvSpPr>
        <p:spPr bwMode="auto">
          <a:xfrm>
            <a:off x="0" y="83695"/>
            <a:ext cx="9144000" cy="461665"/>
          </a:xfrm>
          <a:prstGeom prst="rect">
            <a:avLst/>
          </a:prstGeom>
          <a:noFill/>
          <a:ln w="9525">
            <a:noFill/>
            <a:miter lim="800000"/>
            <a:headEnd/>
            <a:tailEnd/>
          </a:ln>
          <a:effectLst/>
        </p:spPr>
        <p:txBody>
          <a:bodyPr>
            <a:spAutoFit/>
          </a:bodyPr>
          <a:lstStyle/>
          <a:p>
            <a:pPr algn="ctr">
              <a:spcBef>
                <a:spcPct val="30000"/>
              </a:spcBef>
            </a:pPr>
            <a:r>
              <a:rPr lang="fr-FR" sz="2400" dirty="0" err="1" smtClean="0"/>
              <a:t>Experimental</a:t>
            </a:r>
            <a:r>
              <a:rPr lang="fr-FR" sz="2400" dirty="0" smtClean="0"/>
              <a:t> set up – </a:t>
            </a:r>
            <a:r>
              <a:rPr lang="fr-FR" sz="2400" dirty="0"/>
              <a:t>Banizoumbou : </a:t>
            </a:r>
            <a:r>
              <a:rPr lang="fr-FR" sz="2400" dirty="0" err="1" smtClean="0"/>
              <a:t>measurement</a:t>
            </a:r>
            <a:r>
              <a:rPr lang="fr-FR" sz="2400" dirty="0" smtClean="0"/>
              <a:t> plots</a:t>
            </a:r>
            <a:endParaRPr lang="fr-FR" sz="2400" dirty="0"/>
          </a:p>
        </p:txBody>
      </p:sp>
      <p:pic>
        <p:nvPicPr>
          <p:cNvPr id="442377" name="Picture 9" descr="IMG_5889"/>
          <p:cNvPicPr>
            <a:picLocks noChangeAspect="1" noChangeArrowheads="1"/>
          </p:cNvPicPr>
          <p:nvPr/>
        </p:nvPicPr>
        <p:blipFill>
          <a:blip r:embed="rId2" cstate="print"/>
          <a:srcRect/>
          <a:stretch>
            <a:fillRect/>
          </a:stretch>
        </p:blipFill>
        <p:spPr bwMode="auto">
          <a:xfrm>
            <a:off x="5927725" y="1584566"/>
            <a:ext cx="3181350" cy="4316412"/>
          </a:xfrm>
          <a:prstGeom prst="rect">
            <a:avLst/>
          </a:prstGeom>
          <a:noFill/>
          <a:ln w="9525">
            <a:solidFill>
              <a:srgbClr val="FF6600"/>
            </a:solidFill>
            <a:miter lim="800000"/>
            <a:headEnd/>
            <a:tailEnd/>
          </a:ln>
        </p:spPr>
      </p:pic>
      <p:pic>
        <p:nvPicPr>
          <p:cNvPr id="442378" name="Picture 10" descr="PAPB"/>
          <p:cNvPicPr>
            <a:picLocks noChangeAspect="1" noChangeArrowheads="1"/>
          </p:cNvPicPr>
          <p:nvPr/>
        </p:nvPicPr>
        <p:blipFill>
          <a:blip r:embed="rId3" cstate="print"/>
          <a:srcRect r="2307"/>
          <a:stretch>
            <a:fillRect/>
          </a:stretch>
        </p:blipFill>
        <p:spPr bwMode="auto">
          <a:xfrm>
            <a:off x="2611438" y="2337041"/>
            <a:ext cx="3271837" cy="3362325"/>
          </a:xfrm>
          <a:prstGeom prst="rect">
            <a:avLst/>
          </a:prstGeom>
          <a:noFill/>
          <a:ln w="9525">
            <a:solidFill>
              <a:srgbClr val="FF6600"/>
            </a:solidFill>
            <a:miter lim="800000"/>
            <a:headEnd/>
            <a:tailEnd/>
          </a:ln>
        </p:spPr>
      </p:pic>
      <p:grpSp>
        <p:nvGrpSpPr>
          <p:cNvPr id="2" name="Group 11"/>
          <p:cNvGrpSpPr>
            <a:grpSpLocks/>
          </p:cNvGrpSpPr>
          <p:nvPr/>
        </p:nvGrpSpPr>
        <p:grpSpPr bwMode="auto">
          <a:xfrm>
            <a:off x="179388" y="749541"/>
            <a:ext cx="1616075" cy="2522537"/>
            <a:chOff x="113" y="911"/>
            <a:chExt cx="1018" cy="1589"/>
          </a:xfrm>
        </p:grpSpPr>
        <p:pic>
          <p:nvPicPr>
            <p:cNvPr id="442380" name="Picture 2" descr="IMG_5395"/>
            <p:cNvPicPr>
              <a:picLocks noChangeAspect="1" noChangeArrowheads="1"/>
            </p:cNvPicPr>
            <p:nvPr/>
          </p:nvPicPr>
          <p:blipFill>
            <a:blip r:embed="rId4" cstate="print"/>
            <a:srcRect/>
            <a:stretch>
              <a:fillRect/>
            </a:stretch>
          </p:blipFill>
          <p:spPr bwMode="auto">
            <a:xfrm>
              <a:off x="113" y="911"/>
              <a:ext cx="1018" cy="1589"/>
            </a:xfrm>
            <a:prstGeom prst="rect">
              <a:avLst/>
            </a:prstGeom>
            <a:noFill/>
            <a:ln w="9525">
              <a:solidFill>
                <a:srgbClr val="FF6600"/>
              </a:solidFill>
              <a:miter lim="800000"/>
              <a:headEnd/>
              <a:tailEnd/>
            </a:ln>
          </p:spPr>
        </p:pic>
        <p:sp>
          <p:nvSpPr>
            <p:cNvPr id="442381" name="Text Box 13"/>
            <p:cNvSpPr txBox="1">
              <a:spLocks noChangeArrowheads="1"/>
            </p:cNvSpPr>
            <p:nvPr/>
          </p:nvSpPr>
          <p:spPr bwMode="auto">
            <a:xfrm>
              <a:off x="158" y="2305"/>
              <a:ext cx="926" cy="173"/>
            </a:xfrm>
            <a:prstGeom prst="rect">
              <a:avLst/>
            </a:prstGeom>
            <a:noFill/>
            <a:ln w="9525">
              <a:noFill/>
              <a:miter lim="800000"/>
              <a:headEnd/>
              <a:tailEnd/>
            </a:ln>
            <a:effectLst/>
          </p:spPr>
          <p:txBody>
            <a:bodyPr wrap="none">
              <a:spAutoFit/>
            </a:bodyPr>
            <a:lstStyle/>
            <a:p>
              <a:r>
                <a:rPr lang="fr-FR" sz="1200">
                  <a:latin typeface="Times New Roman" pitchFamily="18" charset="0"/>
                </a:rPr>
                <a:t>Mâts d’anémomètres</a:t>
              </a:r>
            </a:p>
          </p:txBody>
        </p:sp>
      </p:grpSp>
      <p:grpSp>
        <p:nvGrpSpPr>
          <p:cNvPr id="3" name="Group 14"/>
          <p:cNvGrpSpPr>
            <a:grpSpLocks/>
          </p:cNvGrpSpPr>
          <p:nvPr/>
        </p:nvGrpSpPr>
        <p:grpSpPr bwMode="auto">
          <a:xfrm>
            <a:off x="179388" y="3332403"/>
            <a:ext cx="1617662" cy="2524125"/>
            <a:chOff x="113" y="2538"/>
            <a:chExt cx="1019" cy="1590"/>
          </a:xfrm>
        </p:grpSpPr>
        <p:pic>
          <p:nvPicPr>
            <p:cNvPr id="442383" name="Picture 3" descr="IMG_2739"/>
            <p:cNvPicPr>
              <a:picLocks noChangeAspect="1" noChangeArrowheads="1"/>
            </p:cNvPicPr>
            <p:nvPr/>
          </p:nvPicPr>
          <p:blipFill>
            <a:blip r:embed="rId5" cstate="print"/>
            <a:srcRect/>
            <a:stretch>
              <a:fillRect/>
            </a:stretch>
          </p:blipFill>
          <p:spPr bwMode="auto">
            <a:xfrm>
              <a:off x="113" y="2538"/>
              <a:ext cx="1019" cy="1590"/>
            </a:xfrm>
            <a:prstGeom prst="rect">
              <a:avLst/>
            </a:prstGeom>
            <a:noFill/>
            <a:ln w="9525">
              <a:solidFill>
                <a:srgbClr val="FF6600"/>
              </a:solidFill>
              <a:miter lim="800000"/>
              <a:headEnd/>
              <a:tailEnd/>
            </a:ln>
          </p:spPr>
        </p:pic>
        <p:sp>
          <p:nvSpPr>
            <p:cNvPr id="442384" name="Text Box 16"/>
            <p:cNvSpPr txBox="1">
              <a:spLocks noChangeArrowheads="1"/>
            </p:cNvSpPr>
            <p:nvPr/>
          </p:nvSpPr>
          <p:spPr bwMode="auto">
            <a:xfrm>
              <a:off x="249" y="3884"/>
              <a:ext cx="544" cy="173"/>
            </a:xfrm>
            <a:prstGeom prst="rect">
              <a:avLst/>
            </a:prstGeom>
            <a:noFill/>
            <a:ln w="9525">
              <a:noFill/>
              <a:miter lim="800000"/>
              <a:headEnd/>
              <a:tailEnd/>
            </a:ln>
            <a:effectLst/>
          </p:spPr>
          <p:txBody>
            <a:bodyPr>
              <a:spAutoFit/>
            </a:bodyPr>
            <a:lstStyle/>
            <a:p>
              <a:pPr algn="ctr"/>
              <a:r>
                <a:rPr lang="fr-FR" sz="1200">
                  <a:latin typeface="Times New Roman" pitchFamily="18" charset="0"/>
                </a:rPr>
                <a:t>Saltiphone</a:t>
              </a:r>
            </a:p>
          </p:txBody>
        </p:sp>
      </p:grpSp>
      <p:grpSp>
        <p:nvGrpSpPr>
          <p:cNvPr id="4" name="Group 17"/>
          <p:cNvGrpSpPr>
            <a:grpSpLocks/>
          </p:cNvGrpSpPr>
          <p:nvPr/>
        </p:nvGrpSpPr>
        <p:grpSpPr bwMode="auto">
          <a:xfrm>
            <a:off x="2843213" y="787641"/>
            <a:ext cx="1670050" cy="1498600"/>
            <a:chOff x="1791" y="935"/>
            <a:chExt cx="1052" cy="944"/>
          </a:xfrm>
        </p:grpSpPr>
        <p:pic>
          <p:nvPicPr>
            <p:cNvPr id="442386" name="Picture 36" descr="IMG_2733"/>
            <p:cNvPicPr>
              <a:picLocks noChangeAspect="1" noChangeArrowheads="1"/>
            </p:cNvPicPr>
            <p:nvPr/>
          </p:nvPicPr>
          <p:blipFill>
            <a:blip r:embed="rId6" cstate="print"/>
            <a:srcRect/>
            <a:stretch>
              <a:fillRect/>
            </a:stretch>
          </p:blipFill>
          <p:spPr bwMode="auto">
            <a:xfrm>
              <a:off x="1791" y="935"/>
              <a:ext cx="1052" cy="907"/>
            </a:xfrm>
            <a:prstGeom prst="rect">
              <a:avLst/>
            </a:prstGeom>
            <a:noFill/>
            <a:ln w="9525">
              <a:solidFill>
                <a:srgbClr val="FF6600"/>
              </a:solidFill>
              <a:miter lim="800000"/>
              <a:headEnd/>
              <a:tailEnd/>
            </a:ln>
          </p:spPr>
        </p:pic>
        <p:sp>
          <p:nvSpPr>
            <p:cNvPr id="442387" name="Text Box 19"/>
            <p:cNvSpPr txBox="1">
              <a:spLocks noChangeArrowheads="1"/>
            </p:cNvSpPr>
            <p:nvPr/>
          </p:nvSpPr>
          <p:spPr bwMode="auto">
            <a:xfrm>
              <a:off x="1837" y="1706"/>
              <a:ext cx="907" cy="173"/>
            </a:xfrm>
            <a:prstGeom prst="rect">
              <a:avLst/>
            </a:prstGeom>
            <a:noFill/>
            <a:ln w="9525">
              <a:noFill/>
              <a:miter lim="800000"/>
              <a:headEnd/>
              <a:tailEnd/>
            </a:ln>
            <a:effectLst/>
          </p:spPr>
          <p:txBody>
            <a:bodyPr>
              <a:spAutoFit/>
            </a:bodyPr>
            <a:lstStyle/>
            <a:p>
              <a:pPr algn="ctr"/>
              <a:r>
                <a:rPr lang="fr-FR" sz="1200">
                  <a:latin typeface="Times New Roman" pitchFamily="18" charset="0"/>
                </a:rPr>
                <a:t>Mâts de BSNE</a:t>
              </a:r>
            </a:p>
          </p:txBody>
        </p:sp>
      </p:grpSp>
      <p:sp>
        <p:nvSpPr>
          <p:cNvPr id="442388" name="Text Box 20"/>
          <p:cNvSpPr txBox="1">
            <a:spLocks noChangeArrowheads="1"/>
          </p:cNvSpPr>
          <p:nvPr/>
        </p:nvSpPr>
        <p:spPr bwMode="auto">
          <a:xfrm>
            <a:off x="4572000" y="1292466"/>
            <a:ext cx="647700" cy="366712"/>
          </a:xfrm>
          <a:prstGeom prst="rect">
            <a:avLst/>
          </a:prstGeom>
          <a:noFill/>
          <a:ln w="9525">
            <a:noFill/>
            <a:miter lim="800000"/>
            <a:headEnd/>
            <a:tailEnd/>
          </a:ln>
          <a:effectLst/>
        </p:spPr>
        <p:txBody>
          <a:bodyPr>
            <a:spAutoFit/>
          </a:bodyPr>
          <a:lstStyle/>
          <a:p>
            <a:pPr algn="ctr"/>
            <a:r>
              <a:rPr lang="fr-FR">
                <a:latin typeface="Times New Roman" pitchFamily="18" charset="0"/>
              </a:rPr>
              <a:t>F</a:t>
            </a:r>
            <a:r>
              <a:rPr lang="fr-FR" baseline="-25000">
                <a:latin typeface="Times New Roman" pitchFamily="18" charset="0"/>
              </a:rPr>
              <a:t>h</a:t>
            </a:r>
          </a:p>
        </p:txBody>
      </p:sp>
      <p:sp>
        <p:nvSpPr>
          <p:cNvPr id="442389" name="Text Box 21"/>
          <p:cNvSpPr txBox="1">
            <a:spLocks noChangeArrowheads="1"/>
          </p:cNvSpPr>
          <p:nvPr/>
        </p:nvSpPr>
        <p:spPr bwMode="auto">
          <a:xfrm>
            <a:off x="1835150" y="1508366"/>
            <a:ext cx="647700" cy="366712"/>
          </a:xfrm>
          <a:prstGeom prst="rect">
            <a:avLst/>
          </a:prstGeom>
          <a:noFill/>
          <a:ln w="9525">
            <a:noFill/>
            <a:miter lim="800000"/>
            <a:headEnd/>
            <a:tailEnd/>
          </a:ln>
          <a:effectLst/>
        </p:spPr>
        <p:txBody>
          <a:bodyPr>
            <a:spAutoFit/>
          </a:bodyPr>
          <a:lstStyle/>
          <a:p>
            <a:pPr algn="ctr"/>
            <a:r>
              <a:rPr lang="fr-FR">
                <a:latin typeface="Times New Roman" pitchFamily="18" charset="0"/>
              </a:rPr>
              <a:t>Z0</a:t>
            </a:r>
            <a:endParaRPr lang="fr-FR" baseline="-25000">
              <a:latin typeface="Times New Roman" pitchFamily="18" charset="0"/>
            </a:endParaRPr>
          </a:p>
        </p:txBody>
      </p:sp>
      <p:sp>
        <p:nvSpPr>
          <p:cNvPr id="442390" name="Text Box 22"/>
          <p:cNvSpPr txBox="1">
            <a:spLocks noChangeArrowheads="1"/>
          </p:cNvSpPr>
          <p:nvPr/>
        </p:nvSpPr>
        <p:spPr bwMode="auto">
          <a:xfrm>
            <a:off x="1835150" y="4316653"/>
            <a:ext cx="647700" cy="366713"/>
          </a:xfrm>
          <a:prstGeom prst="rect">
            <a:avLst/>
          </a:prstGeom>
          <a:noFill/>
          <a:ln w="9525">
            <a:noFill/>
            <a:miter lim="800000"/>
            <a:headEnd/>
            <a:tailEnd/>
          </a:ln>
          <a:effectLst/>
        </p:spPr>
        <p:txBody>
          <a:bodyPr>
            <a:spAutoFit/>
          </a:bodyPr>
          <a:lstStyle/>
          <a:p>
            <a:pPr algn="ctr"/>
            <a:r>
              <a:rPr lang="fr-FR">
                <a:latin typeface="Times New Roman" pitchFamily="18" charset="0"/>
              </a:rPr>
              <a:t>U</a:t>
            </a:r>
            <a:r>
              <a:rPr lang="fr-FR" baseline="-25000">
                <a:latin typeface="Times New Roman" pitchFamily="18" charset="0"/>
              </a:rPr>
              <a:t>t</a:t>
            </a:r>
          </a:p>
        </p:txBody>
      </p:sp>
      <p:sp>
        <p:nvSpPr>
          <p:cNvPr id="442391" name="Oval 23"/>
          <p:cNvSpPr>
            <a:spLocks noChangeAspect="1" noChangeArrowheads="1"/>
          </p:cNvSpPr>
          <p:nvPr/>
        </p:nvSpPr>
        <p:spPr bwMode="auto">
          <a:xfrm>
            <a:off x="1354138" y="2227503"/>
            <a:ext cx="193675" cy="193675"/>
          </a:xfrm>
          <a:prstGeom prst="ellipse">
            <a:avLst/>
          </a:prstGeom>
          <a:noFill/>
          <a:ln w="15875">
            <a:solidFill>
              <a:schemeClr val="bg1"/>
            </a:solidFill>
            <a:round/>
            <a:headEnd/>
            <a:tailEnd/>
          </a:ln>
          <a:effectLst/>
        </p:spPr>
        <p:txBody>
          <a:bodyPr wrap="none" anchor="ctr"/>
          <a:lstStyle/>
          <a:p>
            <a:endParaRPr lang="fr-FR"/>
          </a:p>
        </p:txBody>
      </p:sp>
      <p:sp>
        <p:nvSpPr>
          <p:cNvPr id="24" name="Text Box 111"/>
          <p:cNvSpPr txBox="1">
            <a:spLocks noChangeArrowheads="1"/>
          </p:cNvSpPr>
          <p:nvPr/>
        </p:nvSpPr>
        <p:spPr bwMode="auto">
          <a:xfrm>
            <a:off x="4097029" y="6550223"/>
            <a:ext cx="5141664" cy="338554"/>
          </a:xfrm>
          <a:prstGeom prst="rect">
            <a:avLst/>
          </a:prstGeom>
          <a:noFill/>
          <a:ln w="9525">
            <a:noFill/>
            <a:miter lim="800000"/>
            <a:headEnd/>
            <a:tailEnd/>
          </a:ln>
          <a:effectLst/>
        </p:spPr>
        <p:txBody>
          <a:bodyPr wrap="none">
            <a:spAutoFit/>
          </a:bodyPr>
          <a:lstStyle/>
          <a:p>
            <a:pPr algn="l" eaLnBrk="0" hangingPunct="0"/>
            <a:r>
              <a:rPr lang="fr-FR" sz="1600" dirty="0" err="1" smtClean="0"/>
              <a:t>Rajot</a:t>
            </a:r>
            <a:r>
              <a:rPr lang="fr-FR" sz="1600" dirty="0" smtClean="0"/>
              <a:t> et al. 4th AMMA </a:t>
            </a:r>
            <a:r>
              <a:rPr lang="fr-FR" sz="1600" dirty="0" err="1" smtClean="0"/>
              <a:t>Conference</a:t>
            </a:r>
            <a:r>
              <a:rPr lang="fr-FR" sz="1600" dirty="0" smtClean="0"/>
              <a:t>, Toulouse July 2012</a:t>
            </a:r>
          </a:p>
        </p:txBody>
      </p:sp>
      <p:sp>
        <p:nvSpPr>
          <p:cNvPr id="25" name="ZoneTexte 24"/>
          <p:cNvSpPr txBox="1"/>
          <p:nvPr/>
        </p:nvSpPr>
        <p:spPr>
          <a:xfrm>
            <a:off x="5544480" y="6052448"/>
            <a:ext cx="3252942" cy="369332"/>
          </a:xfrm>
          <a:prstGeom prst="rect">
            <a:avLst/>
          </a:prstGeom>
          <a:noFill/>
        </p:spPr>
        <p:txBody>
          <a:bodyPr wrap="none" rtlCol="0">
            <a:spAutoFit/>
          </a:bodyPr>
          <a:lstStyle/>
          <a:p>
            <a:r>
              <a:rPr lang="fr-FR" sz="1800" i="1" dirty="0" err="1" smtClean="0"/>
              <a:t>Abdourhamane</a:t>
            </a:r>
            <a:r>
              <a:rPr lang="fr-FR" sz="1800" i="1" dirty="0" smtClean="0"/>
              <a:t> Touré et al. 2011</a:t>
            </a:r>
            <a:endParaRPr lang="fr-FR" sz="1800" i="1"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2" cstate="print"/>
          <a:srcRect/>
          <a:stretch>
            <a:fillRect/>
          </a:stretch>
        </p:blipFill>
        <p:spPr bwMode="auto">
          <a:xfrm>
            <a:off x="188682" y="1614911"/>
            <a:ext cx="9144000" cy="4769791"/>
          </a:xfrm>
          <a:prstGeom prst="rect">
            <a:avLst/>
          </a:prstGeom>
          <a:noFill/>
          <a:ln w="9525">
            <a:noFill/>
            <a:miter lim="800000"/>
            <a:headEnd/>
            <a:tailEnd/>
          </a:ln>
          <a:effectLst/>
        </p:spPr>
      </p:pic>
      <p:sp>
        <p:nvSpPr>
          <p:cNvPr id="4" name="ZoneTexte 3"/>
          <p:cNvSpPr txBox="1"/>
          <p:nvPr/>
        </p:nvSpPr>
        <p:spPr>
          <a:xfrm>
            <a:off x="2119085" y="203201"/>
            <a:ext cx="4967835" cy="584775"/>
          </a:xfrm>
          <a:prstGeom prst="rect">
            <a:avLst/>
          </a:prstGeom>
          <a:noFill/>
        </p:spPr>
        <p:txBody>
          <a:bodyPr wrap="none" rtlCol="0">
            <a:spAutoFit/>
          </a:bodyPr>
          <a:lstStyle/>
          <a:p>
            <a:r>
              <a:rPr lang="fr-FR" sz="3200" dirty="0" smtClean="0"/>
              <a:t>AMMA flux </a:t>
            </a:r>
            <a:r>
              <a:rPr lang="en-US" sz="3200" dirty="0" smtClean="0"/>
              <a:t>Measurements</a:t>
            </a:r>
            <a:endParaRPr lang="en-US" sz="3200" dirty="0"/>
          </a:p>
        </p:txBody>
      </p:sp>
      <p:sp>
        <p:nvSpPr>
          <p:cNvPr id="5" name="Text Box 111"/>
          <p:cNvSpPr txBox="1">
            <a:spLocks noChangeArrowheads="1"/>
          </p:cNvSpPr>
          <p:nvPr/>
        </p:nvSpPr>
        <p:spPr bwMode="auto">
          <a:xfrm>
            <a:off x="4097029" y="6550223"/>
            <a:ext cx="5141664" cy="338554"/>
          </a:xfrm>
          <a:prstGeom prst="rect">
            <a:avLst/>
          </a:prstGeom>
          <a:noFill/>
          <a:ln w="9525">
            <a:noFill/>
            <a:miter lim="800000"/>
            <a:headEnd/>
            <a:tailEnd/>
          </a:ln>
          <a:effectLst/>
        </p:spPr>
        <p:txBody>
          <a:bodyPr wrap="none">
            <a:spAutoFit/>
          </a:bodyPr>
          <a:lstStyle/>
          <a:p>
            <a:pPr algn="l" eaLnBrk="0" hangingPunct="0"/>
            <a:r>
              <a:rPr lang="fr-FR" sz="1600" dirty="0" err="1" smtClean="0"/>
              <a:t>Rajot</a:t>
            </a:r>
            <a:r>
              <a:rPr lang="fr-FR" sz="1600" dirty="0" smtClean="0"/>
              <a:t> et al. 4th AMMA </a:t>
            </a:r>
            <a:r>
              <a:rPr lang="fr-FR" sz="1600" dirty="0" err="1" smtClean="0"/>
              <a:t>Conference</a:t>
            </a:r>
            <a:r>
              <a:rPr lang="fr-FR" sz="1600" dirty="0" smtClean="0"/>
              <a:t>, Toulouse July 2012</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874</TotalTime>
  <Words>6441</Words>
  <Application>Microsoft Office PowerPoint</Application>
  <PresentationFormat>Affichage à l'écran (4:3)</PresentationFormat>
  <Paragraphs>1091</Paragraphs>
  <Slides>141</Slides>
  <Notes>55</Notes>
  <HiddenSlides>0</HiddenSlides>
  <MMClips>0</MMClips>
  <ScaleCrop>false</ScaleCrop>
  <HeadingPairs>
    <vt:vector size="6" baseType="variant">
      <vt:variant>
        <vt:lpstr>Thème</vt:lpstr>
      </vt:variant>
      <vt:variant>
        <vt:i4>2</vt:i4>
      </vt:variant>
      <vt:variant>
        <vt:lpstr>Serveurs OLE incorporés</vt:lpstr>
      </vt:variant>
      <vt:variant>
        <vt:i4>7</vt:i4>
      </vt:variant>
      <vt:variant>
        <vt:lpstr>Titres des diapositives</vt:lpstr>
      </vt:variant>
      <vt:variant>
        <vt:i4>141</vt:i4>
      </vt:variant>
    </vt:vector>
  </HeadingPairs>
  <TitlesOfParts>
    <vt:vector size="150" baseType="lpstr">
      <vt:lpstr>Thème Office</vt:lpstr>
      <vt:lpstr>Modèle par défaut</vt:lpstr>
      <vt:lpstr>Feuille Microsoft Office Excel 97-2003</vt:lpstr>
      <vt:lpstr>Graphique</vt:lpstr>
      <vt:lpstr>Equation</vt:lpstr>
      <vt:lpstr>Worksheet</vt:lpstr>
      <vt:lpstr>Document</vt:lpstr>
      <vt:lpstr>Feuille de calcul</vt:lpstr>
      <vt:lpstr>Équation</vt:lpstr>
      <vt:lpstr>Erosion éolienne dans les régions arides et semi-arides</vt:lpstr>
      <vt:lpstr>Plan de l’exposé</vt:lpstr>
      <vt:lpstr>Qu’est-ce que l’érosion éolienne ?</vt:lpstr>
      <vt:lpstr>Diapositive 4</vt:lpstr>
      <vt:lpstr>Impacts</vt:lpstr>
      <vt:lpstr>Diapositive 6</vt:lpstr>
      <vt:lpstr>Diapositive 7</vt:lpstr>
      <vt:lpstr>Diapositive 8</vt:lpstr>
      <vt:lpstr>Diapositive 9</vt:lpstr>
      <vt:lpstr>Diapositive 10</vt:lpstr>
      <vt:lpstr>Impacts</vt:lpstr>
      <vt:lpstr>Diapositive 12</vt:lpstr>
      <vt:lpstr>Diapositive 13</vt:lpstr>
      <vt:lpstr>Diapositive 14</vt:lpstr>
      <vt:lpstr>Diapositive 15</vt:lpstr>
      <vt:lpstr>Points bloquants</vt:lpstr>
      <vt:lpstr>Diapositive 17</vt:lpstr>
      <vt:lpstr>Points bloquants</vt:lpstr>
      <vt:lpstr>Diapositive 19</vt:lpstr>
      <vt:lpstr>Points bloquants</vt:lpstr>
      <vt:lpstr>L’érosion éolienne en zone aride</vt:lpstr>
      <vt:lpstr>L’érosion éolienne en zone semi-aride</vt:lpstr>
      <vt:lpstr>Points bloquants</vt:lpstr>
      <vt:lpstr>Diapositive 24</vt:lpstr>
      <vt:lpstr>Points bloquants</vt:lpstr>
      <vt:lpstr>Diapositive 26</vt:lpstr>
      <vt:lpstr>Diapositive 27</vt:lpstr>
      <vt:lpstr>Points bloquants</vt:lpstr>
      <vt:lpstr>Calcul de la hauteur de rugosité aérodynamique Z0 et de la vitesse de friction U*</vt:lpstr>
      <vt:lpstr>Calcul de la hauteur de rugosité aérodynamique Z0 et de la vitesse de friction U*</vt:lpstr>
      <vt:lpstr>Nos savoir-faire</vt:lpstr>
      <vt:lpstr>Modèles numériques</vt:lpstr>
      <vt:lpstr>Outil numérique : couplage « offline »</vt:lpstr>
      <vt:lpstr>Outil numérique : couplage en ligne</vt:lpstr>
      <vt:lpstr>Diapositive 35</vt:lpstr>
      <vt:lpstr>Diapositive 36</vt:lpstr>
      <vt:lpstr>Influence des propriétés de surface sur la modélisation du bilan de masse des poussières mobilisées par les MCS au Sahel</vt:lpstr>
      <vt:lpstr>Outil numérique</vt:lpstr>
      <vt:lpstr>Tests de sensibilité</vt:lpstr>
      <vt:lpstr>Tests de sensibilité</vt:lpstr>
      <vt:lpstr>Tests de sensibilité</vt:lpstr>
      <vt:lpstr>Tests de sensibilité</vt:lpstr>
      <vt:lpstr>Validation de la météo</vt:lpstr>
      <vt:lpstr>Validation de la météo</vt:lpstr>
      <vt:lpstr>Impacts sur les émissions</vt:lpstr>
      <vt:lpstr>Impacts sur les émissions</vt:lpstr>
      <vt:lpstr>Impact sur le bilan de masse</vt:lpstr>
      <vt:lpstr>Impact sur le bilan de masse</vt:lpstr>
      <vt:lpstr>Impact sur le bilan de masse</vt:lpstr>
      <vt:lpstr>Impact sur le bilan de masse</vt:lpstr>
      <vt:lpstr>Conclusions</vt:lpstr>
      <vt:lpstr>Tunisie</vt:lpstr>
      <vt:lpstr>Cartographie des propriétés des surfaces et des usages des sols</vt:lpstr>
      <vt:lpstr>Cartographie des usages des sols</vt:lpstr>
      <vt:lpstr>Cartographie des usages des sols</vt:lpstr>
      <vt:lpstr>Premiers développements du modèle pour la Tunisie</vt:lpstr>
      <vt:lpstr>Détermination des paramètres météorologiques</vt:lpstr>
      <vt:lpstr>Validation des paramètres météo : vent à 10 m</vt:lpstr>
      <vt:lpstr>Validation des paramètres météo : vent à 10 m</vt:lpstr>
      <vt:lpstr>Validation des paramètres météo : humidité du sol</vt:lpstr>
      <vt:lpstr>Résultats préliminaires : quantification des flux d’érosion</vt:lpstr>
      <vt:lpstr>Résultats préliminaires : quantification des flux d’érosion</vt:lpstr>
      <vt:lpstr>Résultats préliminaires : quantification des flux d’érosion</vt:lpstr>
      <vt:lpstr>Résultats préliminaires : quantification des flux d’érosion</vt:lpstr>
      <vt:lpstr>Résultats préliminaires : quantification des flux d’érosion</vt:lpstr>
      <vt:lpstr>Diapositive 66</vt:lpstr>
      <vt:lpstr>Diapositive 67</vt:lpstr>
      <vt:lpstr>Processus actuels</vt:lpstr>
      <vt:lpstr>Diapositive 69</vt:lpstr>
      <vt:lpstr>Diapositive 70</vt:lpstr>
      <vt:lpstr>Conditions naturelles</vt:lpstr>
      <vt:lpstr>Paramètres dynamiques</vt:lpstr>
      <vt:lpstr>Flux horizontaux : Reptation</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Flux de dépôt</vt:lpstr>
      <vt:lpstr>Diapositive 85</vt:lpstr>
      <vt:lpstr>Capteur de dépôt du LISA</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Diapositive 108</vt:lpstr>
      <vt:lpstr>Diapositive 109</vt:lpstr>
      <vt:lpstr>Diapositive 110</vt:lpstr>
      <vt:lpstr>Diapositive 111</vt:lpstr>
      <vt:lpstr>Diapositive 112</vt:lpstr>
      <vt:lpstr>Diapositive 113</vt:lpstr>
      <vt:lpstr>Diapositive 114</vt:lpstr>
      <vt:lpstr>Diapositive 115</vt:lpstr>
      <vt:lpstr>Diapositive 116</vt:lpstr>
      <vt:lpstr>Diapositive 117</vt:lpstr>
      <vt:lpstr>Diapositive 118</vt:lpstr>
      <vt:lpstr>Diapositive 119</vt:lpstr>
      <vt:lpstr>Diapositive 120</vt:lpstr>
      <vt:lpstr>Diapositive 121</vt:lpstr>
      <vt:lpstr>En saison sèche</vt:lpstr>
      <vt:lpstr>En début de saison des pluies</vt:lpstr>
      <vt:lpstr>Conclusions</vt:lpstr>
      <vt:lpstr>Diapositive 125</vt:lpstr>
      <vt:lpstr>Diapositive 126</vt:lpstr>
      <vt:lpstr>Diapositive 127</vt:lpstr>
      <vt:lpstr>Diapositive 128</vt:lpstr>
      <vt:lpstr>Questions</vt:lpstr>
      <vt:lpstr>Flux de saltation</vt:lpstr>
      <vt:lpstr>En complément du projet WEST en Tunisie</vt:lpstr>
      <vt:lpstr>Diapositive 132</vt:lpstr>
      <vt:lpstr>Le seuil d’érosion</vt:lpstr>
      <vt:lpstr>Les paramètres nécessaires</vt:lpstr>
      <vt:lpstr>Diapositive 135</vt:lpstr>
      <vt:lpstr>Nos sites d’étude</vt:lpstr>
      <vt:lpstr>Nos sites d’étude</vt:lpstr>
      <vt:lpstr>Diapositive 138</vt:lpstr>
      <vt:lpstr>Soufflerie de terrain</vt:lpstr>
      <vt:lpstr>Diapositive 140</vt:lpstr>
      <vt:lpstr>Diapositive 141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Fabrice</dc:creator>
  <cp:lastModifiedBy>RAJOT</cp:lastModifiedBy>
  <cp:revision>123</cp:revision>
  <dcterms:created xsi:type="dcterms:W3CDTF">2013-07-26T08:37:45Z</dcterms:created>
  <dcterms:modified xsi:type="dcterms:W3CDTF">2013-08-27T08:05:49Z</dcterms:modified>
</cp:coreProperties>
</file>