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3ED8-6C62-42B5-9749-45B34845A20A}" type="datetimeFigureOut">
              <a:rPr lang="fr-FR" smtClean="0"/>
              <a:t>26/08/2013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980B-220E-4517-84EC-FCB60F7DDF7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3ED8-6C62-42B5-9749-45B34845A20A}" type="datetimeFigureOut">
              <a:rPr lang="fr-FR" smtClean="0"/>
              <a:t>26/08/2013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980B-220E-4517-84EC-FCB60F7DDF7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3ED8-6C62-42B5-9749-45B34845A20A}" type="datetimeFigureOut">
              <a:rPr lang="fr-FR" smtClean="0"/>
              <a:t>26/08/2013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980B-220E-4517-84EC-FCB60F7DDF7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3ED8-6C62-42B5-9749-45B34845A20A}" type="datetimeFigureOut">
              <a:rPr lang="fr-FR" smtClean="0"/>
              <a:t>26/08/2013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980B-220E-4517-84EC-FCB60F7DDF7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3ED8-6C62-42B5-9749-45B34845A20A}" type="datetimeFigureOut">
              <a:rPr lang="fr-FR" smtClean="0"/>
              <a:t>26/08/2013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980B-220E-4517-84EC-FCB60F7DDF7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3ED8-6C62-42B5-9749-45B34845A20A}" type="datetimeFigureOut">
              <a:rPr lang="fr-FR" smtClean="0"/>
              <a:t>26/08/2013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980B-220E-4517-84EC-FCB60F7DDF7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3ED8-6C62-42B5-9749-45B34845A20A}" type="datetimeFigureOut">
              <a:rPr lang="fr-FR" smtClean="0"/>
              <a:t>26/08/2013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980B-220E-4517-84EC-FCB60F7DDF7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3ED8-6C62-42B5-9749-45B34845A20A}" type="datetimeFigureOut">
              <a:rPr lang="fr-FR" smtClean="0"/>
              <a:t>26/08/2013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980B-220E-4517-84EC-FCB60F7DDF7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3ED8-6C62-42B5-9749-45B34845A20A}" type="datetimeFigureOut">
              <a:rPr lang="fr-FR" smtClean="0"/>
              <a:t>26/08/2013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980B-220E-4517-84EC-FCB60F7DDF7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3ED8-6C62-42B5-9749-45B34845A20A}" type="datetimeFigureOut">
              <a:rPr lang="fr-FR" smtClean="0"/>
              <a:t>26/08/2013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980B-220E-4517-84EC-FCB60F7DDF7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3ED8-6C62-42B5-9749-45B34845A20A}" type="datetimeFigureOut">
              <a:rPr lang="fr-FR" smtClean="0"/>
              <a:t>26/08/2013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980B-220E-4517-84EC-FCB60F7DDF7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E3ED8-6C62-42B5-9749-45B34845A20A}" type="datetimeFigureOut">
              <a:rPr lang="fr-FR" smtClean="0"/>
              <a:t>26/08/2013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A980B-220E-4517-84EC-FCB60F7DDF78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Projets en cours et collaborations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Christel </a:t>
            </a:r>
            <a:r>
              <a:rPr lang="fr-FR" dirty="0" err="1" smtClean="0"/>
              <a:t>Bouet</a:t>
            </a:r>
            <a:endParaRPr lang="fr-FR" dirty="0" smtClean="0"/>
          </a:p>
          <a:p>
            <a:r>
              <a:rPr lang="fr-FR" dirty="0" smtClean="0"/>
              <a:t>Jean Louis </a:t>
            </a:r>
            <a:r>
              <a:rPr lang="fr-FR" dirty="0" err="1" smtClean="0"/>
              <a:t>Rajot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En complément du projet WEST en Tunisie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dirty="0" smtClean="0"/>
              <a:t>OBJECTIFS :</a:t>
            </a:r>
          </a:p>
          <a:p>
            <a:pPr marL="914400" lvl="1" indent="-457200" algn="just">
              <a:buAutoNum type="arabicParenR"/>
            </a:pPr>
            <a:r>
              <a:rPr lang="fr-FR" dirty="0" smtClean="0">
                <a:ea typeface="Calibri"/>
                <a:cs typeface="Times New Roman"/>
              </a:rPr>
              <a:t>identifier les facteurs contrôlant la variabilité des contenus en poussières dans le sud tunisien de l’échelle horaire à l’échelle pluriannuelle</a:t>
            </a:r>
          </a:p>
          <a:p>
            <a:pPr marL="914400" lvl="1" indent="-457200" algn="just">
              <a:buAutoNum type="arabicParenR"/>
            </a:pPr>
            <a:r>
              <a:rPr lang="fr-FR" dirty="0" smtClean="0">
                <a:ea typeface="Calibri"/>
                <a:cs typeface="Times New Roman"/>
              </a:rPr>
              <a:t>ces mesures constitueraient également un ensemble de données uniques de validation et de contrainte pour les modèles simulant l’érosion éolienne et les contenus en aérosols terrigènes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22832" y="1612583"/>
            <a:ext cx="8280920" cy="1470025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latin typeface="Comic Sans MS" pitchFamily="66" charset="0"/>
              </a:rPr>
              <a:t>Colloque International</a:t>
            </a:r>
            <a:br>
              <a:rPr lang="fr-FR" sz="2800" b="1" dirty="0" smtClean="0">
                <a:latin typeface="Comic Sans MS" pitchFamily="66" charset="0"/>
              </a:rPr>
            </a:br>
            <a:r>
              <a:rPr lang="fr-FR" sz="2800" b="1" dirty="0" smtClean="0">
                <a:latin typeface="Comic Sans MS" pitchFamily="66" charset="0"/>
              </a:rPr>
              <a:t>Erosion éolienne dans les régions arides et semi-arides africaines : processus physiques, métrologie et techniques de lutte</a:t>
            </a:r>
            <a:endParaRPr lang="fr-FR" sz="2800" b="1" dirty="0">
              <a:latin typeface="Comic Sans MS" pitchFamily="66" charset="0"/>
            </a:endParaRP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1371600" y="5044240"/>
            <a:ext cx="6400800" cy="1752600"/>
          </a:xfrm>
        </p:spPr>
        <p:txBody>
          <a:bodyPr>
            <a:noAutofit/>
          </a:bodyPr>
          <a:lstStyle/>
          <a:p>
            <a:endParaRPr lang="fr-FR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12-14 novembre 2013</a:t>
            </a:r>
          </a:p>
          <a:p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Institut des Régions Arides</a:t>
            </a:r>
          </a:p>
          <a:p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Médenine, Tunisie</a:t>
            </a:r>
            <a:endParaRPr lang="fr-FR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Image 6" descr="Logos_annonce_colloq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0944" y="2"/>
            <a:ext cx="6263322" cy="1296000"/>
          </a:xfrm>
          <a:prstGeom prst="rect">
            <a:avLst/>
          </a:prstGeom>
        </p:spPr>
      </p:pic>
      <p:pic>
        <p:nvPicPr>
          <p:cNvPr id="9" name="Image 8" descr="Image_entete_annonce_colloque_4phot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11687"/>
            <a:ext cx="9144000" cy="1717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smtClean="0"/>
              <a:t>Projets en cours : DRUMS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fr-FR" sz="2800" b="1" dirty="0" err="1" smtClean="0"/>
              <a:t>DeseRt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dUst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Modelling</a:t>
            </a:r>
            <a:r>
              <a:rPr lang="fr-FR" sz="2800" b="1" dirty="0" smtClean="0"/>
              <a:t> : performance and </a:t>
            </a:r>
            <a:r>
              <a:rPr lang="fr-FR" sz="2800" b="1" dirty="0" err="1" smtClean="0"/>
              <a:t>Sensitivity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evaluation</a:t>
            </a:r>
            <a:endParaRPr lang="fr-FR" sz="2800" b="1" dirty="0" smtClean="0"/>
          </a:p>
          <a:p>
            <a:pPr algn="ctr">
              <a:buNone/>
            </a:pPr>
            <a:r>
              <a:rPr lang="fr-FR" sz="2400" dirty="0" smtClean="0"/>
              <a:t>Financement ANR ASTRID - 286 k€  sur 3 ans</a:t>
            </a:r>
          </a:p>
          <a:p>
            <a:pPr>
              <a:buNone/>
            </a:pPr>
            <a:r>
              <a:rPr lang="fr-FR" sz="2800" dirty="0" smtClean="0"/>
              <a:t>Objectif :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Stratégie :</a:t>
            </a:r>
            <a:endParaRPr lang="fr-FR" sz="2800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1979712" y="2420888"/>
            <a:ext cx="6673850" cy="8524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>
                <a:solidFill>
                  <a:schemeClr val="tx1"/>
                </a:solidFill>
              </a:rPr>
              <a:t>Mise au point d’un modèle  régional </a:t>
            </a:r>
            <a:r>
              <a:rPr lang="fr-FR" b="1">
                <a:solidFill>
                  <a:srgbClr val="FF0000"/>
                </a:solidFill>
              </a:rPr>
              <a:t>qualifié et optimisé </a:t>
            </a:r>
          </a:p>
          <a:p>
            <a:pPr algn="ctr">
              <a:defRPr/>
            </a:pPr>
            <a:r>
              <a:rPr lang="fr-FR" b="1">
                <a:solidFill>
                  <a:schemeClr val="tx1"/>
                </a:solidFill>
              </a:rPr>
              <a:t>pour la recherche fondamentale (identification des incertitudes) </a:t>
            </a:r>
          </a:p>
          <a:p>
            <a:pPr algn="ctr">
              <a:defRPr/>
            </a:pPr>
            <a:r>
              <a:rPr lang="fr-FR" b="1">
                <a:solidFill>
                  <a:schemeClr val="tx1"/>
                </a:solidFill>
              </a:rPr>
              <a:t>et appliquée (système de prévision)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7799" y="3382319"/>
            <a:ext cx="6052633" cy="350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Rectangle 30"/>
          <p:cNvSpPr/>
          <p:nvPr/>
        </p:nvSpPr>
        <p:spPr>
          <a:xfrm>
            <a:off x="251520" y="6039292"/>
            <a:ext cx="1901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WP 3 : PI C. </a:t>
            </a:r>
            <a:r>
              <a:rPr lang="fr-FR" b="1" dirty="0" err="1" smtClean="0">
                <a:solidFill>
                  <a:schemeClr val="accent6">
                    <a:lumMod val="75000"/>
                  </a:schemeClr>
                </a:solidFill>
              </a:rPr>
              <a:t>Bouet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51520" y="6372036"/>
            <a:ext cx="1776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WP4 : PI JL </a:t>
            </a:r>
            <a:r>
              <a:rPr lang="fr-FR" b="1" dirty="0" err="1" smtClean="0">
                <a:solidFill>
                  <a:schemeClr val="accent3">
                    <a:lumMod val="50000"/>
                  </a:schemeClr>
                </a:solidFill>
              </a:rPr>
              <a:t>Rajot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smtClean="0"/>
              <a:t>Projets en cours : DRUMS</a:t>
            </a:r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40231" y="972017"/>
            <a:ext cx="5223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Les partenaires et participants</a:t>
            </a:r>
            <a:endParaRPr lang="fr-FR" sz="3200" dirty="0"/>
          </a:p>
        </p:txBody>
      </p:sp>
      <p:sp>
        <p:nvSpPr>
          <p:cNvPr id="10" name="ZoneTexte 9"/>
          <p:cNvSpPr txBox="1"/>
          <p:nvPr/>
        </p:nvSpPr>
        <p:spPr>
          <a:xfrm>
            <a:off x="827584" y="1430774"/>
            <a:ext cx="74888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b="1" dirty="0" smtClean="0">
              <a:solidFill>
                <a:srgbClr val="974D39"/>
              </a:solidFill>
            </a:endParaRPr>
          </a:p>
          <a:p>
            <a:r>
              <a:rPr lang="fr-F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LISA</a:t>
            </a:r>
            <a:r>
              <a:rPr lang="fr-F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UMR CNRS 7583, UPEC, UPD, Créteil, France</a:t>
            </a:r>
          </a:p>
          <a:p>
            <a:r>
              <a:rPr lang="fr-F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000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B. </a:t>
            </a:r>
            <a:r>
              <a:rPr lang="fr-FR" sz="2000" i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Marticorena</a:t>
            </a:r>
            <a:r>
              <a:rPr lang="fr-FR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G. </a:t>
            </a:r>
            <a:r>
              <a:rPr lang="fr-FR" sz="20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Bergametti</a:t>
            </a:r>
            <a:r>
              <a:rPr lang="fr-FR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S. Alfaro, G. Forêt, A. Campos, C. </a:t>
            </a:r>
            <a:r>
              <a:rPr lang="fr-FR" sz="20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Pennanech</a:t>
            </a:r>
            <a:r>
              <a:rPr lang="fr-FR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G. </a:t>
            </a:r>
            <a:r>
              <a:rPr lang="fr-FR" sz="20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Siour</a:t>
            </a:r>
            <a:endParaRPr lang="fr-FR" sz="20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sz="2000" i="1" dirty="0" smtClean="0">
                <a:solidFill>
                  <a:srgbClr val="974D39"/>
                </a:solidFill>
              </a:rPr>
              <a:t> </a:t>
            </a:r>
            <a:endParaRPr lang="fr-FR" sz="2000" i="1" u="sng" dirty="0" smtClean="0">
              <a:solidFill>
                <a:srgbClr val="974D39"/>
              </a:solidFill>
            </a:endParaRPr>
          </a:p>
          <a:p>
            <a:r>
              <a:rPr lang="fr-FR" sz="2000" b="1" dirty="0" err="1" smtClean="0">
                <a:solidFill>
                  <a:srgbClr val="4FA22E"/>
                </a:solidFill>
              </a:rPr>
              <a:t>Numtech</a:t>
            </a:r>
            <a:r>
              <a:rPr lang="fr-FR" sz="2000" dirty="0" smtClean="0">
                <a:solidFill>
                  <a:srgbClr val="4FA22E"/>
                </a:solidFill>
              </a:rPr>
              <a:t> PME, Clermont-Ferrand, France</a:t>
            </a:r>
          </a:p>
          <a:p>
            <a:r>
              <a:rPr lang="fr-FR" sz="2000" i="1" dirty="0" smtClean="0">
                <a:solidFill>
                  <a:srgbClr val="4FA22E"/>
                </a:solidFill>
              </a:rPr>
              <a:t>F. Brocheton, J. Pergaud, S. </a:t>
            </a:r>
            <a:r>
              <a:rPr lang="fr-FR" sz="2000" i="1" dirty="0" err="1" smtClean="0">
                <a:solidFill>
                  <a:srgbClr val="4FA22E"/>
                </a:solidFill>
              </a:rPr>
              <a:t>Argence</a:t>
            </a:r>
            <a:r>
              <a:rPr lang="fr-FR" sz="2000" i="1" dirty="0" smtClean="0">
                <a:solidFill>
                  <a:srgbClr val="4FA22E"/>
                </a:solidFill>
              </a:rPr>
              <a:t>, D. Leroy, V. </a:t>
            </a:r>
            <a:r>
              <a:rPr lang="fr-FR" sz="2000" i="1" dirty="0" err="1" smtClean="0">
                <a:solidFill>
                  <a:srgbClr val="4FA22E"/>
                </a:solidFill>
              </a:rPr>
              <a:t>Clauzon</a:t>
            </a:r>
            <a:r>
              <a:rPr lang="fr-FR" sz="2000" i="1" dirty="0" smtClean="0">
                <a:solidFill>
                  <a:srgbClr val="4FA22E"/>
                </a:solidFill>
              </a:rPr>
              <a:t>, P.-H. </a:t>
            </a:r>
            <a:r>
              <a:rPr lang="fr-FR" sz="2000" i="1" dirty="0" err="1" smtClean="0">
                <a:solidFill>
                  <a:srgbClr val="4FA22E"/>
                </a:solidFill>
              </a:rPr>
              <a:t>Bussière</a:t>
            </a:r>
            <a:endParaRPr lang="fr-FR" sz="2000" i="1" dirty="0" smtClean="0">
              <a:solidFill>
                <a:srgbClr val="4FA22E"/>
              </a:solidFill>
            </a:endParaRPr>
          </a:p>
          <a:p>
            <a:endParaRPr lang="fr-FR" sz="2000" i="1" dirty="0" smtClean="0">
              <a:solidFill>
                <a:srgbClr val="4FA22E"/>
              </a:solidFill>
            </a:endParaRPr>
          </a:p>
          <a:p>
            <a:r>
              <a:rPr lang="fr-FR" sz="2000" b="1" dirty="0" err="1" smtClean="0">
                <a:solidFill>
                  <a:schemeClr val="accent6">
                    <a:lumMod val="75000"/>
                  </a:schemeClr>
                </a:solidFill>
              </a:rPr>
              <a:t>Bioemco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UMR CNRS 7618,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UMR IRD 221;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</a:rPr>
              <a:t>Bondy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, France</a:t>
            </a:r>
          </a:p>
          <a:p>
            <a:r>
              <a:rPr lang="fr-FR" sz="2000" i="1" dirty="0" smtClean="0">
                <a:solidFill>
                  <a:schemeClr val="accent6">
                    <a:lumMod val="75000"/>
                  </a:schemeClr>
                </a:solidFill>
              </a:rPr>
              <a:t>C. Bouet, J. L. </a:t>
            </a:r>
            <a:r>
              <a:rPr lang="fr-FR" sz="2000" i="1" dirty="0" err="1" smtClean="0">
                <a:solidFill>
                  <a:schemeClr val="accent6">
                    <a:lumMod val="75000"/>
                  </a:schemeClr>
                </a:solidFill>
              </a:rPr>
              <a:t>Rajot</a:t>
            </a:r>
            <a:endParaRPr lang="en-GB" sz="2000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 smtClean="0"/>
              <a:t>Climate Agriculture and Vegetation Impacts on Aeolian </a:t>
            </a:r>
            <a:r>
              <a:rPr lang="en-US" sz="2800" b="1" dirty="0" err="1" smtClean="0"/>
              <a:t>eRosion</a:t>
            </a:r>
            <a:r>
              <a:rPr lang="en-US" sz="2800" b="1" dirty="0" smtClean="0"/>
              <a:t> in the Sahel</a:t>
            </a:r>
          </a:p>
          <a:p>
            <a:pPr algn="ctr">
              <a:buNone/>
            </a:pPr>
            <a:r>
              <a:rPr lang="fr-FR" sz="2400" dirty="0" smtClean="0"/>
              <a:t>Financement ANR SOC&amp;ENV - 573 k€  sur 4 ans</a:t>
            </a:r>
          </a:p>
          <a:p>
            <a:pPr>
              <a:buNone/>
            </a:pPr>
            <a:r>
              <a:rPr lang="fr-FR" sz="2800" dirty="0" smtClean="0"/>
              <a:t>	Objectif :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	Stratégie :</a:t>
            </a:r>
            <a:endParaRPr lang="fr-FR" sz="2800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2340000" y="2420888"/>
            <a:ext cx="6673850" cy="852488"/>
          </a:xfrm>
          <a:prstGeom prst="roundRect">
            <a:avLst/>
          </a:prstGeom>
          <a:solidFill>
            <a:srgbClr val="E2E9C9"/>
          </a:solidFill>
          <a:ln>
            <a:solidFill>
              <a:srgbClr val="9584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 smtClean="0">
                <a:solidFill>
                  <a:schemeClr val="tx1"/>
                </a:solidFill>
              </a:rPr>
              <a:t>Décrire </a:t>
            </a:r>
            <a:r>
              <a:rPr lang="fr-FR" b="1" dirty="0" smtClean="0">
                <a:solidFill>
                  <a:srgbClr val="FF0000"/>
                </a:solidFill>
              </a:rPr>
              <a:t>l’évolution de l’érosion éolienne </a:t>
            </a:r>
            <a:r>
              <a:rPr lang="fr-FR" b="1" dirty="0" smtClean="0">
                <a:solidFill>
                  <a:schemeClr val="tx1"/>
                </a:solidFill>
              </a:rPr>
              <a:t>au Sahel en liaison avec les </a:t>
            </a:r>
            <a:r>
              <a:rPr lang="fr-FR" b="1" dirty="0" smtClean="0">
                <a:solidFill>
                  <a:srgbClr val="FF0000"/>
                </a:solidFill>
              </a:rPr>
              <a:t>modifications climatiques </a:t>
            </a:r>
            <a:r>
              <a:rPr lang="fr-FR" b="1" dirty="0" smtClean="0">
                <a:solidFill>
                  <a:schemeClr val="tx1"/>
                </a:solidFill>
              </a:rPr>
              <a:t>et </a:t>
            </a:r>
            <a:r>
              <a:rPr lang="fr-FR" b="1" dirty="0" smtClean="0">
                <a:solidFill>
                  <a:srgbClr val="FF0000"/>
                </a:solidFill>
              </a:rPr>
              <a:t>d’usage des sols </a:t>
            </a:r>
            <a:r>
              <a:rPr lang="fr-FR" b="1" dirty="0" smtClean="0">
                <a:solidFill>
                  <a:schemeClr val="tx1"/>
                </a:solidFill>
              </a:rPr>
              <a:t>au cours du </a:t>
            </a:r>
            <a:r>
              <a:rPr lang="fr-FR" b="1" dirty="0" smtClean="0">
                <a:solidFill>
                  <a:srgbClr val="FF0000"/>
                </a:solidFill>
              </a:rPr>
              <a:t>passé récent</a:t>
            </a:r>
            <a:r>
              <a:rPr lang="fr-FR" b="1" dirty="0" smtClean="0">
                <a:solidFill>
                  <a:schemeClr val="tx1"/>
                </a:solidFill>
              </a:rPr>
              <a:t> (50 dernières années)</a:t>
            </a:r>
            <a:endParaRPr lang="fr-FR" b="1" dirty="0">
              <a:solidFill>
                <a:schemeClr val="tx1"/>
              </a:solidFill>
            </a:endParaRPr>
          </a:p>
        </p:txBody>
      </p:sp>
      <p:grpSp>
        <p:nvGrpSpPr>
          <p:cNvPr id="2" name="Groupe 7"/>
          <p:cNvGrpSpPr/>
          <p:nvPr/>
        </p:nvGrpSpPr>
        <p:grpSpPr>
          <a:xfrm>
            <a:off x="0" y="0"/>
            <a:ext cx="705678" cy="3377175"/>
            <a:chOff x="1547664" y="1124744"/>
            <a:chExt cx="1008112" cy="4824536"/>
          </a:xfrm>
        </p:grpSpPr>
        <p:pic>
          <p:nvPicPr>
            <p:cNvPr id="9" name="Picture 6" descr="C:\Users\MARTICORENA\Documents\BEA\document\textes\program\CAVIARS\Presentation\2006_0629Image0106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47664" y="2733012"/>
              <a:ext cx="1007839" cy="804000"/>
            </a:xfrm>
            <a:prstGeom prst="rect">
              <a:avLst/>
            </a:prstGeom>
            <a:noFill/>
          </p:spPr>
        </p:pic>
        <p:pic>
          <p:nvPicPr>
            <p:cNvPr id="10" name="Picture 7" descr="C:\Users\MARTICORENA\Documents\BEA\document\textes\program\CAVIARS\Presentation\2006_0629Image0136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776" y="1929012"/>
              <a:ext cx="1007839" cy="804000"/>
            </a:xfrm>
            <a:prstGeom prst="rect">
              <a:avLst/>
            </a:prstGeom>
            <a:noFill/>
          </p:spPr>
        </p:pic>
        <p:pic>
          <p:nvPicPr>
            <p:cNvPr id="11" name="Picture 8" descr="C:\Users\MARTICORENA\Documents\BEA\document\textes\program\CAVIARS\Presentation\2006_0629Image0158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47664" y="5145280"/>
              <a:ext cx="1007839" cy="804000"/>
            </a:xfrm>
            <a:prstGeom prst="rect">
              <a:avLst/>
            </a:prstGeom>
            <a:noFill/>
          </p:spPr>
        </p:pic>
        <p:pic>
          <p:nvPicPr>
            <p:cNvPr id="12" name="Picture 9" descr="C:\Users\MARTICORENA\Documents\BEA\document\textes\program\CAVIARS\Presentation\DSCN3434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47664" y="3537101"/>
              <a:ext cx="1008112" cy="804000"/>
            </a:xfrm>
            <a:prstGeom prst="rect">
              <a:avLst/>
            </a:prstGeom>
            <a:noFill/>
          </p:spPr>
        </p:pic>
        <p:pic>
          <p:nvPicPr>
            <p:cNvPr id="13" name="Picture 11" descr="\\LISA1\Lisa-Big\LISAM\Photo_CNRS\_DSC0663.JPG"/>
            <p:cNvPicPr preferRelativeResize="0"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47664" y="4341101"/>
              <a:ext cx="1007839" cy="804000"/>
            </a:xfrm>
            <a:prstGeom prst="rect">
              <a:avLst/>
            </a:prstGeom>
            <a:noFill/>
          </p:spPr>
        </p:pic>
        <p:pic>
          <p:nvPicPr>
            <p:cNvPr id="14" name="Picture 12" descr="\\LISA1\Lisa-Big\LISAM\Aerosols\AMMA_PHOTOS\AMMA_photos_sop1\Tempetes\tempete 8juin\graindu08 (22)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47664" y="1124744"/>
              <a:ext cx="1007839" cy="804000"/>
            </a:xfrm>
            <a:prstGeom prst="rect">
              <a:avLst/>
            </a:prstGeom>
            <a:noFill/>
          </p:spPr>
        </p:pic>
      </p:grpSp>
      <p:grpSp>
        <p:nvGrpSpPr>
          <p:cNvPr id="4" name="Groupe 14"/>
          <p:cNvGrpSpPr/>
          <p:nvPr/>
        </p:nvGrpSpPr>
        <p:grpSpPr>
          <a:xfrm>
            <a:off x="0" y="3356992"/>
            <a:ext cx="705678" cy="3501008"/>
            <a:chOff x="1547664" y="1124744"/>
            <a:chExt cx="1008112" cy="4824536"/>
          </a:xfrm>
        </p:grpSpPr>
        <p:pic>
          <p:nvPicPr>
            <p:cNvPr id="16" name="Picture 6" descr="C:\Users\MARTICORENA\Documents\BEA\document\textes\program\CAVIARS\Presentation\2006_0629Image0106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47664" y="2733012"/>
              <a:ext cx="1007839" cy="804000"/>
            </a:xfrm>
            <a:prstGeom prst="rect">
              <a:avLst/>
            </a:prstGeom>
            <a:noFill/>
          </p:spPr>
        </p:pic>
        <p:pic>
          <p:nvPicPr>
            <p:cNvPr id="17" name="Picture 7" descr="C:\Users\MARTICORENA\Documents\BEA\document\textes\program\CAVIARS\Presentation\2006_0629Image0136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776" y="1929012"/>
              <a:ext cx="1007839" cy="804000"/>
            </a:xfrm>
            <a:prstGeom prst="rect">
              <a:avLst/>
            </a:prstGeom>
            <a:noFill/>
          </p:spPr>
        </p:pic>
        <p:pic>
          <p:nvPicPr>
            <p:cNvPr id="18" name="Picture 8" descr="C:\Users\MARTICORENA\Documents\BEA\document\textes\program\CAVIARS\Presentation\2006_0629Image0158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47664" y="5145280"/>
              <a:ext cx="1007839" cy="804000"/>
            </a:xfrm>
            <a:prstGeom prst="rect">
              <a:avLst/>
            </a:prstGeom>
            <a:noFill/>
          </p:spPr>
        </p:pic>
        <p:pic>
          <p:nvPicPr>
            <p:cNvPr id="19" name="Picture 9" descr="C:\Users\MARTICORENA\Documents\BEA\document\textes\program\CAVIARS\Presentation\DSCN3434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47664" y="3537101"/>
              <a:ext cx="1008112" cy="804000"/>
            </a:xfrm>
            <a:prstGeom prst="rect">
              <a:avLst/>
            </a:prstGeom>
            <a:noFill/>
          </p:spPr>
        </p:pic>
        <p:pic>
          <p:nvPicPr>
            <p:cNvPr id="20" name="Picture 11" descr="\\LISA1\Lisa-Big\LISAM\Photo_CNRS\_DSC0663.JPG"/>
            <p:cNvPicPr preferRelativeResize="0"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47664" y="4341101"/>
              <a:ext cx="1007839" cy="804000"/>
            </a:xfrm>
            <a:prstGeom prst="rect">
              <a:avLst/>
            </a:prstGeom>
            <a:noFill/>
          </p:spPr>
        </p:pic>
        <p:pic>
          <p:nvPicPr>
            <p:cNvPr id="21" name="Picture 12" descr="\\LISA1\Lisa-Big\LISAM\Aerosols\AMMA_PHOTOS\AMMA_photos_sop1\Tempetes\tempete 8juin\graindu08 (22)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47664" y="1124744"/>
              <a:ext cx="1007839" cy="804000"/>
            </a:xfrm>
            <a:prstGeom prst="rect">
              <a:avLst/>
            </a:prstGeom>
            <a:noFill/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17248" y="3429000"/>
            <a:ext cx="5109744" cy="3403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Titr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Projets en cours : CAVIARS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" name="Groupe 28"/>
          <p:cNvGrpSpPr/>
          <p:nvPr/>
        </p:nvGrpSpPr>
        <p:grpSpPr>
          <a:xfrm>
            <a:off x="5580112" y="337593"/>
            <a:ext cx="2664296" cy="584775"/>
            <a:chOff x="3059832" y="4221088"/>
            <a:chExt cx="5364599" cy="1054464"/>
          </a:xfrm>
        </p:grpSpPr>
        <p:grpSp>
          <p:nvGrpSpPr>
            <p:cNvPr id="6" name="Groupe 41"/>
            <p:cNvGrpSpPr/>
            <p:nvPr/>
          </p:nvGrpSpPr>
          <p:grpSpPr>
            <a:xfrm>
              <a:off x="3059832" y="4221088"/>
              <a:ext cx="5364496" cy="900488"/>
              <a:chOff x="2699792" y="5241112"/>
              <a:chExt cx="5364496" cy="900488"/>
            </a:xfrm>
          </p:grpSpPr>
          <p:pic>
            <p:nvPicPr>
              <p:cNvPr id="27" name="Picture 6" descr="C:\Users\MARTICORENA\Documents\BEA\document\textes\program\CAVIARS\Presentation\2006_0629Image0106.JPG"/>
              <p:cNvPicPr preferRelativeResize="0"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464088" y="5241112"/>
                <a:ext cx="900000" cy="900000"/>
              </a:xfrm>
              <a:prstGeom prst="rect">
                <a:avLst/>
              </a:prstGeom>
              <a:noFill/>
            </p:spPr>
          </p:pic>
          <p:pic>
            <p:nvPicPr>
              <p:cNvPr id="29" name="Picture 7" descr="C:\Users\MARTICORENA\Documents\BEA\document\textes\program\CAVIARS\Presentation\2006_0629Image0136.JPG"/>
              <p:cNvPicPr preferRelativeResize="0"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563888" y="5241600"/>
                <a:ext cx="900000" cy="900000"/>
              </a:xfrm>
              <a:prstGeom prst="rect">
                <a:avLst/>
              </a:prstGeom>
              <a:noFill/>
            </p:spPr>
          </p:pic>
          <p:pic>
            <p:nvPicPr>
              <p:cNvPr id="30" name="Picture 8" descr="C:\Users\MARTICORENA\Documents\BEA\document\textes\program\CAVIARS\Presentation\2006_0629Image0158.JPG"/>
              <p:cNvPicPr preferRelativeResize="0"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164288" y="5241112"/>
                <a:ext cx="900000" cy="900000"/>
              </a:xfrm>
              <a:prstGeom prst="rect">
                <a:avLst/>
              </a:prstGeom>
              <a:noFill/>
            </p:spPr>
          </p:pic>
          <p:pic>
            <p:nvPicPr>
              <p:cNvPr id="33" name="Picture 9" descr="C:\Users\MARTICORENA\Documents\BEA\document\textes\program\CAVIARS\Presentation\DSCN3434.JPG"/>
              <p:cNvPicPr preferRelativeResize="0"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364088" y="5241112"/>
                <a:ext cx="900000" cy="900000"/>
              </a:xfrm>
              <a:prstGeom prst="rect">
                <a:avLst/>
              </a:prstGeom>
              <a:noFill/>
            </p:spPr>
          </p:pic>
          <p:pic>
            <p:nvPicPr>
              <p:cNvPr id="34" name="Picture 11" descr="\\LISA1\Lisa-Big\LISAM\Photo_CNRS\_DSC0663.JPG"/>
              <p:cNvPicPr preferRelativeResize="0">
                <a:picLocks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264288" y="5241112"/>
                <a:ext cx="900000" cy="900000"/>
              </a:xfrm>
              <a:prstGeom prst="rect">
                <a:avLst/>
              </a:prstGeom>
              <a:noFill/>
            </p:spPr>
          </p:pic>
          <p:pic>
            <p:nvPicPr>
              <p:cNvPr id="35" name="Picture 12" descr="\\LISA1\Lisa-Big\LISAM\Aerosols\AMMA_PHOTOS\AMMA_photos_sop1\Tempetes\tempete 8juin\graindu08 (22).JPG"/>
              <p:cNvPicPr preferRelativeResize="0">
                <a:picLocks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699792" y="5241600"/>
                <a:ext cx="900000" cy="900000"/>
              </a:xfrm>
              <a:prstGeom prst="rect">
                <a:avLst/>
              </a:prstGeom>
              <a:noFill/>
            </p:spPr>
          </p:pic>
        </p:grpSp>
        <p:sp>
          <p:nvSpPr>
            <p:cNvPr id="25" name="Rectangle 24"/>
            <p:cNvSpPr/>
            <p:nvPr/>
          </p:nvSpPr>
          <p:spPr>
            <a:xfrm rot="16200000">
              <a:off x="5292431" y="1998000"/>
              <a:ext cx="900000" cy="536400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rgbClr val="9584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00" dirty="0">
                <a:solidFill>
                  <a:schemeClr val="bg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203848" y="4221088"/>
              <a:ext cx="5112567" cy="1054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408390"/>
                  </a:solidFill>
                </a:rPr>
                <a:t>C </a:t>
              </a:r>
              <a:r>
                <a:rPr lang="en-US" sz="3200" b="1" dirty="0" smtClean="0">
                  <a:solidFill>
                    <a:schemeClr val="accent3">
                      <a:lumMod val="75000"/>
                    </a:schemeClr>
                  </a:solidFill>
                </a:rPr>
                <a:t>A </a:t>
              </a:r>
              <a:r>
                <a:rPr lang="en-US" sz="3200" b="1" dirty="0" smtClean="0">
                  <a:solidFill>
                    <a:srgbClr val="4FA22E"/>
                  </a:solidFill>
                </a:rPr>
                <a:t>V </a:t>
              </a:r>
              <a:r>
                <a:rPr lang="en-US" sz="3200" b="1" dirty="0" smtClean="0">
                  <a:solidFill>
                    <a:schemeClr val="accent3">
                      <a:lumMod val="75000"/>
                    </a:schemeClr>
                  </a:solidFill>
                </a:rPr>
                <a:t>I </a:t>
              </a:r>
              <a:r>
                <a:rPr lang="en-US" sz="3200" b="1" dirty="0" smtClean="0">
                  <a:solidFill>
                    <a:srgbClr val="974D39"/>
                  </a:solidFill>
                </a:rPr>
                <a:t>A </a:t>
              </a:r>
              <a:r>
                <a:rPr lang="en-US" sz="3200" b="1" dirty="0" smtClean="0">
                  <a:solidFill>
                    <a:srgbClr val="95843B"/>
                  </a:solidFill>
                </a:rPr>
                <a:t>R </a:t>
              </a:r>
              <a:r>
                <a:rPr lang="en-US" sz="3200" b="1" dirty="0" smtClean="0">
                  <a:solidFill>
                    <a:srgbClr val="946E3C"/>
                  </a:solidFill>
                </a:rPr>
                <a:t>S</a:t>
              </a:r>
              <a:endParaRPr lang="fr-FR" sz="3200" dirty="0">
                <a:solidFill>
                  <a:srgbClr val="946E3C"/>
                </a:solidFill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939119" y="6084004"/>
            <a:ext cx="1904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WP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1-3 :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C. </a:t>
            </a:r>
            <a:r>
              <a:rPr lang="fr-FR" b="1" dirty="0" err="1" smtClean="0">
                <a:solidFill>
                  <a:schemeClr val="accent6">
                    <a:lumMod val="75000"/>
                  </a:schemeClr>
                </a:solidFill>
              </a:rPr>
              <a:t>Bouet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71600" y="6381328"/>
            <a:ext cx="2858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WP 2-4 </a:t>
            </a: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JL </a:t>
            </a:r>
            <a:r>
              <a:rPr lang="fr-FR" b="1" dirty="0" err="1" smtClean="0">
                <a:solidFill>
                  <a:schemeClr val="accent3">
                    <a:lumMod val="50000"/>
                  </a:schemeClr>
                </a:solidFill>
              </a:rPr>
              <a:t>Rajot</a:t>
            </a: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 C. Valentin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26"/>
          <p:cNvGrpSpPr/>
          <p:nvPr/>
        </p:nvGrpSpPr>
        <p:grpSpPr>
          <a:xfrm>
            <a:off x="0" y="0"/>
            <a:ext cx="705678" cy="3377175"/>
            <a:chOff x="1547664" y="1124744"/>
            <a:chExt cx="1008112" cy="4824536"/>
          </a:xfrm>
        </p:grpSpPr>
        <p:pic>
          <p:nvPicPr>
            <p:cNvPr id="228" name="Picture 6" descr="C:\Users\MARTICORENA\Documents\BEA\document\textes\program\CAVIARS\Presentation\2006_0629Image0106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47664" y="2733012"/>
              <a:ext cx="1007839" cy="804000"/>
            </a:xfrm>
            <a:prstGeom prst="rect">
              <a:avLst/>
            </a:prstGeom>
            <a:noFill/>
          </p:spPr>
        </p:pic>
        <p:pic>
          <p:nvPicPr>
            <p:cNvPr id="229" name="Picture 7" descr="C:\Users\MARTICORENA\Documents\BEA\document\textes\program\CAVIARS\Presentation\2006_0629Image0136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776" y="1929012"/>
              <a:ext cx="1007839" cy="804000"/>
            </a:xfrm>
            <a:prstGeom prst="rect">
              <a:avLst/>
            </a:prstGeom>
            <a:noFill/>
          </p:spPr>
        </p:pic>
        <p:pic>
          <p:nvPicPr>
            <p:cNvPr id="230" name="Picture 8" descr="C:\Users\MARTICORENA\Documents\BEA\document\textes\program\CAVIARS\Presentation\2006_0629Image0158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47664" y="5145280"/>
              <a:ext cx="1007839" cy="804000"/>
            </a:xfrm>
            <a:prstGeom prst="rect">
              <a:avLst/>
            </a:prstGeom>
            <a:noFill/>
          </p:spPr>
        </p:pic>
        <p:pic>
          <p:nvPicPr>
            <p:cNvPr id="231" name="Picture 9" descr="C:\Users\MARTICORENA\Documents\BEA\document\textes\program\CAVIARS\Presentation\DSCN3434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47664" y="3537101"/>
              <a:ext cx="1008112" cy="804000"/>
            </a:xfrm>
            <a:prstGeom prst="rect">
              <a:avLst/>
            </a:prstGeom>
            <a:noFill/>
          </p:spPr>
        </p:pic>
        <p:pic>
          <p:nvPicPr>
            <p:cNvPr id="232" name="Picture 11" descr="\\LISA1\Lisa-Big\LISAM\Photo_CNRS\_DSC0663.JPG"/>
            <p:cNvPicPr preferRelativeResize="0"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47664" y="4341101"/>
              <a:ext cx="1007839" cy="804000"/>
            </a:xfrm>
            <a:prstGeom prst="rect">
              <a:avLst/>
            </a:prstGeom>
            <a:noFill/>
          </p:spPr>
        </p:pic>
        <p:pic>
          <p:nvPicPr>
            <p:cNvPr id="233" name="Picture 12" descr="\\LISA1\Lisa-Big\LISAM\Aerosols\AMMA_PHOTOS\AMMA_photos_sop1\Tempetes\tempete 8juin\graindu08 (22)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47664" y="1124744"/>
              <a:ext cx="1007839" cy="804000"/>
            </a:xfrm>
            <a:prstGeom prst="rect">
              <a:avLst/>
            </a:prstGeom>
            <a:noFill/>
          </p:spPr>
        </p:pic>
      </p:grpSp>
      <p:grpSp>
        <p:nvGrpSpPr>
          <p:cNvPr id="3" name="Groupe 233"/>
          <p:cNvGrpSpPr/>
          <p:nvPr/>
        </p:nvGrpSpPr>
        <p:grpSpPr>
          <a:xfrm>
            <a:off x="0" y="3356992"/>
            <a:ext cx="705678" cy="3501008"/>
            <a:chOff x="1547664" y="1124744"/>
            <a:chExt cx="1008112" cy="4824536"/>
          </a:xfrm>
        </p:grpSpPr>
        <p:pic>
          <p:nvPicPr>
            <p:cNvPr id="235" name="Picture 6" descr="C:\Users\MARTICORENA\Documents\BEA\document\textes\program\CAVIARS\Presentation\2006_0629Image0106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47664" y="2733012"/>
              <a:ext cx="1007839" cy="804000"/>
            </a:xfrm>
            <a:prstGeom prst="rect">
              <a:avLst/>
            </a:prstGeom>
            <a:noFill/>
          </p:spPr>
        </p:pic>
        <p:pic>
          <p:nvPicPr>
            <p:cNvPr id="236" name="Picture 7" descr="C:\Users\MARTICORENA\Documents\BEA\document\textes\program\CAVIARS\Presentation\2006_0629Image0136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776" y="1929012"/>
              <a:ext cx="1007839" cy="804000"/>
            </a:xfrm>
            <a:prstGeom prst="rect">
              <a:avLst/>
            </a:prstGeom>
            <a:noFill/>
          </p:spPr>
        </p:pic>
        <p:pic>
          <p:nvPicPr>
            <p:cNvPr id="237" name="Picture 8" descr="C:\Users\MARTICORENA\Documents\BEA\document\textes\program\CAVIARS\Presentation\2006_0629Image0158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47664" y="5145280"/>
              <a:ext cx="1007839" cy="804000"/>
            </a:xfrm>
            <a:prstGeom prst="rect">
              <a:avLst/>
            </a:prstGeom>
            <a:noFill/>
          </p:spPr>
        </p:pic>
        <p:pic>
          <p:nvPicPr>
            <p:cNvPr id="238" name="Picture 9" descr="C:\Users\MARTICORENA\Documents\BEA\document\textes\program\CAVIARS\Presentation\DSCN3434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47664" y="3537101"/>
              <a:ext cx="1008112" cy="804000"/>
            </a:xfrm>
            <a:prstGeom prst="rect">
              <a:avLst/>
            </a:prstGeom>
            <a:noFill/>
          </p:spPr>
        </p:pic>
        <p:pic>
          <p:nvPicPr>
            <p:cNvPr id="239" name="Picture 11" descr="\\LISA1\Lisa-Big\LISAM\Photo_CNRS\_DSC0663.JPG"/>
            <p:cNvPicPr preferRelativeResize="0"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47664" y="4341101"/>
              <a:ext cx="1007839" cy="804000"/>
            </a:xfrm>
            <a:prstGeom prst="rect">
              <a:avLst/>
            </a:prstGeom>
            <a:noFill/>
          </p:spPr>
        </p:pic>
        <p:pic>
          <p:nvPicPr>
            <p:cNvPr id="240" name="Picture 12" descr="\\LISA1\Lisa-Big\LISAM\Aerosols\AMMA_PHOTOS\AMMA_photos_sop1\Tempetes\tempete 8juin\graindu08 (22)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47664" y="1124744"/>
              <a:ext cx="1007839" cy="804000"/>
            </a:xfrm>
            <a:prstGeom prst="rect">
              <a:avLst/>
            </a:prstGeom>
            <a:noFill/>
          </p:spPr>
        </p:pic>
      </p:grpSp>
      <p:sp>
        <p:nvSpPr>
          <p:cNvPr id="243" name="ZoneTexte 242"/>
          <p:cNvSpPr txBox="1"/>
          <p:nvPr/>
        </p:nvSpPr>
        <p:spPr>
          <a:xfrm>
            <a:off x="957952" y="972017"/>
            <a:ext cx="5223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Les partenaires et participants</a:t>
            </a:r>
            <a:endParaRPr lang="fr-FR" sz="3200" dirty="0"/>
          </a:p>
        </p:txBody>
      </p:sp>
      <p:sp>
        <p:nvSpPr>
          <p:cNvPr id="19" name="ZoneTexte 18"/>
          <p:cNvSpPr txBox="1"/>
          <p:nvPr/>
        </p:nvSpPr>
        <p:spPr>
          <a:xfrm>
            <a:off x="1115616" y="1200809"/>
            <a:ext cx="74888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b="1" dirty="0" smtClean="0">
              <a:solidFill>
                <a:srgbClr val="974D39"/>
              </a:solidFill>
            </a:endParaRPr>
          </a:p>
          <a:p>
            <a:r>
              <a:rPr lang="fr-FR" sz="2000" b="1" dirty="0" smtClean="0">
                <a:solidFill>
                  <a:srgbClr val="974D39"/>
                </a:solidFill>
              </a:rPr>
              <a:t>LISA</a:t>
            </a:r>
            <a:r>
              <a:rPr lang="fr-FR" sz="2000" dirty="0" smtClean="0">
                <a:solidFill>
                  <a:srgbClr val="974D39"/>
                </a:solidFill>
              </a:rPr>
              <a:t>, UMR CNRS 7583, UPEC, UPD, Créteil, France</a:t>
            </a:r>
          </a:p>
          <a:p>
            <a:r>
              <a:rPr lang="fr-FR" sz="2000" dirty="0" smtClean="0">
                <a:solidFill>
                  <a:srgbClr val="974D39"/>
                </a:solidFill>
              </a:rPr>
              <a:t> </a:t>
            </a:r>
            <a:r>
              <a:rPr lang="fr-FR" sz="2000" i="1" u="sng" dirty="0" smtClean="0">
                <a:solidFill>
                  <a:srgbClr val="974D39"/>
                </a:solidFill>
              </a:rPr>
              <a:t>B. </a:t>
            </a:r>
            <a:r>
              <a:rPr lang="fr-FR" sz="2000" i="1" u="sng" dirty="0" err="1" smtClean="0">
                <a:solidFill>
                  <a:srgbClr val="974D39"/>
                </a:solidFill>
              </a:rPr>
              <a:t>Marticorena</a:t>
            </a:r>
            <a:r>
              <a:rPr lang="fr-FR" sz="2000" i="1" dirty="0" smtClean="0">
                <a:solidFill>
                  <a:srgbClr val="974D39"/>
                </a:solidFill>
              </a:rPr>
              <a:t>, G. </a:t>
            </a:r>
            <a:r>
              <a:rPr lang="fr-FR" sz="2000" i="1" dirty="0" err="1" smtClean="0">
                <a:solidFill>
                  <a:srgbClr val="974D39"/>
                </a:solidFill>
              </a:rPr>
              <a:t>Bergametti</a:t>
            </a:r>
            <a:r>
              <a:rPr lang="fr-FR" sz="2000" i="1" dirty="0" smtClean="0">
                <a:solidFill>
                  <a:srgbClr val="974D39"/>
                </a:solidFill>
              </a:rPr>
              <a:t>, A. Campos, C. </a:t>
            </a:r>
            <a:r>
              <a:rPr lang="fr-FR" sz="2000" i="1" dirty="0" err="1" smtClean="0">
                <a:solidFill>
                  <a:srgbClr val="974D39"/>
                </a:solidFill>
              </a:rPr>
              <a:t>Pennanech</a:t>
            </a:r>
            <a:r>
              <a:rPr lang="fr-FR" sz="2000" i="1" dirty="0" smtClean="0">
                <a:solidFill>
                  <a:srgbClr val="974D39"/>
                </a:solidFill>
              </a:rPr>
              <a:t>, G. </a:t>
            </a:r>
            <a:r>
              <a:rPr lang="fr-FR" sz="2000" i="1" dirty="0" err="1" smtClean="0">
                <a:solidFill>
                  <a:srgbClr val="974D39"/>
                </a:solidFill>
              </a:rPr>
              <a:t>Siour</a:t>
            </a:r>
            <a:endParaRPr lang="fr-FR" sz="2000" i="1" dirty="0" smtClean="0">
              <a:solidFill>
                <a:srgbClr val="974D39"/>
              </a:solidFill>
            </a:endParaRPr>
          </a:p>
          <a:p>
            <a:r>
              <a:rPr lang="fr-FR" sz="2000" i="1" dirty="0" smtClean="0">
                <a:solidFill>
                  <a:srgbClr val="974D39"/>
                </a:solidFill>
              </a:rPr>
              <a:t> </a:t>
            </a:r>
            <a:endParaRPr lang="fr-FR" sz="2000" i="1" u="sng" dirty="0" smtClean="0">
              <a:solidFill>
                <a:srgbClr val="974D39"/>
              </a:solidFill>
            </a:endParaRPr>
          </a:p>
          <a:p>
            <a:r>
              <a:rPr lang="fr-FR" sz="2000" b="1" dirty="0" smtClean="0">
                <a:solidFill>
                  <a:srgbClr val="4FA22E"/>
                </a:solidFill>
              </a:rPr>
              <a:t>GET</a:t>
            </a:r>
            <a:r>
              <a:rPr lang="fr-FR" sz="2000" dirty="0" smtClean="0">
                <a:solidFill>
                  <a:srgbClr val="4FA22E"/>
                </a:solidFill>
              </a:rPr>
              <a:t> UMR CNRS 5563; UPS; UR IRD 254;  Toulouse, France</a:t>
            </a:r>
          </a:p>
          <a:p>
            <a:r>
              <a:rPr lang="fr-FR" sz="2000" i="1" dirty="0" smtClean="0">
                <a:solidFill>
                  <a:srgbClr val="4FA22E"/>
                </a:solidFill>
              </a:rPr>
              <a:t>C. </a:t>
            </a:r>
            <a:r>
              <a:rPr lang="fr-FR" sz="2000" i="1" dirty="0" err="1" smtClean="0">
                <a:solidFill>
                  <a:srgbClr val="4FA22E"/>
                </a:solidFill>
              </a:rPr>
              <a:t>Dardel</a:t>
            </a:r>
            <a:r>
              <a:rPr lang="fr-FR" sz="2000" i="1" dirty="0" smtClean="0">
                <a:solidFill>
                  <a:srgbClr val="4FA22E"/>
                </a:solidFill>
              </a:rPr>
              <a:t>, M. Grippa, P. </a:t>
            </a:r>
            <a:r>
              <a:rPr lang="fr-FR" sz="2000" i="1" dirty="0" err="1" smtClean="0">
                <a:solidFill>
                  <a:srgbClr val="4FA22E"/>
                </a:solidFill>
              </a:rPr>
              <a:t>Hiernaux</a:t>
            </a:r>
            <a:r>
              <a:rPr lang="fr-FR" sz="2000" i="1" dirty="0" smtClean="0">
                <a:solidFill>
                  <a:srgbClr val="4FA22E"/>
                </a:solidFill>
              </a:rPr>
              <a:t>, L. </a:t>
            </a:r>
            <a:r>
              <a:rPr lang="fr-FR" sz="2000" i="1" dirty="0" err="1" smtClean="0">
                <a:solidFill>
                  <a:srgbClr val="4FA22E"/>
                </a:solidFill>
              </a:rPr>
              <a:t>Kergoat</a:t>
            </a:r>
            <a:r>
              <a:rPr lang="fr-FR" sz="2000" i="1" dirty="0" smtClean="0">
                <a:solidFill>
                  <a:srgbClr val="4FA22E"/>
                </a:solidFill>
              </a:rPr>
              <a:t>, E. </a:t>
            </a:r>
            <a:r>
              <a:rPr lang="fr-FR" sz="2000" i="1" dirty="0" err="1" smtClean="0">
                <a:solidFill>
                  <a:srgbClr val="4FA22E"/>
                </a:solidFill>
              </a:rPr>
              <a:t>Mougin</a:t>
            </a:r>
            <a:r>
              <a:rPr lang="fr-FR" sz="2000" i="1" dirty="0" smtClean="0">
                <a:solidFill>
                  <a:srgbClr val="4FA22E"/>
                </a:solidFill>
              </a:rPr>
              <a:t>, C. Pierre</a:t>
            </a:r>
          </a:p>
          <a:p>
            <a:endParaRPr lang="fr-FR" sz="2000" i="1" dirty="0" smtClean="0">
              <a:solidFill>
                <a:srgbClr val="4FA22E"/>
              </a:solidFill>
            </a:endParaRPr>
          </a:p>
          <a:p>
            <a:r>
              <a:rPr lang="fr-FR" sz="2000" b="1" dirty="0" smtClean="0">
                <a:solidFill>
                  <a:srgbClr val="82953B"/>
                </a:solidFill>
              </a:rPr>
              <a:t>CIRAD </a:t>
            </a:r>
            <a:r>
              <a:rPr lang="fr-FR" sz="2000" dirty="0" smtClean="0">
                <a:solidFill>
                  <a:srgbClr val="82953B"/>
                </a:solidFill>
              </a:rPr>
              <a:t>MESR – MAE; Montpellier, France </a:t>
            </a:r>
          </a:p>
          <a:p>
            <a:r>
              <a:rPr lang="fr-FR" sz="2000" i="1" dirty="0" smtClean="0">
                <a:solidFill>
                  <a:srgbClr val="82953B"/>
                </a:solidFill>
              </a:rPr>
              <a:t>C. Baron</a:t>
            </a:r>
          </a:p>
          <a:p>
            <a:endParaRPr lang="fr-FR" sz="2000" i="1" dirty="0" smtClean="0">
              <a:solidFill>
                <a:srgbClr val="82953B"/>
              </a:solidFill>
            </a:endParaRPr>
          </a:p>
          <a:p>
            <a:r>
              <a:rPr lang="fr-FR" sz="2000" b="1" dirty="0" smtClean="0">
                <a:solidFill>
                  <a:srgbClr val="408390"/>
                </a:solidFill>
              </a:rPr>
              <a:t>CNRM-GAME</a:t>
            </a:r>
            <a:r>
              <a:rPr lang="fr-FR" sz="2000" dirty="0" smtClean="0">
                <a:solidFill>
                  <a:srgbClr val="408390"/>
                </a:solidFill>
              </a:rPr>
              <a:t> URA CNRS – </a:t>
            </a:r>
            <a:r>
              <a:rPr lang="fr-FR" sz="2000" dirty="0" err="1" smtClean="0">
                <a:solidFill>
                  <a:srgbClr val="408390"/>
                </a:solidFill>
              </a:rPr>
              <a:t>MétéoFrance</a:t>
            </a:r>
            <a:r>
              <a:rPr lang="fr-FR" sz="2000" dirty="0" smtClean="0">
                <a:solidFill>
                  <a:srgbClr val="408390"/>
                </a:solidFill>
              </a:rPr>
              <a:t> 1357; Toulouse, France</a:t>
            </a:r>
            <a:endParaRPr lang="fr-FR" sz="2000" dirty="0" smtClean="0"/>
          </a:p>
          <a:p>
            <a:r>
              <a:rPr lang="fr-FR" sz="2000" i="1" dirty="0" smtClean="0">
                <a:solidFill>
                  <a:srgbClr val="408390"/>
                </a:solidFill>
              </a:rPr>
              <a:t>D. </a:t>
            </a:r>
            <a:r>
              <a:rPr lang="fr-FR" sz="2000" i="1" dirty="0" err="1" smtClean="0">
                <a:solidFill>
                  <a:srgbClr val="408390"/>
                </a:solidFill>
              </a:rPr>
              <a:t>Bouniol</a:t>
            </a:r>
            <a:r>
              <a:rPr lang="fr-FR" sz="2000" i="1" dirty="0" smtClean="0">
                <a:solidFill>
                  <a:srgbClr val="408390"/>
                </a:solidFill>
              </a:rPr>
              <a:t>, F. </a:t>
            </a:r>
            <a:r>
              <a:rPr lang="fr-FR" sz="2000" i="1" dirty="0" err="1" smtClean="0">
                <a:solidFill>
                  <a:srgbClr val="408390"/>
                </a:solidFill>
              </a:rPr>
              <a:t>Couvreux</a:t>
            </a:r>
            <a:r>
              <a:rPr lang="fr-FR" sz="2000" i="1" dirty="0" smtClean="0">
                <a:solidFill>
                  <a:srgbClr val="408390"/>
                </a:solidFill>
              </a:rPr>
              <a:t>, F. Guichard</a:t>
            </a:r>
          </a:p>
          <a:p>
            <a:endParaRPr lang="fr-FR" sz="2000" i="1" dirty="0" smtClean="0"/>
          </a:p>
          <a:p>
            <a:r>
              <a:rPr lang="fr-FR" sz="2000" b="1" dirty="0" err="1" smtClean="0">
                <a:solidFill>
                  <a:srgbClr val="946E3C"/>
                </a:solidFill>
              </a:rPr>
              <a:t>Bioemco</a:t>
            </a:r>
            <a:r>
              <a:rPr lang="fr-FR" sz="2000" b="1" dirty="0" smtClean="0">
                <a:solidFill>
                  <a:srgbClr val="946E3C"/>
                </a:solidFill>
              </a:rPr>
              <a:t> </a:t>
            </a:r>
            <a:r>
              <a:rPr lang="fr-FR" sz="2000" dirty="0" smtClean="0">
                <a:solidFill>
                  <a:srgbClr val="946E3C"/>
                </a:solidFill>
              </a:rPr>
              <a:t>UMR CNRS 7618, </a:t>
            </a:r>
            <a:r>
              <a:rPr lang="en-GB" sz="2000" dirty="0" smtClean="0">
                <a:solidFill>
                  <a:srgbClr val="946E3C"/>
                </a:solidFill>
              </a:rPr>
              <a:t>UMR IRD 221; </a:t>
            </a:r>
            <a:r>
              <a:rPr lang="en-GB" sz="2000" dirty="0" err="1" smtClean="0">
                <a:solidFill>
                  <a:srgbClr val="946E3C"/>
                </a:solidFill>
              </a:rPr>
              <a:t>Bondy</a:t>
            </a:r>
            <a:r>
              <a:rPr lang="en-GB" sz="2000" dirty="0" smtClean="0">
                <a:solidFill>
                  <a:srgbClr val="946E3C"/>
                </a:solidFill>
              </a:rPr>
              <a:t>, France</a:t>
            </a:r>
          </a:p>
          <a:p>
            <a:r>
              <a:rPr lang="fr-FR" sz="2000" i="1" dirty="0" smtClean="0">
                <a:solidFill>
                  <a:srgbClr val="946E3C"/>
                </a:solidFill>
              </a:rPr>
              <a:t>C. Bouet, J. L. </a:t>
            </a:r>
            <a:r>
              <a:rPr lang="fr-FR" sz="2000" i="1" dirty="0" err="1" smtClean="0">
                <a:solidFill>
                  <a:srgbClr val="946E3C"/>
                </a:solidFill>
              </a:rPr>
              <a:t>Rajot</a:t>
            </a:r>
            <a:r>
              <a:rPr lang="fr-FR" sz="2000" i="1" dirty="0" smtClean="0">
                <a:solidFill>
                  <a:srgbClr val="946E3C"/>
                </a:solidFill>
              </a:rPr>
              <a:t>, C. Valentin</a:t>
            </a:r>
          </a:p>
          <a:p>
            <a:endParaRPr lang="en-GB" sz="2000" i="1" dirty="0" smtClean="0">
              <a:solidFill>
                <a:srgbClr val="946E3C"/>
              </a:solidFill>
            </a:endParaRPr>
          </a:p>
          <a:p>
            <a:r>
              <a:rPr lang="en-GB" sz="2000" b="1" dirty="0" smtClean="0">
                <a:solidFill>
                  <a:srgbClr val="987D38"/>
                </a:solidFill>
              </a:rPr>
              <a:t>JEAI</a:t>
            </a:r>
            <a:r>
              <a:rPr lang="en-GB" sz="2000" dirty="0" smtClean="0">
                <a:solidFill>
                  <a:srgbClr val="987D38"/>
                </a:solidFill>
              </a:rPr>
              <a:t>  </a:t>
            </a:r>
            <a:r>
              <a:rPr lang="en-GB" sz="2000" b="1" dirty="0" smtClean="0">
                <a:solidFill>
                  <a:srgbClr val="987D38"/>
                </a:solidFill>
              </a:rPr>
              <a:t>ADE</a:t>
            </a:r>
            <a:r>
              <a:rPr lang="en-GB" sz="2000" dirty="0" smtClean="0">
                <a:solidFill>
                  <a:srgbClr val="987D38"/>
                </a:solidFill>
              </a:rPr>
              <a:t>; </a:t>
            </a:r>
            <a:r>
              <a:rPr lang="en-GB" sz="2000" dirty="0" smtClean="0">
                <a:solidFill>
                  <a:srgbClr val="946E3C"/>
                </a:solidFill>
              </a:rPr>
              <a:t>IRD; </a:t>
            </a:r>
            <a:r>
              <a:rPr lang="en-GB" sz="2000" dirty="0" err="1" smtClean="0">
                <a:solidFill>
                  <a:srgbClr val="946E3C"/>
                </a:solidFill>
              </a:rPr>
              <a:t>Université</a:t>
            </a:r>
            <a:r>
              <a:rPr lang="en-GB" sz="2000" dirty="0" smtClean="0">
                <a:solidFill>
                  <a:srgbClr val="946E3C"/>
                </a:solidFill>
              </a:rPr>
              <a:t> </a:t>
            </a:r>
            <a:r>
              <a:rPr lang="en-GB" sz="2000" dirty="0" err="1" smtClean="0">
                <a:solidFill>
                  <a:srgbClr val="946E3C"/>
                </a:solidFill>
              </a:rPr>
              <a:t>Abdou</a:t>
            </a:r>
            <a:r>
              <a:rPr lang="en-GB" sz="2000" dirty="0" smtClean="0">
                <a:solidFill>
                  <a:srgbClr val="946E3C"/>
                </a:solidFill>
              </a:rPr>
              <a:t> </a:t>
            </a:r>
            <a:r>
              <a:rPr lang="en-GB" sz="2000" dirty="0" err="1" smtClean="0">
                <a:solidFill>
                  <a:srgbClr val="946E3C"/>
                </a:solidFill>
              </a:rPr>
              <a:t>Moumouni</a:t>
            </a:r>
            <a:r>
              <a:rPr lang="en-GB" sz="2000" dirty="0" smtClean="0">
                <a:solidFill>
                  <a:srgbClr val="946E3C"/>
                </a:solidFill>
              </a:rPr>
              <a:t>; Niamey, Niger.</a:t>
            </a:r>
          </a:p>
          <a:p>
            <a:r>
              <a:rPr lang="en-GB" sz="2000" i="1" dirty="0" smtClean="0">
                <a:solidFill>
                  <a:srgbClr val="987D38"/>
                </a:solidFill>
              </a:rPr>
              <a:t>A. </a:t>
            </a:r>
            <a:r>
              <a:rPr lang="en-GB" sz="2000" i="1" dirty="0" err="1" smtClean="0">
                <a:solidFill>
                  <a:srgbClr val="987D38"/>
                </a:solidFill>
              </a:rPr>
              <a:t>Abdourhamade</a:t>
            </a:r>
            <a:r>
              <a:rPr lang="en-GB" sz="2000" i="1" dirty="0" smtClean="0">
                <a:solidFill>
                  <a:srgbClr val="987D38"/>
                </a:solidFill>
              </a:rPr>
              <a:t> </a:t>
            </a:r>
            <a:r>
              <a:rPr lang="en-GB" sz="2000" i="1" dirty="0" err="1" smtClean="0">
                <a:solidFill>
                  <a:srgbClr val="987D38"/>
                </a:solidFill>
              </a:rPr>
              <a:t>Touré</a:t>
            </a:r>
            <a:r>
              <a:rPr lang="en-GB" sz="2000" i="1" dirty="0" smtClean="0">
                <a:solidFill>
                  <a:srgbClr val="987D38"/>
                </a:solidFill>
              </a:rPr>
              <a:t>, D. </a:t>
            </a:r>
            <a:r>
              <a:rPr lang="en-GB" sz="2000" i="1" dirty="0" err="1" smtClean="0">
                <a:solidFill>
                  <a:srgbClr val="987D38"/>
                </a:solidFill>
              </a:rPr>
              <a:t>Tidjani</a:t>
            </a:r>
            <a:endParaRPr lang="en-GB" sz="2000" i="1" dirty="0" smtClean="0">
              <a:solidFill>
                <a:srgbClr val="987D38"/>
              </a:solidFill>
            </a:endParaRPr>
          </a:p>
        </p:txBody>
      </p:sp>
      <p:sp>
        <p:nvSpPr>
          <p:cNvPr id="56" name="Titr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Projets en cours : CAVIARS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e 28"/>
          <p:cNvGrpSpPr/>
          <p:nvPr/>
        </p:nvGrpSpPr>
        <p:grpSpPr>
          <a:xfrm>
            <a:off x="5580112" y="337593"/>
            <a:ext cx="2664296" cy="584775"/>
            <a:chOff x="3059832" y="4221088"/>
            <a:chExt cx="5364599" cy="1054464"/>
          </a:xfrm>
        </p:grpSpPr>
        <p:grpSp>
          <p:nvGrpSpPr>
            <p:cNvPr id="5" name="Groupe 41"/>
            <p:cNvGrpSpPr/>
            <p:nvPr/>
          </p:nvGrpSpPr>
          <p:grpSpPr>
            <a:xfrm>
              <a:off x="3059832" y="4221088"/>
              <a:ext cx="5364496" cy="900488"/>
              <a:chOff x="2699792" y="5241112"/>
              <a:chExt cx="5364496" cy="900488"/>
            </a:xfrm>
          </p:grpSpPr>
          <p:pic>
            <p:nvPicPr>
              <p:cNvPr id="61" name="Picture 6" descr="C:\Users\MARTICORENA\Documents\BEA\document\textes\program\CAVIARS\Presentation\2006_0629Image0106.JPG"/>
              <p:cNvPicPr preferRelativeResize="0"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464088" y="5241112"/>
                <a:ext cx="900000" cy="900000"/>
              </a:xfrm>
              <a:prstGeom prst="rect">
                <a:avLst/>
              </a:prstGeom>
              <a:noFill/>
            </p:spPr>
          </p:pic>
          <p:pic>
            <p:nvPicPr>
              <p:cNvPr id="62" name="Picture 7" descr="C:\Users\MARTICORENA\Documents\BEA\document\textes\program\CAVIARS\Presentation\2006_0629Image0136.JPG"/>
              <p:cNvPicPr preferRelativeResize="0"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563888" y="5241600"/>
                <a:ext cx="900000" cy="900000"/>
              </a:xfrm>
              <a:prstGeom prst="rect">
                <a:avLst/>
              </a:prstGeom>
              <a:noFill/>
            </p:spPr>
          </p:pic>
          <p:pic>
            <p:nvPicPr>
              <p:cNvPr id="63" name="Picture 8" descr="C:\Users\MARTICORENA\Documents\BEA\document\textes\program\CAVIARS\Presentation\2006_0629Image0158.JPG"/>
              <p:cNvPicPr preferRelativeResize="0"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164288" y="5241112"/>
                <a:ext cx="900000" cy="900000"/>
              </a:xfrm>
              <a:prstGeom prst="rect">
                <a:avLst/>
              </a:prstGeom>
              <a:noFill/>
            </p:spPr>
          </p:pic>
          <p:pic>
            <p:nvPicPr>
              <p:cNvPr id="64" name="Picture 9" descr="C:\Users\MARTICORENA\Documents\BEA\document\textes\program\CAVIARS\Presentation\DSCN3434.JPG"/>
              <p:cNvPicPr preferRelativeResize="0"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364088" y="5241112"/>
                <a:ext cx="900000" cy="900000"/>
              </a:xfrm>
              <a:prstGeom prst="rect">
                <a:avLst/>
              </a:prstGeom>
              <a:noFill/>
            </p:spPr>
          </p:pic>
          <p:pic>
            <p:nvPicPr>
              <p:cNvPr id="65" name="Picture 11" descr="\\LISA1\Lisa-Big\LISAM\Photo_CNRS\_DSC0663.JPG"/>
              <p:cNvPicPr preferRelativeResize="0">
                <a:picLocks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264288" y="5241112"/>
                <a:ext cx="900000" cy="900000"/>
              </a:xfrm>
              <a:prstGeom prst="rect">
                <a:avLst/>
              </a:prstGeom>
              <a:noFill/>
            </p:spPr>
          </p:pic>
          <p:pic>
            <p:nvPicPr>
              <p:cNvPr id="66" name="Picture 12" descr="\\LISA1\Lisa-Big\LISAM\Aerosols\AMMA_PHOTOS\AMMA_photos_sop1\Tempetes\tempete 8juin\graindu08 (22).JPG"/>
              <p:cNvPicPr preferRelativeResize="0">
                <a:picLocks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699792" y="5241600"/>
                <a:ext cx="900000" cy="900000"/>
              </a:xfrm>
              <a:prstGeom prst="rect">
                <a:avLst/>
              </a:prstGeom>
              <a:noFill/>
            </p:spPr>
          </p:pic>
        </p:grpSp>
        <p:sp>
          <p:nvSpPr>
            <p:cNvPr id="59" name="Rectangle 58"/>
            <p:cNvSpPr/>
            <p:nvPr/>
          </p:nvSpPr>
          <p:spPr>
            <a:xfrm rot="16200000">
              <a:off x="5292431" y="1998000"/>
              <a:ext cx="900000" cy="536400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rgbClr val="9584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00" dirty="0">
                <a:solidFill>
                  <a:schemeClr val="bg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203848" y="4221088"/>
              <a:ext cx="5112567" cy="1054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408390"/>
                  </a:solidFill>
                </a:rPr>
                <a:t>C </a:t>
              </a:r>
              <a:r>
                <a:rPr lang="en-US" sz="3200" b="1" dirty="0" smtClean="0">
                  <a:solidFill>
                    <a:schemeClr val="accent3">
                      <a:lumMod val="75000"/>
                    </a:schemeClr>
                  </a:solidFill>
                </a:rPr>
                <a:t>A </a:t>
              </a:r>
              <a:r>
                <a:rPr lang="en-US" sz="3200" b="1" dirty="0" smtClean="0">
                  <a:solidFill>
                    <a:srgbClr val="4FA22E"/>
                  </a:solidFill>
                </a:rPr>
                <a:t>V </a:t>
              </a:r>
              <a:r>
                <a:rPr lang="en-US" sz="3200" b="1" dirty="0" smtClean="0">
                  <a:solidFill>
                    <a:schemeClr val="accent3">
                      <a:lumMod val="75000"/>
                    </a:schemeClr>
                  </a:solidFill>
                </a:rPr>
                <a:t>I </a:t>
              </a:r>
              <a:r>
                <a:rPr lang="en-US" sz="3200" b="1" dirty="0" smtClean="0">
                  <a:solidFill>
                    <a:srgbClr val="974D39"/>
                  </a:solidFill>
                </a:rPr>
                <a:t>A </a:t>
              </a:r>
              <a:r>
                <a:rPr lang="en-US" sz="3200" b="1" dirty="0" smtClean="0">
                  <a:solidFill>
                    <a:srgbClr val="95843B"/>
                  </a:solidFill>
                </a:rPr>
                <a:t>R </a:t>
              </a:r>
              <a:r>
                <a:rPr lang="en-US" sz="3200" b="1" dirty="0" smtClean="0">
                  <a:solidFill>
                    <a:srgbClr val="946E3C"/>
                  </a:solidFill>
                </a:rPr>
                <a:t>S</a:t>
              </a:r>
              <a:endParaRPr lang="fr-FR" sz="3200" dirty="0">
                <a:solidFill>
                  <a:srgbClr val="946E3C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dirty="0" smtClean="0"/>
              <a:t>Projets en cours : WEST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2800" b="1" dirty="0" smtClean="0"/>
              <a:t>Wind Erosion in South </a:t>
            </a:r>
            <a:r>
              <a:rPr lang="fr-FR" sz="2800" b="1" dirty="0" err="1" smtClean="0"/>
              <a:t>Tunisia</a:t>
            </a:r>
            <a:endParaRPr lang="fr-FR" sz="2800" b="1" dirty="0" smtClean="0"/>
          </a:p>
          <a:p>
            <a:pPr>
              <a:buNone/>
            </a:pPr>
            <a:r>
              <a:rPr lang="fr-FR" sz="2800" dirty="0" smtClean="0"/>
              <a:t>Objectifs :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Stratégie :</a:t>
            </a:r>
          </a:p>
          <a:p>
            <a:pPr>
              <a:buNone/>
            </a:pP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1) </a:t>
            </a:r>
            <a:r>
              <a:rPr lang="fr-FR" sz="2800" b="1" dirty="0" smtClean="0">
                <a:solidFill>
                  <a:srgbClr val="2C5D98"/>
                </a:solidFill>
              </a:rPr>
              <a:t>développement</a:t>
            </a: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de nouvelles paramétrisations : prise en compte de la végétation annuelle, des croûtes, des activités pastorales…</a:t>
            </a:r>
          </a:p>
          <a:p>
            <a:pPr>
              <a:buNone/>
            </a:pP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2) mise à jour de la </a:t>
            </a:r>
            <a:r>
              <a:rPr lang="fr-FR" sz="2800" b="1" dirty="0" smtClean="0">
                <a:solidFill>
                  <a:srgbClr val="2C5D98"/>
                </a:solidFill>
              </a:rPr>
              <a:t>cartographie</a:t>
            </a:r>
          </a:p>
          <a:p>
            <a:pPr>
              <a:buNone/>
            </a:pP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3) </a:t>
            </a:r>
            <a:r>
              <a:rPr lang="fr-FR" sz="2800" b="1" dirty="0" smtClean="0">
                <a:solidFill>
                  <a:srgbClr val="2C5D98"/>
                </a:solidFill>
              </a:rPr>
              <a:t>amélioration</a:t>
            </a: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de la représentation des paramètres météorologiques</a:t>
            </a:r>
          </a:p>
          <a:p>
            <a:pPr>
              <a:buNone/>
            </a:pP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4) </a:t>
            </a:r>
            <a:r>
              <a:rPr lang="fr-FR" sz="2800" b="1" dirty="0" smtClean="0">
                <a:solidFill>
                  <a:srgbClr val="2C5D98"/>
                </a:solidFill>
              </a:rPr>
              <a:t>validation</a:t>
            </a: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des flux d’érosion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endParaRPr lang="fr-FR" sz="2800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2146622" y="1556792"/>
            <a:ext cx="6673850" cy="8524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 smtClean="0">
                <a:solidFill>
                  <a:schemeClr val="tx1"/>
                </a:solidFill>
              </a:rPr>
              <a:t>Etude de l’érosion éolienne en zones semi-aride</a:t>
            </a:r>
          </a:p>
          <a:p>
            <a:pPr algn="ctr">
              <a:defRPr/>
            </a:pPr>
            <a:r>
              <a:rPr lang="fr-FR" b="1" dirty="0" smtClean="0">
                <a:solidFill>
                  <a:schemeClr val="tx1"/>
                </a:solidFill>
              </a:rPr>
              <a:t>Mise </a:t>
            </a:r>
            <a:r>
              <a:rPr lang="fr-FR" b="1" dirty="0">
                <a:solidFill>
                  <a:schemeClr val="tx1"/>
                </a:solidFill>
              </a:rPr>
              <a:t>au point d’un modèle </a:t>
            </a:r>
            <a:r>
              <a:rPr lang="fr-FR" b="1" dirty="0" smtClean="0">
                <a:solidFill>
                  <a:schemeClr val="tx1"/>
                </a:solidFill>
              </a:rPr>
              <a:t>régional </a:t>
            </a:r>
            <a:r>
              <a:rPr lang="fr-FR" b="1" dirty="0">
                <a:solidFill>
                  <a:srgbClr val="FF0000"/>
                </a:solidFill>
              </a:rPr>
              <a:t>qualifié et optimisé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dirty="0" smtClean="0"/>
              <a:t>Projets en cours : WEST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40231" y="972017"/>
            <a:ext cx="5223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Les partenaires et participants</a:t>
            </a:r>
            <a:endParaRPr lang="fr-FR" sz="3200" dirty="0"/>
          </a:p>
        </p:txBody>
      </p:sp>
      <p:sp>
        <p:nvSpPr>
          <p:cNvPr id="10" name="ZoneTexte 9"/>
          <p:cNvSpPr txBox="1"/>
          <p:nvPr/>
        </p:nvSpPr>
        <p:spPr>
          <a:xfrm>
            <a:off x="827584" y="1430774"/>
            <a:ext cx="74888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b="1" dirty="0" smtClean="0">
              <a:solidFill>
                <a:srgbClr val="974D39"/>
              </a:solidFill>
            </a:endParaRPr>
          </a:p>
          <a:p>
            <a:r>
              <a:rPr lang="fr-FR" sz="2000" b="1" dirty="0" err="1" smtClean="0">
                <a:solidFill>
                  <a:schemeClr val="accent6">
                    <a:lumMod val="75000"/>
                  </a:schemeClr>
                </a:solidFill>
              </a:rPr>
              <a:t>Bioemco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UMR CNRS 7618,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UMR IRD 221;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</a:rPr>
              <a:t>Bondy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, France</a:t>
            </a:r>
          </a:p>
          <a:p>
            <a:r>
              <a:rPr lang="fr-FR" sz="2000" i="1" u="sng" dirty="0" smtClean="0">
                <a:solidFill>
                  <a:schemeClr val="accent6">
                    <a:lumMod val="75000"/>
                  </a:schemeClr>
                </a:solidFill>
              </a:rPr>
              <a:t>C. Bouet</a:t>
            </a:r>
            <a:r>
              <a:rPr lang="fr-FR" sz="2000" i="1" dirty="0" smtClean="0">
                <a:solidFill>
                  <a:schemeClr val="accent6">
                    <a:lumMod val="75000"/>
                  </a:schemeClr>
                </a:solidFill>
              </a:rPr>
              <a:t>, J. L. </a:t>
            </a:r>
            <a:r>
              <a:rPr lang="fr-FR" sz="2000" i="1" dirty="0" err="1" smtClean="0">
                <a:solidFill>
                  <a:schemeClr val="accent6">
                    <a:lumMod val="75000"/>
                  </a:schemeClr>
                </a:solidFill>
              </a:rPr>
              <a:t>Rajot</a:t>
            </a:r>
            <a:r>
              <a:rPr lang="fr-FR" sz="2000" i="1" dirty="0" smtClean="0">
                <a:solidFill>
                  <a:schemeClr val="accent6">
                    <a:lumMod val="75000"/>
                  </a:schemeClr>
                </a:solidFill>
              </a:rPr>
              <a:t>, C. Valentin</a:t>
            </a:r>
            <a:endParaRPr lang="en-GB" sz="20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sz="2000" b="1" dirty="0" smtClean="0">
              <a:solidFill>
                <a:srgbClr val="974D39"/>
              </a:solidFill>
            </a:endParaRPr>
          </a:p>
          <a:p>
            <a:r>
              <a:rPr lang="fr-F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LISA</a:t>
            </a:r>
            <a:r>
              <a:rPr lang="fr-F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UMR CNRS 7583, UPEC, UPD, Créteil, France</a:t>
            </a:r>
          </a:p>
          <a:p>
            <a:r>
              <a:rPr lang="fr-F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B. Laurent, </a:t>
            </a:r>
            <a:r>
              <a:rPr lang="fr-FR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B. </a:t>
            </a:r>
            <a:r>
              <a:rPr lang="fr-FR" sz="20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Marticorena</a:t>
            </a:r>
            <a:r>
              <a:rPr lang="fr-FR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G. </a:t>
            </a:r>
            <a:r>
              <a:rPr lang="fr-FR" sz="20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Bergametti</a:t>
            </a:r>
            <a:r>
              <a:rPr lang="fr-FR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C. </a:t>
            </a:r>
            <a:r>
              <a:rPr lang="fr-FR" sz="20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Pennanech</a:t>
            </a:r>
            <a:r>
              <a:rPr lang="fr-FR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G. </a:t>
            </a:r>
            <a:r>
              <a:rPr lang="fr-FR" sz="20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Siour</a:t>
            </a:r>
            <a:r>
              <a:rPr lang="fr-FR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A. Campos</a:t>
            </a:r>
          </a:p>
          <a:p>
            <a:r>
              <a:rPr lang="fr-FR" sz="2000" i="1" dirty="0" smtClean="0">
                <a:solidFill>
                  <a:srgbClr val="974D39"/>
                </a:solidFill>
              </a:rPr>
              <a:t> </a:t>
            </a:r>
            <a:endParaRPr lang="fr-FR" sz="2000" i="1" u="sng" dirty="0" smtClean="0">
              <a:solidFill>
                <a:srgbClr val="974D39"/>
              </a:solidFill>
            </a:endParaRPr>
          </a:p>
          <a:p>
            <a:r>
              <a:rPr lang="fr-FR" sz="2000" b="1" dirty="0" smtClean="0">
                <a:solidFill>
                  <a:srgbClr val="4FA22E"/>
                </a:solidFill>
              </a:rPr>
              <a:t>IRA </a:t>
            </a:r>
            <a:r>
              <a:rPr lang="fr-FR" sz="2000" dirty="0" smtClean="0">
                <a:solidFill>
                  <a:srgbClr val="4FA22E"/>
                </a:solidFill>
              </a:rPr>
              <a:t>Médenine, Tunisie</a:t>
            </a:r>
          </a:p>
          <a:p>
            <a:r>
              <a:rPr lang="fr-FR" sz="2000" i="1" dirty="0" smtClean="0">
                <a:solidFill>
                  <a:srgbClr val="4FA22E"/>
                </a:solidFill>
              </a:rPr>
              <a:t>M. T. </a:t>
            </a:r>
            <a:r>
              <a:rPr lang="fr-FR" sz="2000" i="1" dirty="0" err="1" smtClean="0">
                <a:solidFill>
                  <a:srgbClr val="4FA22E"/>
                </a:solidFill>
              </a:rPr>
              <a:t>Labiadh</a:t>
            </a:r>
            <a:r>
              <a:rPr lang="fr-FR" sz="2000" i="1" dirty="0" smtClean="0">
                <a:solidFill>
                  <a:srgbClr val="4FA22E"/>
                </a:solidFill>
              </a:rPr>
              <a:t>, S. </a:t>
            </a:r>
            <a:r>
              <a:rPr lang="fr-FR" sz="2000" i="1" dirty="0" err="1" smtClean="0">
                <a:solidFill>
                  <a:srgbClr val="4FA22E"/>
                </a:solidFill>
              </a:rPr>
              <a:t>Sekrafi</a:t>
            </a:r>
            <a:r>
              <a:rPr lang="fr-FR" sz="2000" i="1" dirty="0" smtClean="0">
                <a:solidFill>
                  <a:srgbClr val="4FA22E"/>
                </a:solidFill>
              </a:rPr>
              <a:t>, M. </a:t>
            </a:r>
            <a:r>
              <a:rPr lang="fr-FR" sz="2000" i="1" dirty="0" err="1" smtClean="0">
                <a:solidFill>
                  <a:srgbClr val="4FA22E"/>
                </a:solidFill>
              </a:rPr>
              <a:t>Ltifi</a:t>
            </a:r>
            <a:r>
              <a:rPr lang="fr-FR" sz="2000" i="1" dirty="0" smtClean="0">
                <a:solidFill>
                  <a:srgbClr val="4FA22E"/>
                </a:solidFill>
              </a:rPr>
              <a:t>, B. </a:t>
            </a:r>
            <a:r>
              <a:rPr lang="fr-FR" sz="2000" i="1" dirty="0" err="1" smtClean="0">
                <a:solidFill>
                  <a:srgbClr val="4FA22E"/>
                </a:solidFill>
              </a:rPr>
              <a:t>Attoui</a:t>
            </a:r>
            <a:r>
              <a:rPr lang="fr-FR" sz="2000" i="1" dirty="0" smtClean="0">
                <a:solidFill>
                  <a:srgbClr val="4FA22E"/>
                </a:solidFill>
              </a:rPr>
              <a:t>, H. </a:t>
            </a:r>
            <a:r>
              <a:rPr lang="fr-FR" sz="2000" i="1" dirty="0" err="1" smtClean="0">
                <a:solidFill>
                  <a:srgbClr val="4FA22E"/>
                </a:solidFill>
              </a:rPr>
              <a:t>Khatteli</a:t>
            </a:r>
            <a:endParaRPr lang="fr-FR" sz="2000" i="1" dirty="0" smtClean="0">
              <a:solidFill>
                <a:srgbClr val="4FA22E"/>
              </a:solidFill>
            </a:endParaRPr>
          </a:p>
          <a:p>
            <a:endParaRPr lang="fr-FR" sz="2000" i="1" dirty="0" smtClean="0">
              <a:solidFill>
                <a:srgbClr val="4FA22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fr-FR" dirty="0" smtClean="0"/>
              <a:t>Le financement est actuellement entièrement assuré par l’IRA</a:t>
            </a:r>
          </a:p>
          <a:p>
            <a:pPr algn="just">
              <a:buNone/>
            </a:pPr>
            <a:endParaRPr lang="fr-FR" dirty="0" smtClean="0"/>
          </a:p>
          <a:p>
            <a:pPr algn="just"/>
            <a:r>
              <a:rPr lang="fr-FR" dirty="0" smtClean="0"/>
              <a:t>ANR JCJC 2012 = projet non retenu</a:t>
            </a:r>
          </a:p>
          <a:p>
            <a:pPr algn="just"/>
            <a:r>
              <a:rPr lang="fr-FR" dirty="0" smtClean="0"/>
              <a:t>ANR JCJC 2013 = projet non retenu</a:t>
            </a:r>
          </a:p>
          <a:p>
            <a:pPr algn="just"/>
            <a:r>
              <a:rPr lang="fr-FR" dirty="0" smtClean="0"/>
              <a:t>SIC EC2CO 2013 = projet non retenu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Nouvelles demandes :</a:t>
            </a:r>
          </a:p>
          <a:p>
            <a:pPr lvl="1" algn="just"/>
            <a:r>
              <a:rPr lang="fr-FR" dirty="0" smtClean="0"/>
              <a:t>Validation du modèle = LEFE CHAT 2014</a:t>
            </a:r>
          </a:p>
          <a:p>
            <a:pPr lvl="1" algn="just"/>
            <a:r>
              <a:rPr lang="fr-FR" dirty="0" smtClean="0"/>
              <a:t>Développement de </a:t>
            </a:r>
            <a:r>
              <a:rPr lang="fr-FR" dirty="0" err="1" smtClean="0"/>
              <a:t>paramétrisations</a:t>
            </a:r>
            <a:r>
              <a:rPr lang="fr-FR" dirty="0" smtClean="0"/>
              <a:t> = SIC EC2CO 2014</a:t>
            </a:r>
          </a:p>
          <a:p>
            <a:pPr lvl="1" algn="just"/>
            <a:r>
              <a:rPr lang="fr-FR" dirty="0" smtClean="0"/>
              <a:t>ANR nouvelle version ?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fr-FR" sz="4400" dirty="0" smtClean="0"/>
              <a:t>WEST : problème = le financement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En complément du projet WEST en Tunisie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Installations à l’IRA :</a:t>
            </a:r>
          </a:p>
          <a:p>
            <a:pPr lvl="1"/>
            <a:r>
              <a:rPr lang="fr-FR" dirty="0" smtClean="0"/>
              <a:t>d’un Collecteur Automatique de</a:t>
            </a:r>
          </a:p>
          <a:p>
            <a:pPr lvl="1">
              <a:buNone/>
            </a:pPr>
            <a:r>
              <a:rPr lang="fr-FR" dirty="0" smtClean="0"/>
              <a:t>Retombées Atmosphériques insolubles</a:t>
            </a:r>
          </a:p>
          <a:p>
            <a:pPr lvl="1">
              <a:buNone/>
            </a:pPr>
            <a:r>
              <a:rPr lang="fr-FR" dirty="0" smtClean="0"/>
              <a:t>à Grande Autonomie (CARAGA)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4869160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d’un TEOM (mesure de la concentration atmosphérique en aérosols)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oupe 6"/>
          <p:cNvGrpSpPr/>
          <p:nvPr/>
        </p:nvGrpSpPr>
        <p:grpSpPr>
          <a:xfrm>
            <a:off x="6677648" y="1556792"/>
            <a:ext cx="2333625" cy="3420964"/>
            <a:chOff x="6677648" y="1556792"/>
            <a:chExt cx="2333625" cy="342096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77648" y="1556792"/>
              <a:ext cx="2333625" cy="3067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ZoneTexte 5"/>
            <p:cNvSpPr txBox="1"/>
            <p:nvPr/>
          </p:nvSpPr>
          <p:spPr>
            <a:xfrm>
              <a:off x="8222086" y="4608424"/>
              <a:ext cx="7696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©LISA</a:t>
              </a:r>
              <a:endParaRPr lang="fr-F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731</Words>
  <Application>Microsoft Office PowerPoint</Application>
  <PresentationFormat>Affichage à l'écran (4:3)</PresentationFormat>
  <Paragraphs>105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Projets en cours et collaborations</vt:lpstr>
      <vt:lpstr>Projets en cours : DRUMS</vt:lpstr>
      <vt:lpstr>Projets en cours : DRUMS</vt:lpstr>
      <vt:lpstr>Diapositive 4</vt:lpstr>
      <vt:lpstr>Diapositive 5</vt:lpstr>
      <vt:lpstr>Projets en cours : WEST</vt:lpstr>
      <vt:lpstr>Projets en cours : WEST</vt:lpstr>
      <vt:lpstr>Diapositive 8</vt:lpstr>
      <vt:lpstr>En complément du projet WEST en Tunisie</vt:lpstr>
      <vt:lpstr>En complément du projet WEST en Tunisie</vt:lpstr>
      <vt:lpstr>Colloque International Erosion éolienne dans les régions arides et semi-arides africaines : processus physiques, métrologie et techniques de lutte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Projets en cours et collaborations</dc:title>
  <dc:creator>RAJOT</dc:creator>
  <cp:lastModifiedBy>RAJOT</cp:lastModifiedBy>
  <cp:revision>1</cp:revision>
  <dcterms:created xsi:type="dcterms:W3CDTF">2013-08-26T13:46:10Z</dcterms:created>
  <dcterms:modified xsi:type="dcterms:W3CDTF">2013-08-26T13:48:12Z</dcterms:modified>
</cp:coreProperties>
</file>