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wmf" ContentType="image/x-wmf"/>
  <Default Extension="xls" ContentType="application/vnd.ms-exce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doc" ContentType="application/msword"/>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417" r:id="rId3"/>
    <p:sldId id="349" r:id="rId4"/>
    <p:sldId id="363" r:id="rId5"/>
    <p:sldId id="364" r:id="rId6"/>
    <p:sldId id="365" r:id="rId7"/>
    <p:sldId id="366" r:id="rId8"/>
    <p:sldId id="416" r:id="rId9"/>
    <p:sldId id="351" r:id="rId10"/>
    <p:sldId id="357" r:id="rId11"/>
    <p:sldId id="367" r:id="rId12"/>
    <p:sldId id="456" r:id="rId13"/>
    <p:sldId id="290" r:id="rId14"/>
    <p:sldId id="291" r:id="rId15"/>
    <p:sldId id="272" r:id="rId16"/>
    <p:sldId id="457" r:id="rId17"/>
    <p:sldId id="314" r:id="rId18"/>
    <p:sldId id="294" r:id="rId19"/>
    <p:sldId id="295" r:id="rId20"/>
    <p:sldId id="296" r:id="rId21"/>
    <p:sldId id="297" r:id="rId22"/>
    <p:sldId id="298" r:id="rId23"/>
    <p:sldId id="299" r:id="rId24"/>
    <p:sldId id="300" r:id="rId25"/>
    <p:sldId id="301" r:id="rId26"/>
    <p:sldId id="302" r:id="rId27"/>
    <p:sldId id="303" r:id="rId28"/>
    <p:sldId id="304" r:id="rId29"/>
    <p:sldId id="305" r:id="rId30"/>
    <p:sldId id="306" r:id="rId31"/>
    <p:sldId id="384" r:id="rId32"/>
    <p:sldId id="385" r:id="rId33"/>
    <p:sldId id="418" r:id="rId34"/>
    <p:sldId id="391" r:id="rId35"/>
    <p:sldId id="393" r:id="rId36"/>
    <p:sldId id="394" r:id="rId37"/>
    <p:sldId id="396" r:id="rId38"/>
    <p:sldId id="397" r:id="rId39"/>
    <p:sldId id="398" r:id="rId40"/>
    <p:sldId id="406" r:id="rId41"/>
    <p:sldId id="458" r:id="rId42"/>
    <p:sldId id="381" r:id="rId43"/>
    <p:sldId id="419" r:id="rId44"/>
    <p:sldId id="420" r:id="rId45"/>
    <p:sldId id="421" r:id="rId46"/>
    <p:sldId id="454" r:id="rId47"/>
    <p:sldId id="425" r:id="rId48"/>
    <p:sldId id="453" r:id="rId49"/>
    <p:sldId id="459" r:id="rId50"/>
    <p:sldId id="451" r:id="rId51"/>
    <p:sldId id="376" r:id="rId52"/>
    <p:sldId id="377" r:id="rId5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E2E9C9"/>
    <a:srgbClr val="FFFFFF"/>
    <a:srgbClr val="2C5D98"/>
    <a:srgbClr val="95843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62" autoAdjust="0"/>
    <p:restoredTop sz="79643" autoAdjust="0"/>
  </p:normalViewPr>
  <p:slideViewPr>
    <p:cSldViewPr>
      <p:cViewPr varScale="1">
        <p:scale>
          <a:sx n="85" d="100"/>
          <a:sy n="85" d="100"/>
        </p:scale>
        <p:origin x="-1674" y="-78"/>
      </p:cViewPr>
      <p:guideLst>
        <p:guide orient="horz" pos="2160"/>
        <p:guide pos="2880"/>
      </p:guideLst>
    </p:cSldViewPr>
  </p:slideViewPr>
  <p:outlineViewPr>
    <p:cViewPr>
      <p:scale>
        <a:sx n="33" d="100"/>
        <a:sy n="33" d="100"/>
      </p:scale>
      <p:origin x="0" y="4746"/>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39D96F-15E0-470A-A231-16F518FBF695}" type="datetimeFigureOut">
              <a:rPr lang="fr-FR" smtClean="0"/>
              <a:pPr/>
              <a:t>24/09/2013</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ED66F9-FA4B-495F-8B66-DDA709211B78}"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7CED66F9-FA4B-495F-8B66-DDA709211B78}" type="slidenum">
              <a:rPr lang="fr-FR" smtClean="0"/>
              <a:pPr/>
              <a:t>1</a:t>
            </a:fld>
            <a:endParaRPr lang="fr-F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Si on reporte</a:t>
            </a:r>
            <a:r>
              <a:rPr lang="fr-FR" baseline="0" dirty="0" smtClean="0"/>
              <a:t> le pourcentage des surfaces occupées par chaque classe d’occupation du sol comme présenté sur ce graphique, on s’aperçoit qu’à peine 5% du sud de la Tunisie est constitué de surfaces cultivées.</a:t>
            </a:r>
            <a:endParaRPr lang="fr-FR" dirty="0"/>
          </a:p>
        </p:txBody>
      </p:sp>
      <p:sp>
        <p:nvSpPr>
          <p:cNvPr id="4" name="Espace réservé du numéro de diapositive 3"/>
          <p:cNvSpPr>
            <a:spLocks noGrp="1"/>
          </p:cNvSpPr>
          <p:nvPr>
            <p:ph type="sldNum" sz="quarter" idx="10"/>
          </p:nvPr>
        </p:nvSpPr>
        <p:spPr/>
        <p:txBody>
          <a:bodyPr/>
          <a:lstStyle/>
          <a:p>
            <a:fld id="{5ED1C287-6969-4E42-8256-A7EFC700D975}" type="slidenum">
              <a:rPr lang="fr-FR" smtClean="0"/>
              <a:pPr/>
              <a:t>20</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Concernant le second point,</a:t>
            </a:r>
            <a:r>
              <a:rPr lang="fr-FR" baseline="0" dirty="0" smtClean="0"/>
              <a:t> d</a:t>
            </a:r>
            <a:r>
              <a:rPr lang="fr-FR" dirty="0" smtClean="0"/>
              <a:t>es développements</a:t>
            </a:r>
            <a:r>
              <a:rPr lang="fr-FR" baseline="0" dirty="0" smtClean="0"/>
              <a:t> du modèle ont d’ores et déjà été réalisés pour le sud de la Tunisie. Ainsi, des paramétrisations ont été incluses dans le modèle pour :</a:t>
            </a:r>
          </a:p>
          <a:p>
            <a:pPr>
              <a:buFontTx/>
              <a:buChar char="-"/>
            </a:pPr>
            <a:r>
              <a:rPr lang="fr-FR" baseline="0" dirty="0" smtClean="0"/>
              <a:t> prendre en compte l’impact de l’humidité du sol sur le seuil de l’érosion éolienne,</a:t>
            </a:r>
          </a:p>
          <a:p>
            <a:pPr>
              <a:buFontTx/>
              <a:buChar char="-"/>
            </a:pPr>
            <a:r>
              <a:rPr lang="fr-FR" baseline="0" dirty="0" smtClean="0"/>
              <a:t> prendre en compte les impacts du labour sur la rugosité du sol et l’érosion éolienne.</a:t>
            </a:r>
          </a:p>
          <a:p>
            <a:pPr>
              <a:buFontTx/>
              <a:buNone/>
            </a:pPr>
            <a:r>
              <a:rPr lang="fr-FR" baseline="0" dirty="0" smtClean="0"/>
              <a:t>A partir de ces premiers développements, nous avons réalisé une première simulation des flux d’érosion éolienne sur le sud Tunisien.</a:t>
            </a:r>
            <a:endParaRPr lang="fr-FR" dirty="0"/>
          </a:p>
        </p:txBody>
      </p:sp>
      <p:sp>
        <p:nvSpPr>
          <p:cNvPr id="4" name="Espace réservé du numéro de diapositive 3"/>
          <p:cNvSpPr>
            <a:spLocks noGrp="1"/>
          </p:cNvSpPr>
          <p:nvPr>
            <p:ph type="sldNum" sz="quarter" idx="10"/>
          </p:nvPr>
        </p:nvSpPr>
        <p:spPr/>
        <p:txBody>
          <a:bodyPr/>
          <a:lstStyle/>
          <a:p>
            <a:fld id="{5ED1C287-6969-4E42-8256-A7EFC700D975}" type="slidenum">
              <a:rPr lang="fr-FR" smtClean="0"/>
              <a:pPr/>
              <a:t>21</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Pour cela, il nous a tout d’abord</a:t>
            </a:r>
            <a:r>
              <a:rPr lang="fr-FR" baseline="0" dirty="0" smtClean="0"/>
              <a:t> fallu calculer </a:t>
            </a:r>
            <a:r>
              <a:rPr lang="fr-FR" dirty="0" smtClean="0"/>
              <a:t>les paramètres</a:t>
            </a:r>
            <a:r>
              <a:rPr lang="fr-FR" baseline="0" dirty="0" smtClean="0"/>
              <a:t> météorologiques nécessaires au calcul des flux. </a:t>
            </a:r>
            <a:r>
              <a:rPr lang="fr-FR" dirty="0" smtClean="0"/>
              <a:t>Compte tenu de la résolution spatiale, le </a:t>
            </a:r>
            <a:r>
              <a:rPr lang="fr-FR" baseline="0" dirty="0" smtClean="0"/>
              <a:t>vent de surface et l’humidité du sol ont été obtenus en utilisant un modèle météorologique de méso-échelle, RAMS.</a:t>
            </a:r>
            <a:endParaRPr lang="fr-FR" dirty="0"/>
          </a:p>
        </p:txBody>
      </p:sp>
      <p:sp>
        <p:nvSpPr>
          <p:cNvPr id="4" name="Espace réservé du numéro de diapositive 3"/>
          <p:cNvSpPr>
            <a:spLocks noGrp="1"/>
          </p:cNvSpPr>
          <p:nvPr>
            <p:ph type="sldNum" sz="quarter" idx="10"/>
          </p:nvPr>
        </p:nvSpPr>
        <p:spPr/>
        <p:txBody>
          <a:bodyPr/>
          <a:lstStyle/>
          <a:p>
            <a:fld id="{5ED1C287-6969-4E42-8256-A7EFC700D975}" type="slidenum">
              <a:rPr lang="fr-FR" smtClean="0"/>
              <a:pPr/>
              <a:t>22</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Je vais maintenant vous présenter quelques</a:t>
            </a:r>
            <a:r>
              <a:rPr lang="fr-FR" baseline="0" dirty="0" smtClean="0"/>
              <a:t> résultats préliminaires de la quantification des flux d’érosion éolienne sur l’année 2008 obtenus à partir des modifications du modèle d’érosion éolienne que je vous ai présentées.</a:t>
            </a:r>
          </a:p>
          <a:p>
            <a:r>
              <a:rPr lang="fr-FR" baseline="0" dirty="0" smtClean="0"/>
              <a:t>Ce graphique présente les flux d’érosion éolienne annuels en fonction de l’usage des sols : vert – </a:t>
            </a:r>
            <a:r>
              <a:rPr lang="fr-FR" baseline="0" dirty="0" err="1" smtClean="0"/>
              <a:t>sylvo-pastoral</a:t>
            </a:r>
            <a:r>
              <a:rPr lang="fr-FR" baseline="0" dirty="0" smtClean="0"/>
              <a:t>, marron – cultures et noir la somme des deux. Tout d’abord, on remarque qu’il existe un cycle annuel marqué du flux d’érosion éolienne avec un maximum au printemps et un minimum en été, en accord avec la littérature.</a:t>
            </a:r>
            <a:endParaRPr lang="fr-FR" dirty="0"/>
          </a:p>
        </p:txBody>
      </p:sp>
      <p:sp>
        <p:nvSpPr>
          <p:cNvPr id="4" name="Espace réservé du numéro de diapositive 3"/>
          <p:cNvSpPr>
            <a:spLocks noGrp="1"/>
          </p:cNvSpPr>
          <p:nvPr>
            <p:ph type="sldNum" sz="quarter" idx="10"/>
          </p:nvPr>
        </p:nvSpPr>
        <p:spPr/>
        <p:txBody>
          <a:bodyPr/>
          <a:lstStyle/>
          <a:p>
            <a:fld id="{5ED1C287-6969-4E42-8256-A7EFC700D975}" type="slidenum">
              <a:rPr lang="fr-FR" smtClean="0"/>
              <a:pPr/>
              <a:t>26</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Ensuite, on remarque</a:t>
            </a:r>
            <a:r>
              <a:rPr lang="fr-FR" baseline="0" dirty="0" smtClean="0"/>
              <a:t> que la majorité de l’érosion éolienne se produit sur les surfaces </a:t>
            </a:r>
            <a:r>
              <a:rPr lang="fr-FR" baseline="0" dirty="0" err="1" smtClean="0"/>
              <a:t>sylvo</a:t>
            </a:r>
            <a:r>
              <a:rPr lang="fr-FR" baseline="0" dirty="0" smtClean="0"/>
              <a:t>-pastorales, surfaces qui couvrent plus de 90% de la zone étudiée.</a:t>
            </a:r>
            <a:endParaRPr lang="fr-FR" dirty="0"/>
          </a:p>
        </p:txBody>
      </p:sp>
      <p:sp>
        <p:nvSpPr>
          <p:cNvPr id="4" name="Espace réservé du numéro de diapositive 3"/>
          <p:cNvSpPr>
            <a:spLocks noGrp="1"/>
          </p:cNvSpPr>
          <p:nvPr>
            <p:ph type="sldNum" sz="quarter" idx="10"/>
          </p:nvPr>
        </p:nvSpPr>
        <p:spPr/>
        <p:txBody>
          <a:bodyPr/>
          <a:lstStyle/>
          <a:p>
            <a:fld id="{5ED1C287-6969-4E42-8256-A7EFC700D975}" type="slidenum">
              <a:rPr lang="fr-FR" smtClean="0"/>
              <a:pPr/>
              <a:t>27</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Si on regarde maintenant les flux</a:t>
            </a:r>
            <a:r>
              <a:rPr lang="fr-FR" baseline="0" dirty="0" smtClean="0"/>
              <a:t> d’érosion éolienne par type de culture, on remarque que la majorité de l’érosion éolienne se produit dans les oliveraies, puis sur les grandes cultures. Là encore, ces résultats peuvent être directement reliés aux taux d’occupation de ces surfaces sur la zone étudiée.</a:t>
            </a:r>
            <a:endParaRPr lang="fr-FR" dirty="0"/>
          </a:p>
        </p:txBody>
      </p:sp>
      <p:sp>
        <p:nvSpPr>
          <p:cNvPr id="4" name="Espace réservé du numéro de diapositive 3"/>
          <p:cNvSpPr>
            <a:spLocks noGrp="1"/>
          </p:cNvSpPr>
          <p:nvPr>
            <p:ph type="sldNum" sz="quarter" idx="10"/>
          </p:nvPr>
        </p:nvSpPr>
        <p:spPr/>
        <p:txBody>
          <a:bodyPr/>
          <a:lstStyle/>
          <a:p>
            <a:fld id="{5ED1C287-6969-4E42-8256-A7EFC700D975}" type="slidenum">
              <a:rPr lang="fr-FR" smtClean="0"/>
              <a:pPr/>
              <a:t>28</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F</a:t>
            </a:r>
            <a:r>
              <a:rPr lang="fr-FR" baseline="0" dirty="0" smtClean="0"/>
              <a:t>inalement, s</a:t>
            </a:r>
            <a:r>
              <a:rPr lang="fr-FR" dirty="0" smtClean="0"/>
              <a:t>i</a:t>
            </a:r>
            <a:r>
              <a:rPr lang="fr-FR" baseline="0" dirty="0" smtClean="0"/>
              <a:t> on intègre à l’échelle du sud Tunisien, on constate que la majorité de la zone étudiée est effectivement touchée par l’érosion éolienne. Seules quelques régions semblent épargnées.</a:t>
            </a:r>
            <a:endParaRPr lang="fr-FR" dirty="0"/>
          </a:p>
        </p:txBody>
      </p:sp>
      <p:sp>
        <p:nvSpPr>
          <p:cNvPr id="4" name="Espace réservé du numéro de diapositive 3"/>
          <p:cNvSpPr>
            <a:spLocks noGrp="1"/>
          </p:cNvSpPr>
          <p:nvPr>
            <p:ph type="sldNum" sz="quarter" idx="10"/>
          </p:nvPr>
        </p:nvSpPr>
        <p:spPr/>
        <p:txBody>
          <a:bodyPr/>
          <a:lstStyle/>
          <a:p>
            <a:fld id="{5ED1C287-6969-4E42-8256-A7EFC700D975}" type="slidenum">
              <a:rPr lang="fr-FR" smtClean="0"/>
              <a:pPr/>
              <a:t>29</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D’après l’</a:t>
            </a:r>
            <a:r>
              <a:rPr lang="fr-FR" baseline="0" dirty="0" smtClean="0"/>
              <a:t>analyse que nous avons conduite, dans ces régions, ce sont soit les fortes rugosités qui expliquent l’absence d’érosion éolienne, soit des vents simulés trop faibles, soit une humidité du sol trop forte sur l’Erg.</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Comme je l’ai dit,</a:t>
            </a:r>
            <a:r>
              <a:rPr lang="fr-FR" baseline="0" dirty="0" smtClean="0"/>
              <a:t> il s’agit de résultats très préliminaires et il reste encore beaucoup de travail.</a:t>
            </a:r>
            <a:endParaRPr lang="fr-FR" dirty="0" smtClean="0"/>
          </a:p>
        </p:txBody>
      </p:sp>
      <p:sp>
        <p:nvSpPr>
          <p:cNvPr id="4" name="Espace réservé du numéro de diapositive 3"/>
          <p:cNvSpPr>
            <a:spLocks noGrp="1"/>
          </p:cNvSpPr>
          <p:nvPr>
            <p:ph type="sldNum" sz="quarter" idx="10"/>
          </p:nvPr>
        </p:nvSpPr>
        <p:spPr/>
        <p:txBody>
          <a:bodyPr/>
          <a:lstStyle/>
          <a:p>
            <a:fld id="{5ED1C287-6969-4E42-8256-A7EFC700D975}" type="slidenum">
              <a:rPr lang="fr-FR" smtClean="0"/>
              <a:pPr/>
              <a:t>30</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A3DEA59-65DA-49B4-A667-BAA40DCEDFCA}" type="slidenum">
              <a:rPr lang="fr-FR"/>
              <a:pPr/>
              <a:t>32</a:t>
            </a:fld>
            <a:endParaRPr lang="fr-FR"/>
          </a:p>
        </p:txBody>
      </p:sp>
      <p:sp>
        <p:nvSpPr>
          <p:cNvPr id="19558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1" tIns="45716" rIns="91431" bIns="45716" anchor="b"/>
          <a:lstStyle/>
          <a:p>
            <a:pPr algn="r"/>
            <a:fld id="{ACAD152A-D768-4C53-A449-8F91AC781D21}" type="slidenum">
              <a:rPr lang="fr-FR" sz="1200"/>
              <a:pPr algn="r"/>
              <a:t>32</a:t>
            </a:fld>
            <a:endParaRPr lang="fr-FR" sz="120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p:txBody>
          <a:bodyPr lIns="91431" tIns="45716" rIns="91431" bIns="45716"/>
          <a:lstStyle/>
          <a:p>
            <a:r>
              <a:rPr lang="fr-FR"/>
              <a:t>Evidemment, le développement des paramétrisations nécessite de disposer de mesures qui, dans le domaine de l’érosion éolienne, sont </a:t>
            </a:r>
            <a:r>
              <a:rPr lang="fr-FR" b="1"/>
              <a:t>au minimum</a:t>
            </a:r>
            <a:r>
              <a:rPr lang="fr-FR"/>
              <a:t> des mesures de rugosité, de seuil et de flux d’érosion.</a:t>
            </a:r>
          </a:p>
          <a:p>
            <a:r>
              <a:rPr lang="fr-FR"/>
              <a:t>Il s’appuiera sur des mesures réalisées en soufflerie, ici par exemple pour des surfaces labourées,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E22E9E2-B74B-41C4-A1A0-D9DC3DB42D5C}" type="slidenum">
              <a:rPr lang="fr-FR"/>
              <a:pPr/>
              <a:t>33</a:t>
            </a:fld>
            <a:endParaRPr lang="fr-FR"/>
          </a:p>
        </p:txBody>
      </p:sp>
      <p:sp>
        <p:nvSpPr>
          <p:cNvPr id="19968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1" tIns="45716" rIns="91431" bIns="45716" anchor="b"/>
          <a:lstStyle/>
          <a:p>
            <a:pPr algn="r"/>
            <a:fld id="{97C0C1E1-8AB8-4290-B1C6-309BFF3C8586}" type="slidenum">
              <a:rPr lang="fr-FR" sz="1200"/>
              <a:pPr algn="r"/>
              <a:t>33</a:t>
            </a:fld>
            <a:endParaRPr lang="fr-FR" sz="120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p:txBody>
          <a:bodyPr lIns="91431" tIns="45716" rIns="91431" bIns="45716"/>
          <a:lstStyle/>
          <a:p>
            <a:r>
              <a:rPr lang="fr-FR" dirty="0" smtClean="0"/>
              <a:t>Christel peux-tu renseigner la date de ce projet stp?</a:t>
            </a:r>
          </a:p>
          <a:p>
            <a:endParaRPr lang="fr-F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Le moteur de l’érosion c’est bien sûr le vent qui transmet une partie de son énergie à la surface du sol. Celle-ci est partiellement absorbée par les éléments non érodables et seulement une partie contribue à la mise en mouvement des particules. Plus il y a d’éléments non érodables, plus faible sera l’érosion. Un des paramètres qui permet d’estimer ces éléments non érodables est la hauteur de rugosité Aérodynamique (Z0) dont nous allons bientôt reparler.</a:t>
            </a:r>
          </a:p>
          <a:p>
            <a:r>
              <a:rPr lang="fr-FR" dirty="0" smtClean="0"/>
              <a:t>Les premières particules qui se mettent en mouvement sont les grains de sable d’une centaine de µm qui se déplacent par saut à la surface du sol et qui jouent un rôle majeur pour l’émission des poussières. En effet pas disponible = </a:t>
            </a:r>
            <a:r>
              <a:rPr lang="fr-FR" dirty="0" err="1" smtClean="0"/>
              <a:t>sandblasting</a:t>
            </a:r>
            <a:r>
              <a:rPr lang="fr-FR" dirty="0" smtClean="0"/>
              <a:t>. Une fois ces fines particules libérées dans l’atmosphère elle sont ensuite transporté, longues distance et se déposent tout au long du transport, soit par voie sèche soit par voie humide.</a:t>
            </a:r>
          </a:p>
          <a:p>
            <a:endParaRPr lang="fr-FR" dirty="0"/>
          </a:p>
        </p:txBody>
      </p:sp>
      <p:sp>
        <p:nvSpPr>
          <p:cNvPr id="4" name="Espace réservé du numéro de diapositive 3"/>
          <p:cNvSpPr>
            <a:spLocks noGrp="1"/>
          </p:cNvSpPr>
          <p:nvPr>
            <p:ph type="sldNum" sz="quarter" idx="10"/>
          </p:nvPr>
        </p:nvSpPr>
        <p:spPr/>
        <p:txBody>
          <a:bodyPr/>
          <a:lstStyle/>
          <a:p>
            <a:fld id="{7CED66F9-FA4B-495F-8B66-DDA709211B78}" type="slidenum">
              <a:rPr lang="fr-FR" smtClean="0"/>
              <a:pPr/>
              <a:t>2</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800DAA-1486-4F67-B36E-AC0EAA7C323C}" type="slidenum">
              <a:rPr lang="fr-FR"/>
              <a:pPr/>
              <a:t>34</a:t>
            </a:fld>
            <a:endParaRPr lang="fr-F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09074E2-D040-4130-9781-8181E2B8F2CB}" type="slidenum">
              <a:rPr lang="fr-FR"/>
              <a:pPr/>
              <a:t>35</a:t>
            </a:fld>
            <a:endParaRPr lang="fr-FR"/>
          </a:p>
        </p:txBody>
      </p:sp>
      <p:sp>
        <p:nvSpPr>
          <p:cNvPr id="19763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1" tIns="45716" rIns="91431" bIns="45716" anchor="b"/>
          <a:lstStyle/>
          <a:p>
            <a:pPr algn="r"/>
            <a:fld id="{5D00CA95-3A55-49EE-846C-0236684DF702}" type="slidenum">
              <a:rPr lang="fr-FR" sz="1200"/>
              <a:pPr algn="r"/>
              <a:t>35</a:t>
            </a:fld>
            <a:endParaRPr lang="fr-FR" sz="120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p:txBody>
          <a:bodyPr lIns="91431" tIns="45716" rIns="91431" bIns="45716"/>
          <a:lstStyle/>
          <a:p>
            <a:r>
              <a:rPr lang="fr-FR"/>
              <a:t>En particulier, les données de la campagne AMMA me permettent d’accéder à un ensemble de données extrêmement complet, aussi bien les flux d’érosion que les mesures d’aérosols produits par l’érosion éolienne.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4D2A4B-17AE-4242-8421-E182648AF33E}" type="slidenum">
              <a:rPr lang="fr-FR"/>
              <a:pPr/>
              <a:t>39</a:t>
            </a:fld>
            <a:endParaRPr lang="fr-F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r>
              <a:rPr lang="fr-FR"/>
              <a:t>The first step was the burial of the container. All has been made with spades!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txBox="1">
            <a:spLocks noGrp="1" noChangeArrowheads="1"/>
          </p:cNvSpPr>
          <p:nvPr/>
        </p:nvSpPr>
        <p:spPr bwMode="auto">
          <a:xfrm>
            <a:off x="3884463" y="8685878"/>
            <a:ext cx="2972004" cy="456704"/>
          </a:xfrm>
          <a:prstGeom prst="rect">
            <a:avLst/>
          </a:prstGeom>
          <a:noFill/>
          <a:ln w="9525">
            <a:noFill/>
            <a:miter lim="800000"/>
            <a:headEnd/>
            <a:tailEnd/>
          </a:ln>
        </p:spPr>
        <p:txBody>
          <a:bodyPr lIns="91431" tIns="45716" rIns="91431" bIns="45716" anchor="b"/>
          <a:lstStyle/>
          <a:p>
            <a:pPr algn="r" defTabSz="914423"/>
            <a:fld id="{98D18BA2-8769-4E54-B9E5-561E07EE430D}" type="slidenum">
              <a:rPr lang="fr-FR" sz="1200"/>
              <a:pPr algn="r" defTabSz="914423"/>
              <a:t>52</a:t>
            </a:fld>
            <a:endParaRPr lang="fr-FR" sz="1200" dirty="0"/>
          </a:p>
        </p:txBody>
      </p:sp>
      <p:sp>
        <p:nvSpPr>
          <p:cNvPr id="106499" name="Rectangle 2"/>
          <p:cNvSpPr>
            <a:spLocks noGrp="1" noRot="1" noChangeAspect="1" noChangeArrowheads="1" noTextEdit="1"/>
          </p:cNvSpPr>
          <p:nvPr>
            <p:ph type="sldImg"/>
          </p:nvPr>
        </p:nvSpPr>
        <p:spPr>
          <a:xfrm>
            <a:off x="958465" y="686474"/>
            <a:ext cx="4941072" cy="3428114"/>
          </a:xfrm>
          <a:ln/>
        </p:spPr>
      </p:sp>
      <p:sp>
        <p:nvSpPr>
          <p:cNvPr id="106500" name="Rectangle 3"/>
          <p:cNvSpPr>
            <a:spLocks noGrp="1" noChangeArrowheads="1"/>
          </p:cNvSpPr>
          <p:nvPr>
            <p:ph type="body" idx="1"/>
          </p:nvPr>
        </p:nvSpPr>
        <p:spPr>
          <a:noFill/>
          <a:ln/>
        </p:spPr>
        <p:txBody>
          <a:bodyPr/>
          <a:lstStyle/>
          <a:p>
            <a:pPr eaLnBrk="1" hangingPunct="1"/>
            <a:endParaRPr lang="fr-FR"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Géographique = représentation des processus en zone semi</a:t>
            </a:r>
            <a:r>
              <a:rPr lang="fr-FR" baseline="0" dirty="0" smtClean="0"/>
              <a:t> aride</a:t>
            </a:r>
          </a:p>
          <a:p>
            <a:r>
              <a:rPr lang="fr-FR" baseline="0" dirty="0" smtClean="0"/>
              <a:t>Modèle = </a:t>
            </a:r>
            <a:r>
              <a:rPr lang="fr-FR" b="1" baseline="0" dirty="0" smtClean="0"/>
              <a:t>Manque de mesure de contrainte / Représentation de la météo = vent + coups de vent </a:t>
            </a:r>
            <a:r>
              <a:rPr lang="fr-FR" baseline="0" dirty="0" smtClean="0"/>
              <a:t>/ Précipitation  + représentation du dépôt</a:t>
            </a:r>
          </a:p>
          <a:p>
            <a:r>
              <a:rPr lang="fr-FR" baseline="0" dirty="0" smtClean="0"/>
              <a:t>Mesures Instrumentation = seuil / résolution par classe de taille + rugosité aérodynamique</a:t>
            </a:r>
          </a:p>
        </p:txBody>
      </p:sp>
      <p:sp>
        <p:nvSpPr>
          <p:cNvPr id="4" name="Espace réservé du numéro de diapositive 3"/>
          <p:cNvSpPr>
            <a:spLocks noGrp="1"/>
          </p:cNvSpPr>
          <p:nvPr>
            <p:ph type="sldNum" sz="quarter" idx="10"/>
          </p:nvPr>
        </p:nvSpPr>
        <p:spPr/>
        <p:txBody>
          <a:bodyPr/>
          <a:lstStyle/>
          <a:p>
            <a:fld id="{7CED66F9-FA4B-495F-8B66-DDA709211B78}" type="slidenum">
              <a:rPr lang="fr-FR" smtClean="0"/>
              <a:pPr/>
              <a:t>3</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Géographique = représentation des processus en zone semi</a:t>
            </a:r>
            <a:r>
              <a:rPr lang="fr-FR" baseline="0" dirty="0" smtClean="0"/>
              <a:t> aride</a:t>
            </a:r>
          </a:p>
          <a:p>
            <a:r>
              <a:rPr lang="fr-FR" baseline="0" dirty="0" smtClean="0"/>
              <a:t>Modèle = </a:t>
            </a:r>
            <a:r>
              <a:rPr lang="fr-FR" b="1" baseline="0" dirty="0" smtClean="0"/>
              <a:t>Manque de mesure de contrainte / Représentation de la météo = vent + coups de vent </a:t>
            </a:r>
            <a:r>
              <a:rPr lang="fr-FR" baseline="0" dirty="0" smtClean="0"/>
              <a:t>/ Précipitation  + représentation du dépôt</a:t>
            </a:r>
          </a:p>
          <a:p>
            <a:r>
              <a:rPr lang="fr-FR" baseline="0" dirty="0" smtClean="0"/>
              <a:t>Mesures Instrumentation = seuil / résolution par classe de taille + rugosité aérodynamique</a:t>
            </a:r>
          </a:p>
        </p:txBody>
      </p:sp>
      <p:sp>
        <p:nvSpPr>
          <p:cNvPr id="4" name="Espace réservé du numéro de diapositive 3"/>
          <p:cNvSpPr>
            <a:spLocks noGrp="1"/>
          </p:cNvSpPr>
          <p:nvPr>
            <p:ph type="sldNum" sz="quarter" idx="10"/>
          </p:nvPr>
        </p:nvSpPr>
        <p:spPr/>
        <p:txBody>
          <a:bodyPr/>
          <a:lstStyle/>
          <a:p>
            <a:fld id="{7CED66F9-FA4B-495F-8B66-DDA709211B78}" type="slidenum">
              <a:rPr lang="fr-FR" smtClean="0"/>
              <a:pPr/>
              <a:t>8</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Modèle = </a:t>
            </a:r>
            <a:r>
              <a:rPr lang="fr-FR" b="1" baseline="0" dirty="0" smtClean="0"/>
              <a:t>Manque de mesure de contrainte / Représentation de la météo = vent + coups de vent </a:t>
            </a:r>
            <a:r>
              <a:rPr lang="fr-FR" baseline="0" dirty="0" smtClean="0"/>
              <a:t>/ Précipitation  + représentation du dépôt</a:t>
            </a:r>
          </a:p>
          <a:p>
            <a:r>
              <a:rPr lang="fr-FR" dirty="0" smtClean="0"/>
              <a:t>Géographique = représentation des processus en zone semi</a:t>
            </a:r>
            <a:r>
              <a:rPr lang="fr-FR" baseline="0" dirty="0" smtClean="0"/>
              <a:t> aride</a:t>
            </a:r>
          </a:p>
          <a:p>
            <a:r>
              <a:rPr lang="fr-FR" baseline="0" dirty="0" smtClean="0"/>
              <a:t>Mesures Instrumentation = seuil / résolution par classe de taille + rugosité aérodynamique</a:t>
            </a:r>
          </a:p>
        </p:txBody>
      </p:sp>
      <p:sp>
        <p:nvSpPr>
          <p:cNvPr id="4" name="Espace réservé du numéro de diapositive 3"/>
          <p:cNvSpPr>
            <a:spLocks noGrp="1"/>
          </p:cNvSpPr>
          <p:nvPr>
            <p:ph type="sldNum" sz="quarter" idx="10"/>
          </p:nvPr>
        </p:nvSpPr>
        <p:spPr/>
        <p:txBody>
          <a:bodyPr/>
          <a:lstStyle/>
          <a:p>
            <a:fld id="{7CED66F9-FA4B-495F-8B66-DDA709211B78}" type="slidenum">
              <a:rPr lang="fr-FR" smtClean="0"/>
              <a:pPr/>
              <a:t>12</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Cependant,</a:t>
            </a:r>
            <a:r>
              <a:rPr lang="fr-FR" baseline="0" dirty="0" smtClean="0"/>
              <a:t> une partie de l’énergie fournie par le vent peut être dissipée par des éléments de rugosité qui vont également protéger la surface. Dans tous les cas, l’érosion éolienne ne pourra se produire que lorsque l’énergie effectivement transmise par le vent sera supérieure aux forces qui maintiennent les particules au sol.</a:t>
            </a:r>
            <a:endParaRPr lang="fr-FR" dirty="0"/>
          </a:p>
        </p:txBody>
      </p:sp>
      <p:sp>
        <p:nvSpPr>
          <p:cNvPr id="4" name="Espace réservé du numéro de diapositive 3"/>
          <p:cNvSpPr>
            <a:spLocks noGrp="1"/>
          </p:cNvSpPr>
          <p:nvPr>
            <p:ph type="sldNum" sz="quarter" idx="10"/>
          </p:nvPr>
        </p:nvSpPr>
        <p:spPr/>
        <p:txBody>
          <a:bodyPr/>
          <a:lstStyle/>
          <a:p>
            <a:fld id="{5ED1C287-6969-4E42-8256-A7EFC700D975}" type="slidenum">
              <a:rPr lang="fr-FR" smtClean="0"/>
              <a:pPr/>
              <a:t>13</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baseline="0" dirty="0" smtClean="0"/>
              <a:t>Ce qui va changer dans les régions semi-arides, ce sont les précipitations. Celles-ci vont induire des modifications de part et d’autre de ce schéma. D’un côté, les précipitations vont augmenter l’humidité des sols conduisant à l’apparition de forces de capillarité, voire de croûtes, qui vont renforcer la cohésion du sol. De l’autre, la végétation annuelle qui va se développer va modifier la rugosité de surface et le pourcentage de surface nue. Enfin, les précipitations vont permettre le développement d’activités agricoles qu’il faudra également prendre en compte.</a:t>
            </a:r>
            <a:endParaRPr lang="fr-FR" dirty="0"/>
          </a:p>
        </p:txBody>
      </p:sp>
      <p:sp>
        <p:nvSpPr>
          <p:cNvPr id="4" name="Espace réservé du numéro de diapositive 3"/>
          <p:cNvSpPr>
            <a:spLocks noGrp="1"/>
          </p:cNvSpPr>
          <p:nvPr>
            <p:ph type="sldNum" sz="quarter" idx="10"/>
          </p:nvPr>
        </p:nvSpPr>
        <p:spPr/>
        <p:txBody>
          <a:bodyPr/>
          <a:lstStyle/>
          <a:p>
            <a:fld id="{5ED1C287-6969-4E42-8256-A7EFC700D975}" type="slidenum">
              <a:rPr lang="fr-FR" smtClean="0"/>
              <a:pPr/>
              <a:t>14</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Concernant</a:t>
            </a:r>
            <a:r>
              <a:rPr lang="fr-FR" baseline="0" dirty="0" smtClean="0"/>
              <a:t> le </a:t>
            </a:r>
            <a:r>
              <a:rPr lang="fr-FR" baseline="0" smtClean="0"/>
              <a:t>premier point</a:t>
            </a:r>
            <a:r>
              <a:rPr lang="fr-FR" smtClean="0"/>
              <a:t>, </a:t>
            </a:r>
            <a:r>
              <a:rPr lang="fr-FR" dirty="0" smtClean="0"/>
              <a:t>une cartographie des propriétés des</a:t>
            </a:r>
            <a:r>
              <a:rPr lang="fr-FR" baseline="0" dirty="0" smtClean="0"/>
              <a:t> surface et des usages des sols a été réalisée dans le cadre de la thèse de Mohamed </a:t>
            </a:r>
            <a:r>
              <a:rPr lang="fr-FR" baseline="0" dirty="0" err="1" smtClean="0"/>
              <a:t>Labiadh</a:t>
            </a:r>
            <a:r>
              <a:rPr lang="fr-FR" baseline="0" dirty="0" smtClean="0"/>
              <a:t>. Cette carte a été établie à une résolution de 10kmx10km à partir de la base de données du projet LADA en Tunisie.</a:t>
            </a:r>
          </a:p>
          <a:p>
            <a:r>
              <a:rPr lang="fr-FR" baseline="0" dirty="0" smtClean="0"/>
              <a:t>Pour chaque maille, on dispose d’une information sur :</a:t>
            </a:r>
          </a:p>
          <a:p>
            <a:pPr>
              <a:buFontTx/>
              <a:buChar char="-"/>
            </a:pPr>
            <a:r>
              <a:rPr lang="fr-FR" baseline="0" dirty="0" smtClean="0"/>
              <a:t> le type d’usage du sol,</a:t>
            </a:r>
          </a:p>
          <a:p>
            <a:pPr>
              <a:buFontTx/>
              <a:buChar char="-"/>
            </a:pPr>
            <a:r>
              <a:rPr lang="fr-FR" baseline="0" dirty="0" smtClean="0"/>
              <a:t> l’outil de labour associé,</a:t>
            </a:r>
          </a:p>
          <a:p>
            <a:pPr>
              <a:buFontTx/>
              <a:buChar char="-"/>
            </a:pPr>
            <a:r>
              <a:rPr lang="fr-FR" baseline="0" dirty="0" smtClean="0"/>
              <a:t> la texture du sol,</a:t>
            </a:r>
          </a:p>
          <a:p>
            <a:pPr>
              <a:buFontTx/>
              <a:buChar char="-"/>
            </a:pPr>
            <a:r>
              <a:rPr lang="fr-FR" baseline="0" dirty="0" smtClean="0"/>
              <a:t> la distribution en taille du sol sec,</a:t>
            </a:r>
          </a:p>
          <a:p>
            <a:pPr>
              <a:buFontTx/>
              <a:buChar char="-"/>
            </a:pPr>
            <a:r>
              <a:rPr lang="fr-FR" baseline="0" dirty="0" smtClean="0"/>
              <a:t> la rugosité lisse,</a:t>
            </a:r>
          </a:p>
          <a:p>
            <a:pPr>
              <a:buFontTx/>
              <a:buChar char="-"/>
            </a:pPr>
            <a:r>
              <a:rPr lang="fr-FR" baseline="0" dirty="0" smtClean="0"/>
              <a:t> la hauteur de rugosité aérodynamique.</a:t>
            </a:r>
            <a:endParaRPr lang="fr-FR" dirty="0"/>
          </a:p>
        </p:txBody>
      </p:sp>
      <p:sp>
        <p:nvSpPr>
          <p:cNvPr id="4" name="Espace réservé du numéro de diapositive 3"/>
          <p:cNvSpPr>
            <a:spLocks noGrp="1"/>
          </p:cNvSpPr>
          <p:nvPr>
            <p:ph type="sldNum" sz="quarter" idx="10"/>
          </p:nvPr>
        </p:nvSpPr>
        <p:spPr/>
        <p:txBody>
          <a:bodyPr/>
          <a:lstStyle/>
          <a:p>
            <a:fld id="{5ED1C287-6969-4E42-8256-A7EFC700D975}" type="slidenum">
              <a:rPr lang="fr-FR" smtClean="0"/>
              <a:pPr/>
              <a:t>18</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Voici</a:t>
            </a:r>
            <a:r>
              <a:rPr lang="fr-FR" baseline="0" dirty="0" smtClean="0"/>
              <a:t> la carte d’usage des sols obtenus.</a:t>
            </a:r>
            <a:endParaRPr lang="fr-FR" dirty="0"/>
          </a:p>
        </p:txBody>
      </p:sp>
      <p:sp>
        <p:nvSpPr>
          <p:cNvPr id="4" name="Espace réservé du numéro de diapositive 3"/>
          <p:cNvSpPr>
            <a:spLocks noGrp="1"/>
          </p:cNvSpPr>
          <p:nvPr>
            <p:ph type="sldNum" sz="quarter" idx="10"/>
          </p:nvPr>
        </p:nvSpPr>
        <p:spPr/>
        <p:txBody>
          <a:bodyPr/>
          <a:lstStyle/>
          <a:p>
            <a:fld id="{5ED1C287-6969-4E42-8256-A7EFC700D975}" type="slidenum">
              <a:rPr lang="fr-FR" smtClean="0"/>
              <a:pPr/>
              <a:t>19</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F98B88B0-A457-43B9-9CAB-C8AFF15BB80F}" type="datetimeFigureOut">
              <a:rPr lang="fr-FR" smtClean="0"/>
              <a:pPr/>
              <a:t>24/09/2013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4020367-2E0C-483F-A433-4AB1BBB9C568}"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98B88B0-A457-43B9-9CAB-C8AFF15BB80F}" type="datetimeFigureOut">
              <a:rPr lang="fr-FR" smtClean="0"/>
              <a:pPr/>
              <a:t>24/09/2013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4020367-2E0C-483F-A433-4AB1BBB9C568}"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98B88B0-A457-43B9-9CAB-C8AFF15BB80F}" type="datetimeFigureOut">
              <a:rPr lang="fr-FR" smtClean="0"/>
              <a:pPr/>
              <a:t>24/09/2013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4020367-2E0C-483F-A433-4AB1BBB9C568}"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98B88B0-A457-43B9-9CAB-C8AFF15BB80F}" type="datetimeFigureOut">
              <a:rPr lang="fr-FR" smtClean="0"/>
              <a:pPr/>
              <a:t>24/09/2013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4020367-2E0C-483F-A433-4AB1BBB9C568}"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F98B88B0-A457-43B9-9CAB-C8AFF15BB80F}" type="datetimeFigureOut">
              <a:rPr lang="fr-FR" smtClean="0"/>
              <a:pPr/>
              <a:t>24/09/2013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4020367-2E0C-483F-A433-4AB1BBB9C568}"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F98B88B0-A457-43B9-9CAB-C8AFF15BB80F}" type="datetimeFigureOut">
              <a:rPr lang="fr-FR" smtClean="0"/>
              <a:pPr/>
              <a:t>24/09/2013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4020367-2E0C-483F-A433-4AB1BBB9C568}"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F98B88B0-A457-43B9-9CAB-C8AFF15BB80F}" type="datetimeFigureOut">
              <a:rPr lang="fr-FR" smtClean="0"/>
              <a:pPr/>
              <a:t>24/09/2013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4020367-2E0C-483F-A433-4AB1BBB9C568}"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F98B88B0-A457-43B9-9CAB-C8AFF15BB80F}" type="datetimeFigureOut">
              <a:rPr lang="fr-FR" smtClean="0"/>
              <a:pPr/>
              <a:t>24/09/2013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4020367-2E0C-483F-A433-4AB1BBB9C568}"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98B88B0-A457-43B9-9CAB-C8AFF15BB80F}" type="datetimeFigureOut">
              <a:rPr lang="fr-FR" smtClean="0"/>
              <a:pPr/>
              <a:t>24/09/2013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4020367-2E0C-483F-A433-4AB1BBB9C568}"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F98B88B0-A457-43B9-9CAB-C8AFF15BB80F}" type="datetimeFigureOut">
              <a:rPr lang="fr-FR" smtClean="0"/>
              <a:pPr/>
              <a:t>24/09/2013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4020367-2E0C-483F-A433-4AB1BBB9C568}"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F98B88B0-A457-43B9-9CAB-C8AFF15BB80F}" type="datetimeFigureOut">
              <a:rPr lang="fr-FR" smtClean="0"/>
              <a:pPr/>
              <a:t>24/09/2013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4020367-2E0C-483F-A433-4AB1BBB9C568}"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B88B0-A457-43B9-9CAB-C8AFF15BB80F}" type="datetimeFigureOut">
              <a:rPr lang="fr-FR" smtClean="0"/>
              <a:pPr/>
              <a:t>24/09/2013</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020367-2E0C-483F-A433-4AB1BBB9C568}"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7.wmf"/></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5.jpeg"/><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Feuille_Microsoft_Office_Excel_97-20031.xls"/></Relationships>
</file>

<file path=ppt/slides/_rels/slide44.xml.rels><?xml version="1.0" encoding="UTF-8" standalone="yes"?>
<Relationships xmlns="http://schemas.openxmlformats.org/package/2006/relationships"><Relationship Id="rId3" Type="http://schemas.openxmlformats.org/officeDocument/2006/relationships/oleObject" Target="../embeddings/Document_Microsoft_Office_Word_97_-_20032.doc"/><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4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47.x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0047"/>
          <p:cNvPicPr>
            <a:picLocks noChangeAspect="1" noChangeArrowheads="1"/>
          </p:cNvPicPr>
          <p:nvPr/>
        </p:nvPicPr>
        <p:blipFill>
          <a:blip r:embed="rId3" cstate="print"/>
          <a:srcRect t="5119" b="13591"/>
          <a:stretch>
            <a:fillRect/>
          </a:stretch>
        </p:blipFill>
        <p:spPr bwMode="auto">
          <a:xfrm>
            <a:off x="-2060463" y="1"/>
            <a:ext cx="11204463" cy="6858000"/>
          </a:xfrm>
          <a:prstGeom prst="rect">
            <a:avLst/>
          </a:prstGeom>
          <a:noFill/>
          <a:ln w="9525">
            <a:noFill/>
            <a:miter lim="800000"/>
            <a:headEnd/>
            <a:tailEnd/>
          </a:ln>
        </p:spPr>
      </p:pic>
      <p:sp>
        <p:nvSpPr>
          <p:cNvPr id="2" name="Titre 1"/>
          <p:cNvSpPr>
            <a:spLocks noGrp="1"/>
          </p:cNvSpPr>
          <p:nvPr>
            <p:ph type="ctrTitle"/>
          </p:nvPr>
        </p:nvSpPr>
        <p:spPr>
          <a:xfrm>
            <a:off x="685800" y="-27384"/>
            <a:ext cx="7772400" cy="1470025"/>
          </a:xfrm>
        </p:spPr>
        <p:txBody>
          <a:bodyPr/>
          <a:lstStyle/>
          <a:p>
            <a:r>
              <a:rPr lang="fr-FR" dirty="0" smtClean="0"/>
              <a:t>Erosion éolienne dans les régions arides et </a:t>
            </a:r>
            <a:r>
              <a:rPr lang="fr-FR" dirty="0" smtClean="0">
                <a:solidFill>
                  <a:srgbClr val="FF0000"/>
                </a:solidFill>
              </a:rPr>
              <a:t>semi-arides</a:t>
            </a:r>
            <a:endParaRPr lang="fr-FR" dirty="0">
              <a:solidFill>
                <a:srgbClr val="FF0000"/>
              </a:solidFill>
            </a:endParaRPr>
          </a:p>
        </p:txBody>
      </p:sp>
      <p:sp>
        <p:nvSpPr>
          <p:cNvPr id="3" name="Sous-titre 2"/>
          <p:cNvSpPr>
            <a:spLocks noGrp="1"/>
          </p:cNvSpPr>
          <p:nvPr>
            <p:ph type="subTitle" idx="1"/>
          </p:nvPr>
        </p:nvSpPr>
        <p:spPr>
          <a:xfrm>
            <a:off x="1371600" y="4797152"/>
            <a:ext cx="6400800" cy="1752600"/>
          </a:xfrm>
        </p:spPr>
        <p:txBody>
          <a:bodyPr/>
          <a:lstStyle/>
          <a:p>
            <a:r>
              <a:rPr lang="fr-FR" dirty="0" smtClean="0">
                <a:solidFill>
                  <a:srgbClr val="FFFF00"/>
                </a:solidFill>
              </a:rPr>
              <a:t>Jean Louis RAJOT</a:t>
            </a:r>
          </a:p>
          <a:p>
            <a:r>
              <a:rPr lang="fr-FR" dirty="0" smtClean="0">
                <a:solidFill>
                  <a:srgbClr val="FFFF00"/>
                </a:solidFill>
              </a:rPr>
              <a:t>Christel BOUET</a:t>
            </a:r>
            <a:endParaRPr lang="fr-FR" dirty="0">
              <a:solidFill>
                <a:srgbClr val="FFFF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nvGraphicFramePr>
        <p:xfrm>
          <a:off x="899592" y="2060848"/>
          <a:ext cx="7488832" cy="4046220"/>
        </p:xfrm>
        <a:graphic>
          <a:graphicData uri="http://schemas.openxmlformats.org/drawingml/2006/table">
            <a:tbl>
              <a:tblPr/>
              <a:tblGrid>
                <a:gridCol w="2113783"/>
                <a:gridCol w="1992996"/>
                <a:gridCol w="1872208"/>
                <a:gridCol w="1509845"/>
              </a:tblGrid>
              <a:tr h="238125">
                <a:tc>
                  <a:txBody>
                    <a:bodyPr/>
                    <a:lstStyle/>
                    <a:p>
                      <a:pPr algn="ctr" fontAlgn="b"/>
                      <a:r>
                        <a:rPr lang="fr-FR" sz="1800" b="0" i="0" u="none" strike="noStrike" dirty="0">
                          <a:solidFill>
                            <a:srgbClr val="000000"/>
                          </a:solidFill>
                          <a:latin typeface="Calibri"/>
                        </a:rPr>
                        <a:t> </a:t>
                      </a:r>
                    </a:p>
                  </a:txBody>
                  <a:tcPr marL="9525" marR="9525" marT="9525" marB="0" anchor="b">
                    <a:lnL>
                      <a:noFill/>
                    </a:lnL>
                    <a:lnR w="25400" cap="flat" cmpd="dbl" algn="ctr">
                      <a:solidFill>
                        <a:srgbClr val="000000"/>
                      </a:solidFill>
                      <a:prstDash val="solid"/>
                      <a:round/>
                      <a:headEnd type="none" w="med" len="med"/>
                      <a:tailEnd type="none" w="med" len="med"/>
                    </a:lnR>
                    <a:lnT>
                      <a:noFill/>
                    </a:lnT>
                    <a:lnB>
                      <a:noFill/>
                    </a:lnB>
                  </a:tcPr>
                </a:tc>
                <a:tc gridSpan="2">
                  <a:txBody>
                    <a:bodyPr/>
                    <a:lstStyle/>
                    <a:p>
                      <a:pPr algn="ctr" fontAlgn="b"/>
                      <a:r>
                        <a:rPr lang="fr-FR" sz="2400" b="1" i="0" u="none" strike="noStrike" dirty="0" smtClean="0">
                          <a:solidFill>
                            <a:srgbClr val="FF0000"/>
                          </a:solidFill>
                          <a:latin typeface="Calibri"/>
                        </a:rPr>
                        <a:t>Erosion</a:t>
                      </a:r>
                      <a:r>
                        <a:rPr lang="fr-FR" sz="2400" b="1" i="0" u="none" strike="noStrike" baseline="0" dirty="0" smtClean="0">
                          <a:solidFill>
                            <a:srgbClr val="FF0000"/>
                          </a:solidFill>
                          <a:latin typeface="Calibri"/>
                        </a:rPr>
                        <a:t> éolienne</a:t>
                      </a:r>
                      <a:endParaRPr lang="fr-FR" sz="2400" b="1" i="0" u="none" strike="noStrike" dirty="0">
                        <a:solidFill>
                          <a:srgbClr val="FF0000"/>
                        </a:solidFill>
                        <a:latin typeface="Calibri"/>
                      </a:endParaRP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fr-FR"/>
                    </a:p>
                  </a:txBody>
                  <a:tcPr/>
                </a:tc>
                <a:tc>
                  <a:txBody>
                    <a:bodyPr/>
                    <a:lstStyle/>
                    <a:p>
                      <a:pPr algn="ctr" fontAlgn="b"/>
                      <a:r>
                        <a:rPr lang="fr-FR" sz="2400" b="1" i="0" u="none" strike="noStrike" dirty="0">
                          <a:solidFill>
                            <a:schemeClr val="accent3">
                              <a:lumMod val="75000"/>
                            </a:schemeClr>
                          </a:solidFill>
                          <a:latin typeface="Calibri"/>
                        </a:rPr>
                        <a:t>MIL</a:t>
                      </a:r>
                    </a:p>
                  </a:txBody>
                  <a:tcPr marL="9525" marR="9525" marT="9525" marB="0" anchor="b">
                    <a:lnL w="25400" cap="flat" cmpd="dbl" algn="ctr">
                      <a:solidFill>
                        <a:srgbClr val="000000"/>
                      </a:solidFill>
                      <a:prstDash val="solid"/>
                      <a:round/>
                      <a:headEnd type="none" w="med" len="med"/>
                      <a:tailEnd type="none" w="med" len="med"/>
                    </a:lnL>
                    <a:lnR>
                      <a:noFill/>
                    </a:lnR>
                    <a:lnT>
                      <a:noFill/>
                    </a:lnT>
                    <a:lnB>
                      <a:noFill/>
                    </a:lnB>
                  </a:tcPr>
                </a:tc>
              </a:tr>
              <a:tr h="190500">
                <a:tc>
                  <a:txBody>
                    <a:bodyPr/>
                    <a:lstStyle/>
                    <a:p>
                      <a:pPr algn="ctr" fontAlgn="b"/>
                      <a:r>
                        <a:rPr lang="fr-FR" sz="1800" b="0" i="0" u="none" strike="noStrike">
                          <a:solidFill>
                            <a:srgbClr val="000000"/>
                          </a:solidFill>
                          <a:latin typeface="Calibri"/>
                        </a:rPr>
                        <a:t> </a:t>
                      </a:r>
                    </a:p>
                  </a:txBody>
                  <a:tcPr marL="9525" marR="9525" marT="9525" marB="0" anchor="b">
                    <a:lnL>
                      <a:noFill/>
                    </a:lnL>
                    <a:lnR w="25400" cap="flat" cmpd="dbl"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fr-FR" sz="1800" b="0" i="0" u="none" strike="noStrike" dirty="0" err="1">
                          <a:solidFill>
                            <a:srgbClr val="000000"/>
                          </a:solidFill>
                          <a:latin typeface="Calibri"/>
                        </a:rPr>
                        <a:t>Sterk</a:t>
                      </a:r>
                      <a:r>
                        <a:rPr lang="fr-FR" sz="1800" b="0" i="0" u="none" strike="noStrike" dirty="0">
                          <a:solidFill>
                            <a:srgbClr val="000000"/>
                          </a:solidFill>
                          <a:latin typeface="Calibri"/>
                        </a:rPr>
                        <a:t> and Stein </a:t>
                      </a:r>
                      <a:r>
                        <a:rPr lang="fr-FR" sz="1800" b="0" i="0" u="none" strike="noStrike" dirty="0" smtClean="0">
                          <a:solidFill>
                            <a:srgbClr val="000000"/>
                          </a:solidFill>
                          <a:latin typeface="Calibri"/>
                        </a:rPr>
                        <a:t>1997</a:t>
                      </a:r>
                    </a:p>
                    <a:p>
                      <a:pPr algn="ctr" fontAlgn="b"/>
                      <a:r>
                        <a:rPr lang="fr-FR" sz="1800" b="0" i="0" u="none" strike="noStrike" dirty="0" smtClean="0">
                          <a:solidFill>
                            <a:srgbClr val="000000"/>
                          </a:solidFill>
                          <a:latin typeface="Calibri"/>
                        </a:rPr>
                        <a:t>STATION</a:t>
                      </a:r>
                      <a:endParaRPr lang="fr-FR" sz="1800" b="0" i="0" u="none" strike="noStrike" dirty="0">
                        <a:solidFill>
                          <a:srgbClr val="000000"/>
                        </a:solidFill>
                        <a:latin typeface="Calibri"/>
                      </a:endParaRP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fr-FR" sz="1800" b="0" i="0" u="none" strike="noStrike" dirty="0" err="1">
                          <a:solidFill>
                            <a:srgbClr val="000000"/>
                          </a:solidFill>
                          <a:latin typeface="Calibri"/>
                        </a:rPr>
                        <a:t>Bielders</a:t>
                      </a:r>
                      <a:r>
                        <a:rPr lang="fr-FR" sz="1800" b="0" i="0" u="none" strike="noStrike" dirty="0">
                          <a:solidFill>
                            <a:srgbClr val="000000"/>
                          </a:solidFill>
                          <a:latin typeface="Calibri"/>
                        </a:rPr>
                        <a:t> et al. </a:t>
                      </a:r>
                      <a:r>
                        <a:rPr lang="fr-FR" sz="1800" b="0" i="0" u="none" strike="noStrike" dirty="0" smtClean="0">
                          <a:solidFill>
                            <a:srgbClr val="000000"/>
                          </a:solidFill>
                          <a:latin typeface="Calibri"/>
                        </a:rPr>
                        <a:t>2002</a:t>
                      </a:r>
                    </a:p>
                    <a:p>
                      <a:pPr algn="ctr" fontAlgn="b"/>
                      <a:r>
                        <a:rPr lang="fr-FR" sz="1800" b="0" i="0" u="none" strike="noStrike" dirty="0" smtClean="0">
                          <a:solidFill>
                            <a:srgbClr val="000000"/>
                          </a:solidFill>
                          <a:latin typeface="Calibri"/>
                        </a:rPr>
                        <a:t>CHAMP</a:t>
                      </a:r>
                      <a:endParaRPr lang="fr-FR" sz="18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fr-FR" sz="1800" b="0" i="0" u="none" strike="noStrike">
                          <a:solidFill>
                            <a:srgbClr val="000000"/>
                          </a:solidFill>
                          <a:latin typeface="Calibri"/>
                        </a:rPr>
                        <a:t>Bruerkert 1995 </a:t>
                      </a:r>
                    </a:p>
                  </a:txBody>
                  <a:tcPr marL="9525" marR="9525" marT="9525" marB="0" anchor="b">
                    <a:lnL w="25400" cap="flat" cmpd="dbl"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r>
              <a:tr h="190500">
                <a:tc>
                  <a:txBody>
                    <a:bodyPr/>
                    <a:lstStyle/>
                    <a:p>
                      <a:pPr algn="ctr" fontAlgn="b"/>
                      <a:r>
                        <a:rPr lang="fr-FR" sz="1800" b="0" i="0" u="none" strike="noStrike">
                          <a:solidFill>
                            <a:srgbClr val="000000"/>
                          </a:solidFill>
                          <a:latin typeface="Calibri"/>
                        </a:rPr>
                        <a:t> </a:t>
                      </a:r>
                    </a:p>
                  </a:txBody>
                  <a:tcPr marL="9525" marR="9525" marT="9525" marB="0" anchor="b">
                    <a:lnL>
                      <a:noFill/>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endParaRPr lang="fr-FR" sz="1800" b="0" i="0" u="none" strike="noStrike">
                        <a:solidFill>
                          <a:srgbClr val="000000"/>
                        </a:solidFill>
                        <a:latin typeface="Calibri"/>
                      </a:endParaRP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fr-FR" sz="1800" b="0" i="0" u="none" strike="noStrike">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endParaRPr lang="fr-FR" sz="1800" b="0" i="0" u="none" strike="noStrike">
                        <a:solidFill>
                          <a:srgbClr val="000000"/>
                        </a:solidFill>
                        <a:latin typeface="Calibri"/>
                      </a:endParaRPr>
                    </a:p>
                  </a:txBody>
                  <a:tcPr marL="9525" marR="9525" marT="9525" marB="0" anchor="b">
                    <a:lnL w="25400" cap="flat" cmpd="dbl"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r>
              <a:tr h="190500">
                <a:tc>
                  <a:txBody>
                    <a:bodyPr/>
                    <a:lstStyle/>
                    <a:p>
                      <a:pPr algn="ctr" fontAlgn="b"/>
                      <a:r>
                        <a:rPr lang="fr-FR" sz="1800" b="0" i="0" u="none" strike="noStrike" dirty="0">
                          <a:solidFill>
                            <a:srgbClr val="000000"/>
                          </a:solidFill>
                          <a:latin typeface="Calibri"/>
                        </a:rPr>
                        <a:t>Nb de tempête</a:t>
                      </a:r>
                    </a:p>
                  </a:txBody>
                  <a:tcPr marL="9525" marR="9525" marT="9525"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b"/>
                      <a:r>
                        <a:rPr lang="fr-FR" sz="2000" b="1" i="0" u="none" strike="noStrike" dirty="0">
                          <a:solidFill>
                            <a:srgbClr val="000000"/>
                          </a:solidFill>
                          <a:latin typeface="Calibri"/>
                        </a:rPr>
                        <a:t>2</a:t>
                      </a: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2000" b="1" i="0" u="none" strike="noStrike" dirty="0">
                          <a:solidFill>
                            <a:srgbClr val="000000"/>
                          </a:solidFill>
                          <a:latin typeface="Calibri"/>
                        </a:rPr>
                        <a:t>1</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ctr" fontAlgn="b"/>
                      <a:endParaRPr lang="fr-FR" sz="1800" b="0" i="0" u="none" strike="noStrike">
                        <a:solidFill>
                          <a:srgbClr val="000000"/>
                        </a:solidFill>
                        <a:latin typeface="Calibri"/>
                      </a:endParaRPr>
                    </a:p>
                  </a:txBody>
                  <a:tcPr marL="9525" marR="9525" marT="9525" marB="0" anchor="b">
                    <a:lnL w="25400" cap="flat" cmpd="dbl" algn="ctr">
                      <a:solidFill>
                        <a:srgbClr val="000000"/>
                      </a:solidFill>
                      <a:prstDash val="solid"/>
                      <a:round/>
                      <a:headEnd type="none" w="med" len="med"/>
                      <a:tailEnd type="none" w="med" len="med"/>
                    </a:lnL>
                    <a:lnR>
                      <a:noFill/>
                    </a:lnR>
                    <a:lnT>
                      <a:noFill/>
                    </a:lnT>
                    <a:lnB>
                      <a:noFill/>
                    </a:lnB>
                  </a:tcPr>
                </a:tc>
              </a:tr>
              <a:tr h="190500">
                <a:tc>
                  <a:txBody>
                    <a:bodyPr/>
                    <a:lstStyle/>
                    <a:p>
                      <a:pPr algn="ctr" fontAlgn="b"/>
                      <a:r>
                        <a:rPr lang="fr-FR" sz="1800" b="0" i="0" u="none" strike="noStrike" dirty="0">
                          <a:solidFill>
                            <a:srgbClr val="000000"/>
                          </a:solidFill>
                          <a:latin typeface="Calibri"/>
                        </a:rPr>
                        <a:t> </a:t>
                      </a:r>
                    </a:p>
                  </a:txBody>
                  <a:tcPr marL="9525" marR="9525" marT="9525"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b"/>
                      <a:endParaRPr lang="fr-FR" sz="2000" b="1" i="0" u="none" strike="noStrike" dirty="0">
                        <a:solidFill>
                          <a:srgbClr val="000000"/>
                        </a:solidFill>
                        <a:latin typeface="Calibri"/>
                      </a:endParaRP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2000" b="1"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ctr" fontAlgn="b"/>
                      <a:endParaRPr lang="fr-FR" sz="1800" b="0" i="0" u="none" strike="noStrike">
                        <a:solidFill>
                          <a:srgbClr val="000000"/>
                        </a:solidFill>
                        <a:latin typeface="Calibri"/>
                      </a:endParaRPr>
                    </a:p>
                  </a:txBody>
                  <a:tcPr marL="9525" marR="9525" marT="9525" marB="0" anchor="b">
                    <a:lnL w="25400" cap="flat" cmpd="dbl" algn="ctr">
                      <a:solidFill>
                        <a:srgbClr val="000000"/>
                      </a:solidFill>
                      <a:prstDash val="solid"/>
                      <a:round/>
                      <a:headEnd type="none" w="med" len="med"/>
                      <a:tailEnd type="none" w="med" len="med"/>
                    </a:lnL>
                    <a:lnR>
                      <a:noFill/>
                    </a:lnR>
                    <a:lnT>
                      <a:noFill/>
                    </a:lnT>
                    <a:lnB>
                      <a:noFill/>
                    </a:lnB>
                  </a:tcPr>
                </a:tc>
              </a:tr>
              <a:tr h="190500">
                <a:tc>
                  <a:txBody>
                    <a:bodyPr/>
                    <a:lstStyle/>
                    <a:p>
                      <a:pPr algn="ctr" fontAlgn="b"/>
                      <a:r>
                        <a:rPr lang="fr-FR" sz="1800" b="0" i="0" u="none" strike="noStrike" dirty="0">
                          <a:solidFill>
                            <a:srgbClr val="000000"/>
                          </a:solidFill>
                          <a:latin typeface="Calibri"/>
                        </a:rPr>
                        <a:t>Masse totale (Mg/ha)</a:t>
                      </a:r>
                    </a:p>
                  </a:txBody>
                  <a:tcPr marL="9525" marR="9525" marT="9525"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b"/>
                      <a:r>
                        <a:rPr lang="fr-FR" sz="2000" b="1" i="0" u="none" strike="noStrike" dirty="0">
                          <a:solidFill>
                            <a:srgbClr val="FF0000"/>
                          </a:solidFill>
                          <a:latin typeface="Calibri"/>
                        </a:rPr>
                        <a:t>38</a:t>
                      </a: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2000" b="1" i="0" u="none" strike="noStrike" dirty="0">
                          <a:solidFill>
                            <a:srgbClr val="FF0000"/>
                          </a:solidFill>
                          <a:latin typeface="Calibri"/>
                        </a:rPr>
                        <a:t>16</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ctr" fontAlgn="b"/>
                      <a:r>
                        <a:rPr lang="fr-FR" sz="2000" b="1" i="0" u="none" strike="noStrike" dirty="0" smtClean="0">
                          <a:solidFill>
                            <a:schemeClr val="accent3">
                              <a:lumMod val="50000"/>
                            </a:schemeClr>
                          </a:solidFill>
                          <a:latin typeface="Calibri"/>
                        </a:rPr>
                        <a:t>0,5 </a:t>
                      </a:r>
                      <a:r>
                        <a:rPr lang="fr-FR" sz="2000" b="1" i="0" u="none" strike="noStrike" dirty="0">
                          <a:solidFill>
                            <a:schemeClr val="accent3">
                              <a:lumMod val="50000"/>
                            </a:schemeClr>
                          </a:solidFill>
                          <a:latin typeface="Calibri"/>
                        </a:rPr>
                        <a:t>+ </a:t>
                      </a:r>
                      <a:r>
                        <a:rPr lang="fr-FR" sz="2000" b="1" i="0" u="none" strike="noStrike" dirty="0" smtClean="0">
                          <a:solidFill>
                            <a:schemeClr val="accent3">
                              <a:lumMod val="50000"/>
                            </a:schemeClr>
                          </a:solidFill>
                          <a:latin typeface="Calibri"/>
                        </a:rPr>
                        <a:t>1,65</a:t>
                      </a:r>
                      <a:endParaRPr lang="fr-FR" sz="2000" b="1" i="0" u="none" strike="noStrike" dirty="0">
                        <a:solidFill>
                          <a:schemeClr val="accent3">
                            <a:lumMod val="50000"/>
                          </a:schemeClr>
                        </a:solidFill>
                        <a:latin typeface="Calibri"/>
                      </a:endParaRPr>
                    </a:p>
                  </a:txBody>
                  <a:tcPr marL="9525" marR="9525" marT="9525" marB="0" anchor="b">
                    <a:lnL w="25400" cap="flat" cmpd="dbl" algn="ctr">
                      <a:solidFill>
                        <a:srgbClr val="000000"/>
                      </a:solidFill>
                      <a:prstDash val="solid"/>
                      <a:round/>
                      <a:headEnd type="none" w="med" len="med"/>
                      <a:tailEnd type="none" w="med" len="med"/>
                    </a:lnL>
                    <a:lnR>
                      <a:noFill/>
                    </a:lnR>
                    <a:lnT>
                      <a:noFill/>
                    </a:lnT>
                    <a:lnB>
                      <a:noFill/>
                    </a:lnB>
                  </a:tcPr>
                </a:tc>
              </a:tr>
              <a:tr h="190500">
                <a:tc>
                  <a:txBody>
                    <a:bodyPr/>
                    <a:lstStyle/>
                    <a:p>
                      <a:pPr algn="ctr" fontAlgn="b"/>
                      <a:r>
                        <a:rPr lang="fr-FR" sz="1800" b="0" i="0" u="none" strike="noStrike" dirty="0">
                          <a:solidFill>
                            <a:srgbClr val="000000"/>
                          </a:solidFill>
                          <a:latin typeface="Calibri"/>
                        </a:rPr>
                        <a:t> </a:t>
                      </a:r>
                    </a:p>
                  </a:txBody>
                  <a:tcPr marL="9525" marR="9525" marT="9525"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b"/>
                      <a:endParaRPr lang="fr-FR" sz="2000" b="1" i="0" u="none" strike="noStrike" dirty="0">
                        <a:solidFill>
                          <a:srgbClr val="000000"/>
                        </a:solidFill>
                        <a:latin typeface="Calibri"/>
                      </a:endParaRP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2000" b="1"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ctr" fontAlgn="b"/>
                      <a:endParaRPr lang="fr-FR" sz="2000" b="1" i="0" u="none" strike="noStrike" dirty="0">
                        <a:solidFill>
                          <a:schemeClr val="accent3">
                            <a:lumMod val="50000"/>
                          </a:schemeClr>
                        </a:solidFill>
                        <a:latin typeface="Calibri"/>
                      </a:endParaRPr>
                    </a:p>
                  </a:txBody>
                  <a:tcPr marL="9525" marR="9525" marT="9525" marB="0" anchor="b">
                    <a:lnL w="25400" cap="flat" cmpd="dbl" algn="ctr">
                      <a:solidFill>
                        <a:srgbClr val="000000"/>
                      </a:solidFill>
                      <a:prstDash val="solid"/>
                      <a:round/>
                      <a:headEnd type="none" w="med" len="med"/>
                      <a:tailEnd type="none" w="med" len="med"/>
                    </a:lnL>
                    <a:lnR>
                      <a:noFill/>
                    </a:lnR>
                    <a:lnT>
                      <a:noFill/>
                    </a:lnT>
                    <a:lnB>
                      <a:noFill/>
                    </a:lnB>
                  </a:tcPr>
                </a:tc>
              </a:tr>
              <a:tr h="190500">
                <a:tc>
                  <a:txBody>
                    <a:bodyPr/>
                    <a:lstStyle/>
                    <a:p>
                      <a:pPr algn="ctr" fontAlgn="b"/>
                      <a:r>
                        <a:rPr lang="fr-FR" sz="1800" b="0" i="0" u="none" strike="noStrike" dirty="0">
                          <a:solidFill>
                            <a:srgbClr val="000000"/>
                          </a:solidFill>
                          <a:latin typeface="Calibri"/>
                        </a:rPr>
                        <a:t>C organique (kg/ha)</a:t>
                      </a:r>
                    </a:p>
                  </a:txBody>
                  <a:tcPr marL="9525" marR="9525" marT="9525"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b"/>
                      <a:r>
                        <a:rPr lang="fr-FR" sz="2000" b="1" i="0" u="none" strike="noStrike" dirty="0">
                          <a:solidFill>
                            <a:srgbClr val="000000"/>
                          </a:solidFill>
                          <a:latin typeface="Calibri"/>
                        </a:rPr>
                        <a:t>76,6</a:t>
                      </a: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2000" b="1" i="0" u="none" strike="noStrike" dirty="0" smtClean="0">
                          <a:solidFill>
                            <a:srgbClr val="000000"/>
                          </a:solidFill>
                          <a:latin typeface="Calibri"/>
                        </a:rPr>
                        <a:t>-</a:t>
                      </a:r>
                      <a:r>
                        <a:rPr lang="fr-FR" sz="2000" b="1"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ctr" fontAlgn="b"/>
                      <a:r>
                        <a:rPr lang="fr-FR" sz="2000" b="1" i="0" u="none" strike="noStrike" dirty="0" smtClean="0">
                          <a:solidFill>
                            <a:schemeClr val="accent3">
                              <a:lumMod val="50000"/>
                            </a:schemeClr>
                          </a:solidFill>
                          <a:latin typeface="Calibri"/>
                        </a:rPr>
                        <a:t>-</a:t>
                      </a:r>
                      <a:endParaRPr lang="fr-FR" sz="2000" b="1" i="0" u="none" strike="noStrike" dirty="0">
                        <a:solidFill>
                          <a:schemeClr val="accent3">
                            <a:lumMod val="50000"/>
                          </a:schemeClr>
                        </a:solidFill>
                        <a:latin typeface="Calibri"/>
                      </a:endParaRPr>
                    </a:p>
                  </a:txBody>
                  <a:tcPr marL="9525" marR="9525" marT="9525" marB="0" anchor="b">
                    <a:lnL w="25400" cap="flat" cmpd="dbl" algn="ctr">
                      <a:solidFill>
                        <a:srgbClr val="000000"/>
                      </a:solidFill>
                      <a:prstDash val="solid"/>
                      <a:round/>
                      <a:headEnd type="none" w="med" len="med"/>
                      <a:tailEnd type="none" w="med" len="med"/>
                    </a:lnL>
                    <a:lnR>
                      <a:noFill/>
                    </a:lnR>
                    <a:lnT>
                      <a:noFill/>
                    </a:lnT>
                    <a:lnB>
                      <a:noFill/>
                    </a:lnB>
                  </a:tcPr>
                </a:tc>
              </a:tr>
              <a:tr h="190500">
                <a:tc>
                  <a:txBody>
                    <a:bodyPr/>
                    <a:lstStyle/>
                    <a:p>
                      <a:pPr algn="ctr" fontAlgn="b"/>
                      <a:r>
                        <a:rPr lang="fr-FR" sz="1800" b="0" i="0" u="none" strike="noStrike" dirty="0">
                          <a:solidFill>
                            <a:srgbClr val="000000"/>
                          </a:solidFill>
                          <a:latin typeface="Calibri"/>
                        </a:rPr>
                        <a:t> </a:t>
                      </a:r>
                    </a:p>
                  </a:txBody>
                  <a:tcPr marL="9525" marR="9525" marT="9525"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b"/>
                      <a:endParaRPr lang="fr-FR" sz="2000" b="1" i="0" u="none" strike="noStrike" dirty="0">
                        <a:solidFill>
                          <a:srgbClr val="000000"/>
                        </a:solidFill>
                        <a:latin typeface="Calibri"/>
                      </a:endParaRP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2000" b="1"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ctr" fontAlgn="b"/>
                      <a:endParaRPr lang="fr-FR" sz="2000" b="1" i="0" u="none" strike="noStrike" dirty="0">
                        <a:solidFill>
                          <a:schemeClr val="accent3">
                            <a:lumMod val="50000"/>
                          </a:schemeClr>
                        </a:solidFill>
                        <a:latin typeface="Calibri"/>
                      </a:endParaRPr>
                    </a:p>
                  </a:txBody>
                  <a:tcPr marL="9525" marR="9525" marT="9525" marB="0" anchor="b">
                    <a:lnL w="25400" cap="flat" cmpd="dbl" algn="ctr">
                      <a:solidFill>
                        <a:srgbClr val="000000"/>
                      </a:solidFill>
                      <a:prstDash val="solid"/>
                      <a:round/>
                      <a:headEnd type="none" w="med" len="med"/>
                      <a:tailEnd type="none" w="med" len="med"/>
                    </a:lnL>
                    <a:lnR>
                      <a:noFill/>
                    </a:lnR>
                    <a:lnT>
                      <a:noFill/>
                    </a:lnT>
                    <a:lnB>
                      <a:noFill/>
                    </a:lnB>
                  </a:tcPr>
                </a:tc>
              </a:tr>
              <a:tr h="190500">
                <a:tc>
                  <a:txBody>
                    <a:bodyPr/>
                    <a:lstStyle/>
                    <a:p>
                      <a:pPr algn="ctr" fontAlgn="b"/>
                      <a:r>
                        <a:rPr lang="fr-FR" sz="2000" b="1" i="0" u="none" strike="noStrike" dirty="0" smtClean="0">
                          <a:solidFill>
                            <a:srgbClr val="000000"/>
                          </a:solidFill>
                          <a:latin typeface="Calibri"/>
                        </a:rPr>
                        <a:t>N   </a:t>
                      </a:r>
                      <a:r>
                        <a:rPr lang="fr-FR" sz="2000" b="1" i="0" u="none" strike="noStrike" dirty="0">
                          <a:solidFill>
                            <a:srgbClr val="000000"/>
                          </a:solidFill>
                          <a:latin typeface="Calibri"/>
                        </a:rPr>
                        <a:t>(kg/ha)</a:t>
                      </a:r>
                    </a:p>
                  </a:txBody>
                  <a:tcPr marL="9525" marR="9525" marT="9525"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b"/>
                      <a:r>
                        <a:rPr lang="fr-FR" sz="2000" b="1" i="0" u="none" strike="noStrike" dirty="0">
                          <a:solidFill>
                            <a:srgbClr val="000000"/>
                          </a:solidFill>
                          <a:latin typeface="Calibri"/>
                        </a:rPr>
                        <a:t>18,3</a:t>
                      </a: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2000" b="1" i="0" u="none" strike="noStrike" dirty="0">
                          <a:solidFill>
                            <a:srgbClr val="000000"/>
                          </a:solidFill>
                          <a:latin typeface="Calibri"/>
                        </a:rPr>
                        <a:t>1,35</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ctr" fontAlgn="b"/>
                      <a:r>
                        <a:rPr lang="fr-FR" sz="2000" b="1" i="0" u="none" strike="noStrike" dirty="0">
                          <a:solidFill>
                            <a:schemeClr val="accent3">
                              <a:lumMod val="50000"/>
                            </a:schemeClr>
                          </a:solidFill>
                          <a:latin typeface="Calibri"/>
                        </a:rPr>
                        <a:t>24</a:t>
                      </a:r>
                    </a:p>
                  </a:txBody>
                  <a:tcPr marL="9525" marR="9525" marT="9525" marB="0" anchor="b">
                    <a:lnL w="25400" cap="flat" cmpd="dbl" algn="ctr">
                      <a:solidFill>
                        <a:srgbClr val="000000"/>
                      </a:solidFill>
                      <a:prstDash val="solid"/>
                      <a:round/>
                      <a:headEnd type="none" w="med" len="med"/>
                      <a:tailEnd type="none" w="med" len="med"/>
                    </a:lnL>
                    <a:lnR>
                      <a:noFill/>
                    </a:lnR>
                    <a:lnT>
                      <a:noFill/>
                    </a:lnT>
                    <a:lnB>
                      <a:noFill/>
                    </a:lnB>
                  </a:tcPr>
                </a:tc>
              </a:tr>
              <a:tr h="190500">
                <a:tc>
                  <a:txBody>
                    <a:bodyPr/>
                    <a:lstStyle/>
                    <a:p>
                      <a:pPr algn="ctr" fontAlgn="b"/>
                      <a:r>
                        <a:rPr lang="fr-FR" sz="2000" b="1" i="0" u="none" strike="noStrike" dirty="0" smtClean="0">
                          <a:solidFill>
                            <a:srgbClr val="000000"/>
                          </a:solidFill>
                          <a:latin typeface="Calibri"/>
                        </a:rPr>
                        <a:t>P   </a:t>
                      </a:r>
                      <a:r>
                        <a:rPr lang="fr-FR" sz="2000" b="1" i="0" u="none" strike="noStrike" dirty="0">
                          <a:solidFill>
                            <a:srgbClr val="000000"/>
                          </a:solidFill>
                          <a:latin typeface="Calibri"/>
                        </a:rPr>
                        <a:t>(kg/ha)</a:t>
                      </a:r>
                    </a:p>
                  </a:txBody>
                  <a:tcPr marL="9525" marR="9525" marT="9525"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b"/>
                      <a:r>
                        <a:rPr lang="fr-FR" sz="2000" b="1" i="0" u="none" strike="noStrike" dirty="0">
                          <a:solidFill>
                            <a:srgbClr val="FF0000"/>
                          </a:solidFill>
                          <a:latin typeface="Calibri"/>
                        </a:rPr>
                        <a:t>6,1</a:t>
                      </a: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2000" b="1" i="0" u="none" strike="noStrike" dirty="0">
                          <a:solidFill>
                            <a:srgbClr val="000000"/>
                          </a:solidFill>
                          <a:latin typeface="Calibri"/>
                        </a:rPr>
                        <a:t>0,62</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ctr" fontAlgn="b"/>
                      <a:r>
                        <a:rPr lang="fr-FR" sz="2000" b="1" i="0" u="none" strike="noStrike" dirty="0">
                          <a:solidFill>
                            <a:schemeClr val="accent3">
                              <a:lumMod val="50000"/>
                            </a:schemeClr>
                          </a:solidFill>
                          <a:latin typeface="Calibri"/>
                        </a:rPr>
                        <a:t>4</a:t>
                      </a:r>
                    </a:p>
                  </a:txBody>
                  <a:tcPr marL="9525" marR="9525" marT="9525" marB="0" anchor="b">
                    <a:lnL w="25400" cap="flat" cmpd="dbl" algn="ctr">
                      <a:solidFill>
                        <a:srgbClr val="000000"/>
                      </a:solidFill>
                      <a:prstDash val="solid"/>
                      <a:round/>
                      <a:headEnd type="none" w="med" len="med"/>
                      <a:tailEnd type="none" w="med" len="med"/>
                    </a:lnL>
                    <a:lnR>
                      <a:noFill/>
                    </a:lnR>
                    <a:lnT>
                      <a:noFill/>
                    </a:lnT>
                    <a:lnB>
                      <a:noFill/>
                    </a:lnB>
                  </a:tcPr>
                </a:tc>
              </a:tr>
              <a:tr h="190500">
                <a:tc>
                  <a:txBody>
                    <a:bodyPr/>
                    <a:lstStyle/>
                    <a:p>
                      <a:pPr algn="ctr" fontAlgn="b"/>
                      <a:r>
                        <a:rPr lang="fr-FR" sz="2000" b="1" i="0" u="none" strike="noStrike" dirty="0" smtClean="0">
                          <a:solidFill>
                            <a:srgbClr val="000000"/>
                          </a:solidFill>
                          <a:latin typeface="Calibri"/>
                        </a:rPr>
                        <a:t>K   </a:t>
                      </a:r>
                      <a:r>
                        <a:rPr lang="fr-FR" sz="2000" b="1" i="0" u="none" strike="noStrike" dirty="0">
                          <a:solidFill>
                            <a:srgbClr val="000000"/>
                          </a:solidFill>
                          <a:latin typeface="Calibri"/>
                        </a:rPr>
                        <a:t>(kg/ha)</a:t>
                      </a:r>
                    </a:p>
                  </a:txBody>
                  <a:tcPr marL="9525" marR="9525" marT="9525"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b"/>
                      <a:r>
                        <a:rPr lang="fr-FR" sz="2000" b="1" i="0" u="none" strike="noStrike" dirty="0">
                          <a:solidFill>
                            <a:srgbClr val="FF0000"/>
                          </a:solidFill>
                          <a:latin typeface="Calibri"/>
                        </a:rPr>
                        <a:t>57,1</a:t>
                      </a: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2000" b="1" i="0" u="none" strike="noStrike" dirty="0">
                          <a:solidFill>
                            <a:srgbClr val="000000"/>
                          </a:solidFill>
                          <a:latin typeface="Calibri"/>
                        </a:rPr>
                        <a:t>1,23</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ctr" fontAlgn="b"/>
                      <a:r>
                        <a:rPr lang="fr-FR" sz="2000" b="1" i="0" u="none" strike="noStrike" dirty="0">
                          <a:solidFill>
                            <a:schemeClr val="accent3">
                              <a:lumMod val="50000"/>
                            </a:schemeClr>
                          </a:solidFill>
                          <a:latin typeface="Calibri"/>
                        </a:rPr>
                        <a:t>42</a:t>
                      </a:r>
                    </a:p>
                  </a:txBody>
                  <a:tcPr marL="9525" marR="9525" marT="9525" marB="0" anchor="b">
                    <a:lnL w="25400" cap="flat" cmpd="dbl" algn="ctr">
                      <a:solidFill>
                        <a:srgbClr val="000000"/>
                      </a:solidFill>
                      <a:prstDash val="solid"/>
                      <a:round/>
                      <a:headEnd type="none" w="med" len="med"/>
                      <a:tailEnd type="none" w="med" len="med"/>
                    </a:lnL>
                    <a:lnR>
                      <a:noFill/>
                    </a:lnR>
                    <a:lnT>
                      <a:noFill/>
                    </a:lnT>
                    <a:lnB>
                      <a:noFill/>
                    </a:lnB>
                  </a:tcPr>
                </a:tc>
              </a:tr>
            </a:tbl>
          </a:graphicData>
        </a:graphic>
      </p:graphicFrame>
      <p:pic>
        <p:nvPicPr>
          <p:cNvPr id="3" name="Picture 34" descr="moz-screenshot-3"/>
          <p:cNvPicPr>
            <a:picLocks noChangeAspect="1" noChangeArrowheads="1"/>
          </p:cNvPicPr>
          <p:nvPr/>
        </p:nvPicPr>
        <p:blipFill>
          <a:blip r:embed="rId2" cstate="print"/>
          <a:srcRect/>
          <a:stretch>
            <a:fillRect/>
          </a:stretch>
        </p:blipFill>
        <p:spPr bwMode="auto">
          <a:xfrm>
            <a:off x="-12700" y="0"/>
            <a:ext cx="9156700" cy="1474788"/>
          </a:xfrm>
          <a:prstGeom prst="rect">
            <a:avLst/>
          </a:prstGeom>
          <a:noFill/>
        </p:spPr>
      </p:pic>
      <p:sp>
        <p:nvSpPr>
          <p:cNvPr id="4" name="Rectangle 35"/>
          <p:cNvSpPr>
            <a:spLocks noChangeArrowheads="1"/>
          </p:cNvSpPr>
          <p:nvPr/>
        </p:nvSpPr>
        <p:spPr bwMode="auto">
          <a:xfrm>
            <a:off x="0" y="0"/>
            <a:ext cx="9144000" cy="1463675"/>
          </a:xfrm>
          <a:prstGeom prst="rect">
            <a:avLst/>
          </a:prstGeom>
          <a:gradFill rotWithShape="1">
            <a:gsLst>
              <a:gs pos="0">
                <a:schemeClr val="bg1">
                  <a:alpha val="50000"/>
                </a:schemeClr>
              </a:gs>
              <a:gs pos="100000">
                <a:schemeClr val="bg1">
                  <a:gamma/>
                  <a:shade val="46275"/>
                  <a:invGamma/>
                </a:schemeClr>
              </a:gs>
            </a:gsLst>
            <a:lin ang="0" scaled="1"/>
          </a:gradFill>
          <a:ln w="9525">
            <a:noFill/>
            <a:miter lim="800000"/>
            <a:headEnd/>
            <a:tailEnd/>
          </a:ln>
          <a:effectLst/>
        </p:spPr>
        <p:txBody>
          <a:bodyPr wrap="none" anchor="ctr"/>
          <a:lstStyle/>
          <a:p>
            <a:endParaRPr lang="fr-FR"/>
          </a:p>
        </p:txBody>
      </p:sp>
      <p:sp>
        <p:nvSpPr>
          <p:cNvPr id="5" name="Text Box 36"/>
          <p:cNvSpPr txBox="1">
            <a:spLocks noChangeArrowheads="1"/>
          </p:cNvSpPr>
          <p:nvPr/>
        </p:nvSpPr>
        <p:spPr bwMode="auto">
          <a:xfrm>
            <a:off x="4956313" y="439738"/>
            <a:ext cx="4187687" cy="584775"/>
          </a:xfrm>
          <a:prstGeom prst="rect">
            <a:avLst/>
          </a:prstGeom>
          <a:noFill/>
          <a:ln w="9525">
            <a:noFill/>
            <a:miter lim="800000"/>
            <a:headEnd/>
            <a:tailEnd/>
          </a:ln>
          <a:effectLst/>
        </p:spPr>
        <p:txBody>
          <a:bodyPr wrap="square">
            <a:spAutoFit/>
          </a:bodyPr>
          <a:lstStyle/>
          <a:p>
            <a:pPr algn="l">
              <a:spcBef>
                <a:spcPct val="50000"/>
              </a:spcBef>
            </a:pPr>
            <a:r>
              <a:rPr lang="fr-FR" sz="3200" b="1" dirty="0" smtClean="0">
                <a:solidFill>
                  <a:schemeClr val="bg1"/>
                </a:solidFill>
              </a:rPr>
              <a:t>Pertes en nutriments</a:t>
            </a:r>
            <a:endParaRPr lang="fr-FR" sz="3200" b="1" dirty="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1038225" y="100013"/>
            <a:ext cx="7110413" cy="831850"/>
          </a:xfrm>
          <a:prstGeom prst="rect">
            <a:avLst/>
          </a:prstGeom>
          <a:solidFill>
            <a:srgbClr val="FFCC00"/>
          </a:solidFill>
          <a:ln w="9525">
            <a:solidFill>
              <a:schemeClr val="tx1"/>
            </a:solidFill>
            <a:miter lim="800000"/>
            <a:headEnd/>
            <a:tailEnd/>
          </a:ln>
          <a:effectLst/>
        </p:spPr>
        <p:txBody>
          <a:bodyPr>
            <a:spAutoFit/>
          </a:bodyPr>
          <a:lstStyle/>
          <a:p>
            <a:pPr eaLnBrk="0" hangingPunct="0"/>
            <a:r>
              <a:rPr lang="fr-FR" sz="2400"/>
              <a:t>Impacts des aérosols terrigènes :</a:t>
            </a:r>
          </a:p>
          <a:p>
            <a:pPr eaLnBrk="0" hangingPunct="0"/>
            <a:r>
              <a:rPr lang="fr-FR" sz="2400"/>
              <a:t>sur les cycles Biogéochimiques</a:t>
            </a:r>
          </a:p>
        </p:txBody>
      </p:sp>
      <p:pic>
        <p:nvPicPr>
          <p:cNvPr id="32771" name="Picture 3" descr="émissionSahara METEOSAT"/>
          <p:cNvPicPr>
            <a:picLocks noChangeAspect="1" noChangeArrowheads="1"/>
          </p:cNvPicPr>
          <p:nvPr/>
        </p:nvPicPr>
        <p:blipFill>
          <a:blip r:embed="rId2" cstate="print"/>
          <a:srcRect/>
          <a:stretch>
            <a:fillRect/>
          </a:stretch>
        </p:blipFill>
        <p:spPr bwMode="auto">
          <a:xfrm>
            <a:off x="2436813" y="1141413"/>
            <a:ext cx="5043487" cy="5033962"/>
          </a:xfrm>
          <a:prstGeom prst="rect">
            <a:avLst/>
          </a:prstGeom>
          <a:noFill/>
        </p:spPr>
      </p:pic>
      <p:sp>
        <p:nvSpPr>
          <p:cNvPr id="32772" name="Text Box 4"/>
          <p:cNvSpPr txBox="1">
            <a:spLocks noChangeArrowheads="1"/>
          </p:cNvSpPr>
          <p:nvPr/>
        </p:nvSpPr>
        <p:spPr bwMode="auto">
          <a:xfrm>
            <a:off x="295275" y="2763838"/>
            <a:ext cx="1728788" cy="1320800"/>
          </a:xfrm>
          <a:prstGeom prst="rect">
            <a:avLst/>
          </a:prstGeom>
          <a:solidFill>
            <a:srgbClr val="FF6600"/>
          </a:solidFill>
          <a:ln w="9525">
            <a:solidFill>
              <a:schemeClr val="tx1"/>
            </a:solidFill>
            <a:miter lim="800000"/>
            <a:headEnd/>
            <a:tailEnd/>
          </a:ln>
          <a:effectLst/>
        </p:spPr>
        <p:txBody>
          <a:bodyPr wrap="none">
            <a:spAutoFit/>
          </a:bodyPr>
          <a:lstStyle/>
          <a:p>
            <a:pPr eaLnBrk="0" hangingPunct="0"/>
            <a:r>
              <a:rPr lang="fr-FR" sz="2000" b="1"/>
              <a:t>670 MT / An</a:t>
            </a:r>
          </a:p>
          <a:p>
            <a:pPr eaLnBrk="0" hangingPunct="0"/>
            <a:r>
              <a:rPr lang="fr-FR" sz="2000" b="1"/>
              <a:t>(+-60)</a:t>
            </a:r>
          </a:p>
          <a:p>
            <a:pPr eaLnBrk="0" hangingPunct="0"/>
            <a:r>
              <a:rPr lang="fr-FR" sz="2000" b="1"/>
              <a:t>Émis à partir</a:t>
            </a:r>
          </a:p>
          <a:p>
            <a:pPr eaLnBrk="0" hangingPunct="0"/>
            <a:r>
              <a:rPr lang="fr-FR" sz="2000" b="1"/>
              <a:t>Du Sahara</a:t>
            </a:r>
          </a:p>
        </p:txBody>
      </p:sp>
      <p:sp>
        <p:nvSpPr>
          <p:cNvPr id="32773" name="Text Box 5"/>
          <p:cNvSpPr txBox="1">
            <a:spLocks noChangeArrowheads="1"/>
          </p:cNvSpPr>
          <p:nvPr/>
        </p:nvSpPr>
        <p:spPr bwMode="auto">
          <a:xfrm>
            <a:off x="155575" y="4073525"/>
            <a:ext cx="2089150" cy="366713"/>
          </a:xfrm>
          <a:prstGeom prst="rect">
            <a:avLst/>
          </a:prstGeom>
          <a:noFill/>
          <a:ln w="9525">
            <a:noFill/>
            <a:miter lim="800000"/>
            <a:headEnd/>
            <a:tailEnd/>
          </a:ln>
          <a:effectLst/>
        </p:spPr>
        <p:txBody>
          <a:bodyPr wrap="none">
            <a:spAutoFit/>
          </a:bodyPr>
          <a:lstStyle/>
          <a:p>
            <a:r>
              <a:rPr lang="fr-FR"/>
              <a:t>Laurent </a:t>
            </a:r>
            <a:r>
              <a:rPr lang="fr-FR" i="1"/>
              <a:t>et al</a:t>
            </a:r>
            <a:r>
              <a:rPr lang="fr-FR"/>
              <a:t>. 2006</a:t>
            </a:r>
          </a:p>
        </p:txBody>
      </p:sp>
      <p:sp>
        <p:nvSpPr>
          <p:cNvPr id="32774" name="Text Box 6"/>
          <p:cNvSpPr txBox="1">
            <a:spLocks noChangeArrowheads="1"/>
          </p:cNvSpPr>
          <p:nvPr/>
        </p:nvSpPr>
        <p:spPr bwMode="auto">
          <a:xfrm>
            <a:off x="280988" y="6156325"/>
            <a:ext cx="8863012" cy="701675"/>
          </a:xfrm>
          <a:prstGeom prst="rect">
            <a:avLst/>
          </a:prstGeom>
          <a:noFill/>
          <a:ln w="9525">
            <a:noFill/>
            <a:miter lim="800000"/>
            <a:headEnd/>
            <a:tailEnd/>
          </a:ln>
          <a:effectLst/>
        </p:spPr>
        <p:txBody>
          <a:bodyPr wrap="none">
            <a:spAutoFit/>
          </a:bodyPr>
          <a:lstStyle/>
          <a:p>
            <a:pPr eaLnBrk="0" hangingPunct="0"/>
            <a:r>
              <a:rPr lang="fr-FR" sz="2000"/>
              <a:t>Scène METEOSAT -  5 Mars 1996 (Moulin et al. 1997)</a:t>
            </a:r>
          </a:p>
          <a:p>
            <a:pPr eaLnBrk="0" hangingPunct="0"/>
            <a:r>
              <a:rPr lang="fr-FR" sz="2000"/>
              <a:t>Nuage de poussières terrigènes sur l’Océan Atlantique exportées de l’Afrique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Points bloquants</a:t>
            </a:r>
          </a:p>
        </p:txBody>
      </p:sp>
      <p:sp>
        <p:nvSpPr>
          <p:cNvPr id="3" name="Espace réservé du contenu 2"/>
          <p:cNvSpPr>
            <a:spLocks noGrp="1"/>
          </p:cNvSpPr>
          <p:nvPr>
            <p:ph idx="1"/>
          </p:nvPr>
        </p:nvSpPr>
        <p:spPr/>
        <p:txBody>
          <a:bodyPr>
            <a:normAutofit lnSpcReduction="10000"/>
          </a:bodyPr>
          <a:lstStyle/>
          <a:p>
            <a:pPr lvl="1">
              <a:buNone/>
            </a:pPr>
            <a:endParaRPr lang="fr-FR" dirty="0" smtClean="0"/>
          </a:p>
          <a:p>
            <a:pPr lvl="1"/>
            <a:r>
              <a:rPr lang="fr-FR" dirty="0" smtClean="0"/>
              <a:t>Manque de mesures de contrainte en zones source </a:t>
            </a:r>
          </a:p>
          <a:p>
            <a:pPr lvl="2"/>
            <a:r>
              <a:rPr lang="fr-FR" dirty="0" smtClean="0"/>
              <a:t>Météo (aride)</a:t>
            </a:r>
          </a:p>
          <a:p>
            <a:pPr lvl="2"/>
            <a:r>
              <a:rPr lang="fr-FR" dirty="0" smtClean="0"/>
              <a:t>Flux : érosion, émission, dépôts (arides + </a:t>
            </a:r>
            <a:r>
              <a:rPr lang="fr-FR" dirty="0" err="1" smtClean="0"/>
              <a:t>semiarides</a:t>
            </a:r>
            <a:r>
              <a:rPr lang="fr-FR" dirty="0" smtClean="0"/>
              <a:t>) </a:t>
            </a:r>
          </a:p>
          <a:p>
            <a:pPr lvl="1"/>
            <a:r>
              <a:rPr lang="fr-FR" dirty="0" smtClean="0">
                <a:solidFill>
                  <a:srgbClr val="FF0000"/>
                </a:solidFill>
              </a:rPr>
              <a:t>Zones semi arides (végétation, croûtes, pratiques agricoles)</a:t>
            </a:r>
          </a:p>
          <a:p>
            <a:pPr lvl="1"/>
            <a:r>
              <a:rPr lang="fr-FR" dirty="0" smtClean="0"/>
              <a:t>Mesure des seuils</a:t>
            </a:r>
          </a:p>
          <a:p>
            <a:pPr lvl="1"/>
            <a:r>
              <a:rPr lang="fr-FR" dirty="0" smtClean="0"/>
              <a:t>Granulométrie</a:t>
            </a:r>
          </a:p>
          <a:p>
            <a:pPr lvl="1"/>
            <a:r>
              <a:rPr lang="fr-FR" sz="2000" dirty="0" smtClean="0"/>
              <a:t>Rugosité aérodynamique (anémomètre sonique)</a:t>
            </a:r>
          </a:p>
          <a:p>
            <a:pPr lvl="1"/>
            <a:endParaRPr lang="fr-FR" dirty="0" smtClean="0"/>
          </a:p>
          <a:p>
            <a:pPr lvl="1"/>
            <a:endParaRPr lang="fr-FR" dirty="0" smtClean="0"/>
          </a:p>
          <a:p>
            <a:pPr>
              <a:buNone/>
            </a:pPr>
            <a:endParaRPr lang="fr-FR"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457200" y="0"/>
            <a:ext cx="8229600" cy="1143000"/>
          </a:xfrm>
        </p:spPr>
        <p:txBody>
          <a:bodyPr>
            <a:normAutofit/>
          </a:bodyPr>
          <a:lstStyle/>
          <a:p>
            <a:r>
              <a:rPr lang="fr-FR" sz="3400" dirty="0" smtClean="0">
                <a:latin typeface="Comic Sans MS" pitchFamily="66" charset="0"/>
              </a:rPr>
              <a:t>L’érosion éolienne en zone aride</a:t>
            </a:r>
            <a:endParaRPr lang="fr-FR" sz="3400" dirty="0">
              <a:latin typeface="Comic Sans MS" pitchFamily="66" charset="0"/>
            </a:endParaRPr>
          </a:p>
        </p:txBody>
      </p:sp>
      <p:sp>
        <p:nvSpPr>
          <p:cNvPr id="7" name="Rectangle 18"/>
          <p:cNvSpPr>
            <a:spLocks noChangeArrowheads="1"/>
          </p:cNvSpPr>
          <p:nvPr/>
        </p:nvSpPr>
        <p:spPr bwMode="auto">
          <a:xfrm>
            <a:off x="1116013" y="1742836"/>
            <a:ext cx="7559675" cy="2305050"/>
          </a:xfrm>
          <a:prstGeom prst="rect">
            <a:avLst/>
          </a:prstGeom>
          <a:solidFill>
            <a:srgbClr val="FFFFFF"/>
          </a:solidFill>
          <a:ln w="9525">
            <a:noFill/>
            <a:miter lim="800000"/>
            <a:headEnd/>
            <a:tailEnd/>
          </a:ln>
        </p:spPr>
        <p:txBody>
          <a:bodyPr wrap="none" anchor="ctr"/>
          <a:lstStyle/>
          <a:p>
            <a:endParaRPr lang="fr-FR">
              <a:latin typeface="Comic Sans MS" pitchFamily="66" charset="0"/>
            </a:endParaRPr>
          </a:p>
        </p:txBody>
      </p:sp>
      <p:pic>
        <p:nvPicPr>
          <p:cNvPr id="9" name="Picture 11" descr="seuil_erosion_p2"/>
          <p:cNvPicPr preferRelativeResize="0">
            <a:picLocks noChangeArrowheads="1"/>
          </p:cNvPicPr>
          <p:nvPr/>
        </p:nvPicPr>
        <p:blipFill>
          <a:blip r:embed="rId3" cstate="print"/>
          <a:srcRect/>
          <a:stretch>
            <a:fillRect/>
          </a:stretch>
        </p:blipFill>
        <p:spPr bwMode="auto">
          <a:xfrm>
            <a:off x="4500563" y="2044461"/>
            <a:ext cx="4154487" cy="2011362"/>
          </a:xfrm>
          <a:prstGeom prst="rect">
            <a:avLst/>
          </a:prstGeom>
          <a:noFill/>
          <a:ln w="9525">
            <a:noFill/>
            <a:miter lim="800000"/>
            <a:headEnd/>
            <a:tailEnd/>
          </a:ln>
        </p:spPr>
      </p:pic>
      <p:sp>
        <p:nvSpPr>
          <p:cNvPr id="10" name="Text Box 9"/>
          <p:cNvSpPr txBox="1">
            <a:spLocks noChangeArrowheads="1"/>
          </p:cNvSpPr>
          <p:nvPr/>
        </p:nvSpPr>
        <p:spPr bwMode="auto">
          <a:xfrm>
            <a:off x="641350" y="4044711"/>
            <a:ext cx="4208463" cy="1142877"/>
          </a:xfrm>
          <a:prstGeom prst="rect">
            <a:avLst/>
          </a:prstGeom>
          <a:noFill/>
          <a:ln w="9525">
            <a:noFill/>
            <a:miter lim="800000"/>
            <a:headEnd/>
            <a:tailEnd/>
          </a:ln>
        </p:spPr>
        <p:txBody>
          <a:bodyPr>
            <a:spAutoFit/>
          </a:bodyPr>
          <a:lstStyle/>
          <a:p>
            <a:r>
              <a:rPr lang="fr-FR" sz="1600" dirty="0">
                <a:latin typeface="Wingdings 2" pitchFamily="18" charset="2"/>
              </a:rPr>
              <a:t>E </a:t>
            </a:r>
            <a:r>
              <a:rPr lang="fr-FR" sz="1600" b="1" u="sng" dirty="0">
                <a:latin typeface="Comic Sans MS" pitchFamily="66" charset="0"/>
              </a:rPr>
              <a:t>Forces de maintien au sol</a:t>
            </a:r>
            <a:r>
              <a:rPr lang="fr-FR" sz="1600" b="1" dirty="0">
                <a:latin typeface="Comic Sans MS" pitchFamily="66" charset="0"/>
              </a:rPr>
              <a:t> :</a:t>
            </a:r>
          </a:p>
          <a:p>
            <a:r>
              <a:rPr lang="fr-FR" sz="1400" b="1" i="1" dirty="0">
                <a:latin typeface="Comic Sans MS" pitchFamily="66" charset="0"/>
              </a:rPr>
              <a:t>Poids de la particule, P</a:t>
            </a:r>
          </a:p>
          <a:p>
            <a:pPr>
              <a:spcBef>
                <a:spcPct val="40000"/>
              </a:spcBef>
            </a:pPr>
            <a:r>
              <a:rPr lang="fr-FR" sz="1400" b="1" i="1" dirty="0">
                <a:latin typeface="Comic Sans MS" pitchFamily="66" charset="0"/>
              </a:rPr>
              <a:t>Forces de cohésion inter- particulaire, </a:t>
            </a:r>
            <a:r>
              <a:rPr lang="fr-FR" sz="1400" b="1" i="1" dirty="0" err="1">
                <a:latin typeface="Comic Sans MS" pitchFamily="66" charset="0"/>
              </a:rPr>
              <a:t>I</a:t>
            </a:r>
            <a:r>
              <a:rPr lang="fr-FR" sz="1400" b="1" i="1" baseline="-25000" dirty="0" err="1">
                <a:latin typeface="Comic Sans MS" pitchFamily="66" charset="0"/>
              </a:rPr>
              <a:t>p</a:t>
            </a:r>
            <a:endParaRPr lang="fr-FR" sz="1400" b="1" i="1" baseline="-25000" dirty="0">
              <a:latin typeface="Comic Sans MS" pitchFamily="66" charset="0"/>
            </a:endParaRPr>
          </a:p>
          <a:p>
            <a:endParaRPr lang="fr-FR" sz="1400" b="1" i="1" baseline="-25000" dirty="0"/>
          </a:p>
          <a:p>
            <a:endParaRPr lang="fr-FR" sz="1400" b="1" i="1" baseline="-25000" dirty="0"/>
          </a:p>
        </p:txBody>
      </p:sp>
      <p:sp>
        <p:nvSpPr>
          <p:cNvPr id="11" name="Text Box 10"/>
          <p:cNvSpPr txBox="1">
            <a:spLocks noChangeArrowheads="1"/>
          </p:cNvSpPr>
          <p:nvPr/>
        </p:nvSpPr>
        <p:spPr bwMode="auto">
          <a:xfrm>
            <a:off x="4935538" y="4036773"/>
            <a:ext cx="4208462" cy="1415772"/>
          </a:xfrm>
          <a:prstGeom prst="rect">
            <a:avLst/>
          </a:prstGeom>
          <a:noFill/>
          <a:ln w="9525">
            <a:noFill/>
            <a:miter lim="800000"/>
            <a:headEnd/>
            <a:tailEnd/>
          </a:ln>
        </p:spPr>
        <p:txBody>
          <a:bodyPr>
            <a:spAutoFit/>
          </a:bodyPr>
          <a:lstStyle/>
          <a:p>
            <a:r>
              <a:rPr lang="fr-FR" sz="1600" b="1" dirty="0"/>
              <a:t> </a:t>
            </a:r>
            <a:r>
              <a:rPr lang="fr-FR" sz="1600" dirty="0">
                <a:latin typeface="Wingdings 2" pitchFamily="18" charset="2"/>
              </a:rPr>
              <a:t>E</a:t>
            </a:r>
            <a:r>
              <a:rPr lang="fr-FR" sz="1600" dirty="0"/>
              <a:t> </a:t>
            </a:r>
            <a:r>
              <a:rPr lang="fr-FR" sz="1600" b="1" u="sng" dirty="0">
                <a:latin typeface="Comic Sans MS" pitchFamily="66" charset="0"/>
              </a:rPr>
              <a:t>Eléments de rugosité</a:t>
            </a:r>
            <a:r>
              <a:rPr lang="fr-FR" sz="1600" b="1" dirty="0">
                <a:latin typeface="Comic Sans MS" pitchFamily="66" charset="0"/>
              </a:rPr>
              <a:t> </a:t>
            </a:r>
            <a:r>
              <a:rPr lang="fr-FR" sz="1600" b="1" dirty="0" smtClean="0">
                <a:latin typeface="Comic Sans MS" pitchFamily="66" charset="0"/>
              </a:rPr>
              <a:t>:</a:t>
            </a:r>
            <a:endParaRPr lang="fr-FR" sz="1600" b="1" dirty="0">
              <a:latin typeface="Comic Sans MS" pitchFamily="66" charset="0"/>
            </a:endParaRPr>
          </a:p>
          <a:p>
            <a:r>
              <a:rPr lang="fr-FR" sz="1400" b="1" i="1" dirty="0">
                <a:latin typeface="Comic Sans MS" pitchFamily="66" charset="0"/>
              </a:rPr>
              <a:t>(cailloux, graviers, végétation </a:t>
            </a:r>
            <a:r>
              <a:rPr lang="fr-FR" sz="1400" b="1" i="1" dirty="0" smtClean="0">
                <a:latin typeface="Comic Sans MS" pitchFamily="66" charset="0"/>
              </a:rPr>
              <a:t>pérenne…)</a:t>
            </a:r>
          </a:p>
          <a:p>
            <a:r>
              <a:rPr lang="fr-FR" sz="1400" b="1" i="1" dirty="0" smtClean="0">
                <a:latin typeface="Comic Sans MS" pitchFamily="66" charset="0"/>
              </a:rPr>
              <a:t>= Partition de l’énergie éolienne </a:t>
            </a:r>
            <a:r>
              <a:rPr lang="fr-FR" sz="1400" b="1" i="1" dirty="0" err="1" smtClean="0">
                <a:latin typeface="Comic Sans MS" pitchFamily="66" charset="0"/>
              </a:rPr>
              <a:t>feff</a:t>
            </a:r>
            <a:r>
              <a:rPr lang="fr-FR" sz="1400" b="1" i="1" dirty="0" smtClean="0">
                <a:latin typeface="Comic Sans MS" pitchFamily="66" charset="0"/>
              </a:rPr>
              <a:t>= f(Z0) </a:t>
            </a:r>
            <a:endParaRPr lang="fr-FR" sz="1400" b="1" i="1" dirty="0">
              <a:latin typeface="Comic Sans MS" pitchFamily="66" charset="0"/>
            </a:endParaRPr>
          </a:p>
          <a:p>
            <a:endParaRPr lang="fr-FR" sz="1400" b="1" dirty="0"/>
          </a:p>
          <a:p>
            <a:endParaRPr lang="fr-FR" sz="1400" b="1" dirty="0"/>
          </a:p>
          <a:p>
            <a:endParaRPr lang="fr-FR" sz="1400" b="1" dirty="0"/>
          </a:p>
        </p:txBody>
      </p:sp>
      <p:sp>
        <p:nvSpPr>
          <p:cNvPr id="12" name="AutoShape 11"/>
          <p:cNvSpPr>
            <a:spLocks/>
          </p:cNvSpPr>
          <p:nvPr/>
        </p:nvSpPr>
        <p:spPr bwMode="auto">
          <a:xfrm>
            <a:off x="485775" y="1939686"/>
            <a:ext cx="233363" cy="3081337"/>
          </a:xfrm>
          <a:prstGeom prst="leftBrace">
            <a:avLst>
              <a:gd name="adj1" fmla="val 110034"/>
              <a:gd name="adj2" fmla="val 50000"/>
            </a:avLst>
          </a:prstGeom>
          <a:noFill/>
          <a:ln w="25400">
            <a:solidFill>
              <a:schemeClr val="tx1"/>
            </a:solidFill>
            <a:round/>
            <a:headEnd/>
            <a:tailEnd/>
          </a:ln>
        </p:spPr>
        <p:txBody>
          <a:bodyPr wrap="none" anchor="ctr"/>
          <a:lstStyle/>
          <a:p>
            <a:pPr algn="ctr"/>
            <a:endParaRPr lang="en-US" sz="2400" b="1">
              <a:latin typeface="Times New Roman" pitchFamily="18" charset="0"/>
            </a:endParaRPr>
          </a:p>
        </p:txBody>
      </p:sp>
      <p:sp>
        <p:nvSpPr>
          <p:cNvPr id="13" name="Text Box 12"/>
          <p:cNvSpPr txBox="1">
            <a:spLocks noChangeArrowheads="1"/>
          </p:cNvSpPr>
          <p:nvPr/>
        </p:nvSpPr>
        <p:spPr bwMode="auto">
          <a:xfrm>
            <a:off x="1187450" y="1939686"/>
            <a:ext cx="2400016" cy="307777"/>
          </a:xfrm>
          <a:prstGeom prst="rect">
            <a:avLst/>
          </a:prstGeom>
          <a:noFill/>
          <a:ln w="9525">
            <a:noFill/>
            <a:miter lim="800000"/>
            <a:headEnd/>
            <a:tailEnd/>
          </a:ln>
        </p:spPr>
        <p:txBody>
          <a:bodyPr wrap="none">
            <a:spAutoFit/>
          </a:bodyPr>
          <a:lstStyle/>
          <a:p>
            <a:r>
              <a:rPr lang="fr-FR" sz="1400" b="1">
                <a:solidFill>
                  <a:srgbClr val="FF0000"/>
                </a:solidFill>
                <a:latin typeface="Comic Sans MS" pitchFamily="66" charset="0"/>
              </a:rPr>
              <a:t>Force de friction du vent</a:t>
            </a:r>
          </a:p>
        </p:txBody>
      </p:sp>
      <p:sp>
        <p:nvSpPr>
          <p:cNvPr id="14" name="Text Box 13"/>
          <p:cNvSpPr txBox="1">
            <a:spLocks noChangeArrowheads="1"/>
          </p:cNvSpPr>
          <p:nvPr/>
        </p:nvSpPr>
        <p:spPr bwMode="auto">
          <a:xfrm>
            <a:off x="4460875" y="1788873"/>
            <a:ext cx="2270173" cy="307777"/>
          </a:xfrm>
          <a:prstGeom prst="rect">
            <a:avLst/>
          </a:prstGeom>
          <a:noFill/>
          <a:ln w="9525">
            <a:noFill/>
            <a:miter lim="800000"/>
            <a:headEnd/>
            <a:tailEnd/>
          </a:ln>
        </p:spPr>
        <p:txBody>
          <a:bodyPr wrap="none">
            <a:spAutoFit/>
          </a:bodyPr>
          <a:lstStyle/>
          <a:p>
            <a:r>
              <a:rPr lang="fr-FR" sz="1400" b="1">
                <a:solidFill>
                  <a:srgbClr val="FF0000"/>
                </a:solidFill>
                <a:latin typeface="Comic Sans MS" pitchFamily="66" charset="0"/>
              </a:rPr>
              <a:t>Force de friction totale</a:t>
            </a:r>
          </a:p>
        </p:txBody>
      </p:sp>
      <p:sp>
        <p:nvSpPr>
          <p:cNvPr id="15" name="Text Box 14"/>
          <p:cNvSpPr txBox="1">
            <a:spLocks noChangeArrowheads="1"/>
          </p:cNvSpPr>
          <p:nvPr/>
        </p:nvSpPr>
        <p:spPr bwMode="auto">
          <a:xfrm rot="-5400000">
            <a:off x="-594519" y="3202542"/>
            <a:ext cx="1751013" cy="396875"/>
          </a:xfrm>
          <a:prstGeom prst="rect">
            <a:avLst/>
          </a:prstGeom>
          <a:noFill/>
          <a:ln w="9525">
            <a:noFill/>
            <a:miter lim="800000"/>
            <a:headEnd/>
            <a:tailEnd/>
          </a:ln>
        </p:spPr>
        <p:txBody>
          <a:bodyPr wrap="none">
            <a:spAutoFit/>
          </a:bodyPr>
          <a:lstStyle/>
          <a:p>
            <a:r>
              <a:rPr lang="fr-FR" sz="2000" b="1" dirty="0">
                <a:latin typeface="Comic Sans MS" pitchFamily="66" charset="0"/>
              </a:rPr>
              <a:t>Zones arides</a:t>
            </a:r>
          </a:p>
        </p:txBody>
      </p:sp>
      <p:sp>
        <p:nvSpPr>
          <p:cNvPr id="16" name="Text Box 23"/>
          <p:cNvSpPr txBox="1">
            <a:spLocks noChangeArrowheads="1"/>
          </p:cNvSpPr>
          <p:nvPr/>
        </p:nvSpPr>
        <p:spPr bwMode="auto">
          <a:xfrm>
            <a:off x="6938963" y="2025411"/>
            <a:ext cx="1117600" cy="304800"/>
          </a:xfrm>
          <a:prstGeom prst="rect">
            <a:avLst/>
          </a:prstGeom>
          <a:noFill/>
          <a:ln w="9525">
            <a:noFill/>
            <a:miter lim="800000"/>
            <a:headEnd/>
            <a:tailEnd/>
          </a:ln>
        </p:spPr>
        <p:txBody>
          <a:bodyPr wrap="none">
            <a:spAutoFit/>
          </a:bodyPr>
          <a:lstStyle/>
          <a:p>
            <a:r>
              <a:rPr lang="fr-FR" sz="1400" b="1">
                <a:solidFill>
                  <a:srgbClr val="33CC33"/>
                </a:solidFill>
                <a:latin typeface="Comic Sans MS" pitchFamily="66" charset="0"/>
              </a:rPr>
              <a:t>dissipation</a:t>
            </a:r>
          </a:p>
        </p:txBody>
      </p:sp>
      <p:sp>
        <p:nvSpPr>
          <p:cNvPr id="17" name="Text Box 24"/>
          <p:cNvSpPr txBox="1">
            <a:spLocks noChangeArrowheads="1"/>
          </p:cNvSpPr>
          <p:nvPr/>
        </p:nvSpPr>
        <p:spPr bwMode="auto">
          <a:xfrm>
            <a:off x="5862638" y="2615961"/>
            <a:ext cx="1717675" cy="523220"/>
          </a:xfrm>
          <a:prstGeom prst="rect">
            <a:avLst/>
          </a:prstGeom>
          <a:noFill/>
          <a:ln w="9525">
            <a:noFill/>
            <a:miter lim="800000"/>
            <a:headEnd/>
            <a:tailEnd/>
          </a:ln>
        </p:spPr>
        <p:txBody>
          <a:bodyPr>
            <a:spAutoFit/>
          </a:bodyPr>
          <a:lstStyle/>
          <a:p>
            <a:pPr algn="ctr"/>
            <a:r>
              <a:rPr lang="fr-FR" sz="1400" b="1">
                <a:solidFill>
                  <a:srgbClr val="FF0000"/>
                </a:solidFill>
                <a:latin typeface="Comic Sans MS" pitchFamily="66" charset="0"/>
              </a:rPr>
              <a:t>Force de friction en surface</a:t>
            </a:r>
          </a:p>
        </p:txBody>
      </p:sp>
      <p:sp>
        <p:nvSpPr>
          <p:cNvPr id="18" name="Text Box 25"/>
          <p:cNvSpPr txBox="1">
            <a:spLocks noChangeArrowheads="1"/>
          </p:cNvSpPr>
          <p:nvPr/>
        </p:nvSpPr>
        <p:spPr bwMode="auto">
          <a:xfrm>
            <a:off x="4772025" y="2766773"/>
            <a:ext cx="1117600" cy="304800"/>
          </a:xfrm>
          <a:prstGeom prst="rect">
            <a:avLst/>
          </a:prstGeom>
          <a:noFill/>
          <a:ln w="9525">
            <a:noFill/>
            <a:miter lim="800000"/>
            <a:headEnd/>
            <a:tailEnd/>
          </a:ln>
        </p:spPr>
        <p:txBody>
          <a:bodyPr wrap="none">
            <a:spAutoFit/>
          </a:bodyPr>
          <a:lstStyle/>
          <a:p>
            <a:r>
              <a:rPr lang="fr-FR" sz="1400" b="1">
                <a:solidFill>
                  <a:srgbClr val="33CC33"/>
                </a:solidFill>
                <a:latin typeface="Comic Sans MS" pitchFamily="66" charset="0"/>
              </a:rPr>
              <a:t>dissipation</a:t>
            </a:r>
          </a:p>
        </p:txBody>
      </p:sp>
      <p:pic>
        <p:nvPicPr>
          <p:cNvPr id="19" name="Picture 10" descr="seuilerosion_p1"/>
          <p:cNvPicPr preferRelativeResize="0">
            <a:picLocks noChangeArrowheads="1"/>
          </p:cNvPicPr>
          <p:nvPr/>
        </p:nvPicPr>
        <p:blipFill>
          <a:blip r:embed="rId4" cstate="print"/>
          <a:srcRect/>
          <a:stretch>
            <a:fillRect/>
          </a:stretch>
        </p:blipFill>
        <p:spPr bwMode="auto">
          <a:xfrm>
            <a:off x="1524000" y="2227023"/>
            <a:ext cx="2976563" cy="1752600"/>
          </a:xfrm>
          <a:prstGeom prst="rect">
            <a:avLst/>
          </a:prstGeom>
          <a:noFill/>
          <a:ln w="9525">
            <a:noFill/>
            <a:miter lim="800000"/>
            <a:headEnd/>
            <a:tailEnd/>
          </a:ln>
        </p:spPr>
      </p:pic>
      <p:grpSp>
        <p:nvGrpSpPr>
          <p:cNvPr id="2" name="Groupe 20"/>
          <p:cNvGrpSpPr/>
          <p:nvPr/>
        </p:nvGrpSpPr>
        <p:grpSpPr>
          <a:xfrm>
            <a:off x="1265238" y="1052736"/>
            <a:ext cx="6979170" cy="641350"/>
            <a:chOff x="1100626" y="2105818"/>
            <a:chExt cx="6979170" cy="641350"/>
          </a:xfrm>
        </p:grpSpPr>
        <p:sp>
          <p:nvSpPr>
            <p:cNvPr id="22" name="Text Box 7"/>
            <p:cNvSpPr txBox="1">
              <a:spLocks noChangeArrowheads="1"/>
            </p:cNvSpPr>
            <p:nvPr/>
          </p:nvSpPr>
          <p:spPr bwMode="auto">
            <a:xfrm>
              <a:off x="1100626" y="2105818"/>
              <a:ext cx="2971800" cy="641350"/>
            </a:xfrm>
            <a:prstGeom prst="rect">
              <a:avLst/>
            </a:prstGeom>
            <a:noFill/>
            <a:ln w="25400">
              <a:solidFill>
                <a:srgbClr val="800000"/>
              </a:solidFill>
              <a:miter lim="800000"/>
              <a:headEnd/>
              <a:tailEnd/>
            </a:ln>
          </p:spPr>
          <p:txBody>
            <a:bodyPr>
              <a:spAutoFit/>
            </a:bodyPr>
            <a:lstStyle/>
            <a:p>
              <a:pPr algn="ctr"/>
              <a:r>
                <a:rPr lang="fr-FR" dirty="0">
                  <a:latin typeface="Comic Sans MS" pitchFamily="66" charset="0"/>
                </a:rPr>
                <a:t>Energie minimale pour initier le mouvement</a:t>
              </a:r>
            </a:p>
          </p:txBody>
        </p:sp>
        <p:sp>
          <p:nvSpPr>
            <p:cNvPr id="23" name="Text Box 8"/>
            <p:cNvSpPr txBox="1">
              <a:spLocks noChangeArrowheads="1"/>
            </p:cNvSpPr>
            <p:nvPr/>
          </p:nvSpPr>
          <p:spPr bwMode="auto">
            <a:xfrm>
              <a:off x="5107996" y="2105818"/>
              <a:ext cx="2971800" cy="641350"/>
            </a:xfrm>
            <a:prstGeom prst="rect">
              <a:avLst/>
            </a:prstGeom>
            <a:noFill/>
            <a:ln w="25400">
              <a:solidFill>
                <a:srgbClr val="800000"/>
              </a:solidFill>
              <a:miter lim="800000"/>
              <a:headEnd/>
              <a:tailEnd/>
            </a:ln>
          </p:spPr>
          <p:txBody>
            <a:bodyPr>
              <a:spAutoFit/>
            </a:bodyPr>
            <a:lstStyle/>
            <a:p>
              <a:pPr algn="ctr"/>
              <a:r>
                <a:rPr lang="fr-FR" dirty="0">
                  <a:latin typeface="Comic Sans MS" pitchFamily="66" charset="0"/>
                </a:rPr>
                <a:t>Energie éolienne effectivement transmise</a:t>
              </a:r>
            </a:p>
          </p:txBody>
        </p:sp>
        <p:sp>
          <p:nvSpPr>
            <p:cNvPr id="24" name="AutoShape 9"/>
            <p:cNvSpPr>
              <a:spLocks noChangeArrowheads="1"/>
            </p:cNvSpPr>
            <p:nvPr/>
          </p:nvSpPr>
          <p:spPr bwMode="auto">
            <a:xfrm>
              <a:off x="4087416" y="2334418"/>
              <a:ext cx="990600" cy="152400"/>
            </a:xfrm>
            <a:prstGeom prst="leftRightArrow">
              <a:avLst>
                <a:gd name="adj1" fmla="val 50000"/>
                <a:gd name="adj2" fmla="val 130000"/>
              </a:avLst>
            </a:prstGeom>
            <a:solidFill>
              <a:srgbClr val="800000"/>
            </a:solidFill>
            <a:ln w="9525">
              <a:solidFill>
                <a:schemeClr val="tx1"/>
              </a:solidFill>
              <a:miter lim="800000"/>
              <a:headEnd/>
              <a:tailEnd/>
            </a:ln>
          </p:spPr>
          <p:txBody>
            <a:bodyPr wrap="none" anchor="ctr"/>
            <a:lstStyle/>
            <a:p>
              <a:endParaRPr lang="fr-FR">
                <a:latin typeface="Comic Sans MS" pitchFamily="66" charset="0"/>
              </a:endParaRP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457200" y="0"/>
            <a:ext cx="8229600" cy="1143000"/>
          </a:xfrm>
        </p:spPr>
        <p:txBody>
          <a:bodyPr>
            <a:normAutofit fontScale="90000"/>
          </a:bodyPr>
          <a:lstStyle/>
          <a:p>
            <a:r>
              <a:rPr lang="fr-FR" sz="3800" dirty="0" smtClean="0">
                <a:latin typeface="Comic Sans MS" pitchFamily="66" charset="0"/>
              </a:rPr>
              <a:t>L’érosion éolienne en zone semi-aride</a:t>
            </a:r>
            <a:endParaRPr lang="fr-FR" sz="3800" dirty="0">
              <a:latin typeface="Comic Sans MS" pitchFamily="66" charset="0"/>
            </a:endParaRPr>
          </a:p>
        </p:txBody>
      </p:sp>
      <p:sp>
        <p:nvSpPr>
          <p:cNvPr id="7" name="Rectangle 23"/>
          <p:cNvSpPr>
            <a:spLocks noChangeArrowheads="1"/>
          </p:cNvSpPr>
          <p:nvPr/>
        </p:nvSpPr>
        <p:spPr bwMode="auto">
          <a:xfrm>
            <a:off x="1116013" y="1738841"/>
            <a:ext cx="7559675" cy="2305050"/>
          </a:xfrm>
          <a:prstGeom prst="rect">
            <a:avLst/>
          </a:prstGeom>
          <a:solidFill>
            <a:srgbClr val="FFFFFF"/>
          </a:solidFill>
          <a:ln w="9525">
            <a:noFill/>
            <a:miter lim="800000"/>
            <a:headEnd/>
            <a:tailEnd/>
          </a:ln>
        </p:spPr>
        <p:txBody>
          <a:bodyPr wrap="none" anchor="ctr"/>
          <a:lstStyle/>
          <a:p>
            <a:endParaRPr lang="fr-FR">
              <a:latin typeface="Comic Sans MS" pitchFamily="66" charset="0"/>
            </a:endParaRPr>
          </a:p>
        </p:txBody>
      </p:sp>
      <p:sp>
        <p:nvSpPr>
          <p:cNvPr id="9" name="Text Box 9"/>
          <p:cNvSpPr txBox="1">
            <a:spLocks noChangeArrowheads="1"/>
          </p:cNvSpPr>
          <p:nvPr/>
        </p:nvSpPr>
        <p:spPr bwMode="auto">
          <a:xfrm>
            <a:off x="641350" y="4040716"/>
            <a:ext cx="4208463" cy="1993900"/>
          </a:xfrm>
          <a:prstGeom prst="rect">
            <a:avLst/>
          </a:prstGeom>
          <a:noFill/>
          <a:ln w="9525">
            <a:noFill/>
            <a:miter lim="800000"/>
            <a:headEnd/>
            <a:tailEnd/>
          </a:ln>
        </p:spPr>
        <p:txBody>
          <a:bodyPr>
            <a:spAutoFit/>
          </a:bodyPr>
          <a:lstStyle/>
          <a:p>
            <a:r>
              <a:rPr lang="fr-FR" sz="1600" dirty="0">
                <a:latin typeface="Wingdings 2" pitchFamily="18" charset="2"/>
              </a:rPr>
              <a:t>E </a:t>
            </a:r>
            <a:r>
              <a:rPr lang="fr-FR" sz="1600" b="1" u="sng" dirty="0">
                <a:latin typeface="Comic Sans MS" pitchFamily="66" charset="0"/>
              </a:rPr>
              <a:t>Forces de maintien au sol</a:t>
            </a:r>
            <a:r>
              <a:rPr lang="fr-FR" sz="1600" b="1" dirty="0">
                <a:latin typeface="Comic Sans MS" pitchFamily="66" charset="0"/>
              </a:rPr>
              <a:t> :</a:t>
            </a:r>
          </a:p>
          <a:p>
            <a:r>
              <a:rPr lang="fr-FR" sz="1400" b="1" i="1" dirty="0">
                <a:latin typeface="Comic Sans MS" pitchFamily="66" charset="0"/>
              </a:rPr>
              <a:t>Poids de la particule, P</a:t>
            </a:r>
          </a:p>
          <a:p>
            <a:pPr>
              <a:spcBef>
                <a:spcPct val="40000"/>
              </a:spcBef>
            </a:pPr>
            <a:r>
              <a:rPr lang="fr-FR" sz="1400" b="1" i="1" dirty="0">
                <a:latin typeface="Comic Sans MS" pitchFamily="66" charset="0"/>
              </a:rPr>
              <a:t>Forces de cohésion inter- particulaire, </a:t>
            </a:r>
            <a:r>
              <a:rPr lang="fr-FR" sz="1400" b="1" i="1" dirty="0" err="1">
                <a:latin typeface="Comic Sans MS" pitchFamily="66" charset="0"/>
              </a:rPr>
              <a:t>I</a:t>
            </a:r>
            <a:r>
              <a:rPr lang="fr-FR" sz="1400" b="1" i="1" baseline="-25000" dirty="0" err="1">
                <a:latin typeface="Comic Sans MS" pitchFamily="66" charset="0"/>
              </a:rPr>
              <a:t>p</a:t>
            </a:r>
            <a:endParaRPr lang="fr-FR" sz="1400" b="1" i="1" baseline="-25000" dirty="0">
              <a:latin typeface="Comic Sans MS" pitchFamily="66" charset="0"/>
            </a:endParaRPr>
          </a:p>
          <a:p>
            <a:endParaRPr lang="fr-FR" sz="1400" b="1" i="1" baseline="-25000" dirty="0"/>
          </a:p>
          <a:p>
            <a:endParaRPr lang="fr-FR" sz="1400" b="1" i="1" baseline="-25000" dirty="0"/>
          </a:p>
          <a:p>
            <a:r>
              <a:rPr lang="fr-FR" sz="1600" dirty="0">
                <a:solidFill>
                  <a:srgbClr val="0066FF"/>
                </a:solidFill>
                <a:latin typeface="Wingdings 2" pitchFamily="18" charset="2"/>
              </a:rPr>
              <a:t>E </a:t>
            </a:r>
            <a:r>
              <a:rPr lang="fr-FR" sz="1600" b="1" u="sng" dirty="0">
                <a:solidFill>
                  <a:srgbClr val="0066FF"/>
                </a:solidFill>
                <a:latin typeface="Comic Sans MS" pitchFamily="66" charset="0"/>
              </a:rPr>
              <a:t>Humidité des sols</a:t>
            </a:r>
            <a:r>
              <a:rPr lang="fr-FR" sz="1600" b="1" dirty="0">
                <a:solidFill>
                  <a:srgbClr val="0066FF"/>
                </a:solidFill>
                <a:latin typeface="Comic Sans MS" pitchFamily="66" charset="0"/>
              </a:rPr>
              <a:t> </a:t>
            </a:r>
          </a:p>
          <a:p>
            <a:r>
              <a:rPr lang="fr-FR" sz="1400" b="1" i="1" dirty="0">
                <a:solidFill>
                  <a:srgbClr val="0066FF"/>
                </a:solidFill>
                <a:latin typeface="Comic Sans MS" pitchFamily="66" charset="0"/>
              </a:rPr>
              <a:t>Forces de </a:t>
            </a:r>
            <a:r>
              <a:rPr lang="fr-FR" sz="1400" b="1" i="1" dirty="0" smtClean="0">
                <a:solidFill>
                  <a:srgbClr val="0066FF"/>
                </a:solidFill>
                <a:latin typeface="Comic Sans MS" pitchFamily="66" charset="0"/>
              </a:rPr>
              <a:t>capillarité, </a:t>
            </a:r>
            <a:r>
              <a:rPr lang="fr-FR" sz="1400" b="1" i="1" dirty="0" err="1">
                <a:solidFill>
                  <a:srgbClr val="0066FF"/>
                </a:solidFill>
                <a:latin typeface="Comic Sans MS" pitchFamily="66" charset="0"/>
              </a:rPr>
              <a:t>F</a:t>
            </a:r>
            <a:r>
              <a:rPr lang="fr-FR" sz="1400" b="1" i="1" baseline="-25000" dirty="0" err="1">
                <a:solidFill>
                  <a:srgbClr val="0066FF"/>
                </a:solidFill>
                <a:latin typeface="Comic Sans MS" pitchFamily="66" charset="0"/>
              </a:rPr>
              <a:t>c</a:t>
            </a:r>
            <a:endParaRPr lang="fr-FR" sz="1400" b="1" i="1" baseline="-25000" dirty="0">
              <a:solidFill>
                <a:srgbClr val="0066FF"/>
              </a:solidFill>
              <a:latin typeface="Comic Sans MS" pitchFamily="66" charset="0"/>
            </a:endParaRPr>
          </a:p>
          <a:p>
            <a:endParaRPr lang="fr-FR" sz="1400" b="1" i="1" baseline="-25000" dirty="0">
              <a:solidFill>
                <a:srgbClr val="0066FF"/>
              </a:solidFill>
            </a:endParaRPr>
          </a:p>
          <a:p>
            <a:r>
              <a:rPr lang="fr-FR" sz="1600" dirty="0">
                <a:solidFill>
                  <a:srgbClr val="0066FF"/>
                </a:solidFill>
                <a:latin typeface="Wingdings 2" pitchFamily="18" charset="2"/>
              </a:rPr>
              <a:t>E </a:t>
            </a:r>
            <a:r>
              <a:rPr lang="fr-FR" sz="1600" b="1" u="sng" dirty="0">
                <a:solidFill>
                  <a:srgbClr val="0066FF"/>
                </a:solidFill>
                <a:latin typeface="Comic Sans MS" pitchFamily="66" charset="0"/>
              </a:rPr>
              <a:t>Formation de croûtes</a:t>
            </a:r>
            <a:endParaRPr lang="fr-FR" sz="1600" b="1" dirty="0">
              <a:solidFill>
                <a:srgbClr val="0066FF"/>
              </a:solidFill>
              <a:latin typeface="Comic Sans MS" pitchFamily="66" charset="0"/>
            </a:endParaRPr>
          </a:p>
        </p:txBody>
      </p:sp>
      <p:sp>
        <p:nvSpPr>
          <p:cNvPr id="10" name="Text Box 10"/>
          <p:cNvSpPr txBox="1">
            <a:spLocks noChangeArrowheads="1"/>
          </p:cNvSpPr>
          <p:nvPr/>
        </p:nvSpPr>
        <p:spPr bwMode="auto">
          <a:xfrm>
            <a:off x="4935538" y="4032778"/>
            <a:ext cx="4208462" cy="2092881"/>
          </a:xfrm>
          <a:prstGeom prst="rect">
            <a:avLst/>
          </a:prstGeom>
          <a:noFill/>
          <a:ln w="9525">
            <a:noFill/>
            <a:miter lim="800000"/>
            <a:headEnd/>
            <a:tailEnd/>
          </a:ln>
        </p:spPr>
        <p:txBody>
          <a:bodyPr>
            <a:spAutoFit/>
          </a:bodyPr>
          <a:lstStyle/>
          <a:p>
            <a:r>
              <a:rPr lang="fr-FR" sz="1600" b="1" dirty="0"/>
              <a:t> </a:t>
            </a:r>
            <a:r>
              <a:rPr lang="fr-FR" sz="1600" dirty="0">
                <a:latin typeface="Wingdings 2" pitchFamily="18" charset="2"/>
              </a:rPr>
              <a:t>E</a:t>
            </a:r>
            <a:r>
              <a:rPr lang="fr-FR" sz="1600" dirty="0"/>
              <a:t> </a:t>
            </a:r>
            <a:r>
              <a:rPr lang="fr-FR" sz="1600" b="1" u="sng" dirty="0">
                <a:latin typeface="Comic Sans MS" pitchFamily="66" charset="0"/>
              </a:rPr>
              <a:t>Eléments de rugosité</a:t>
            </a:r>
            <a:r>
              <a:rPr lang="fr-FR" sz="1600" b="1" dirty="0">
                <a:latin typeface="Comic Sans MS" pitchFamily="66" charset="0"/>
              </a:rPr>
              <a:t> </a:t>
            </a:r>
            <a:r>
              <a:rPr lang="fr-FR" sz="1600" b="1" dirty="0" smtClean="0">
                <a:latin typeface="Comic Sans MS" pitchFamily="66" charset="0"/>
              </a:rPr>
              <a:t>:</a:t>
            </a:r>
            <a:endParaRPr lang="fr-FR" sz="1600" b="1" dirty="0">
              <a:latin typeface="Comic Sans MS" pitchFamily="66" charset="0"/>
            </a:endParaRPr>
          </a:p>
          <a:p>
            <a:r>
              <a:rPr lang="fr-FR" sz="1400" b="1" i="1" dirty="0">
                <a:latin typeface="Comic Sans MS" pitchFamily="66" charset="0"/>
              </a:rPr>
              <a:t>(cailloux, graviers, végétation </a:t>
            </a:r>
            <a:r>
              <a:rPr lang="fr-FR" sz="1400" b="1" i="1" dirty="0" smtClean="0">
                <a:latin typeface="Comic Sans MS" pitchFamily="66" charset="0"/>
              </a:rPr>
              <a:t>pérenne…)</a:t>
            </a:r>
          </a:p>
          <a:p>
            <a:r>
              <a:rPr lang="fr-FR" sz="1400" b="1" i="1" dirty="0" smtClean="0">
                <a:latin typeface="Comic Sans MS" pitchFamily="66" charset="0"/>
              </a:rPr>
              <a:t>= Partition de l’énergie éolienne </a:t>
            </a:r>
            <a:r>
              <a:rPr lang="fr-FR" sz="1400" b="1" i="1" dirty="0" err="1" smtClean="0">
                <a:latin typeface="Comic Sans MS" pitchFamily="66" charset="0"/>
              </a:rPr>
              <a:t>feff</a:t>
            </a:r>
            <a:r>
              <a:rPr lang="fr-FR" sz="1400" b="1" i="1" dirty="0" smtClean="0">
                <a:latin typeface="Comic Sans MS" pitchFamily="66" charset="0"/>
              </a:rPr>
              <a:t>= f(Z0)</a:t>
            </a:r>
          </a:p>
          <a:p>
            <a:endParaRPr lang="fr-FR" sz="1400" b="1" dirty="0"/>
          </a:p>
          <a:p>
            <a:endParaRPr lang="fr-FR" sz="1400" b="1" dirty="0"/>
          </a:p>
          <a:p>
            <a:r>
              <a:rPr lang="fr-FR" sz="1600" dirty="0">
                <a:solidFill>
                  <a:srgbClr val="0066FF"/>
                </a:solidFill>
                <a:latin typeface="Wingdings 2" pitchFamily="18" charset="2"/>
              </a:rPr>
              <a:t>E </a:t>
            </a:r>
            <a:r>
              <a:rPr lang="fr-FR" sz="1600" b="1" u="sng" dirty="0">
                <a:solidFill>
                  <a:srgbClr val="0066FF"/>
                </a:solidFill>
                <a:latin typeface="Comic Sans MS" pitchFamily="66" charset="0"/>
              </a:rPr>
              <a:t>Végétation annuelle</a:t>
            </a:r>
            <a:endParaRPr lang="fr-FR" sz="1400" b="1" dirty="0">
              <a:solidFill>
                <a:srgbClr val="0066FF"/>
              </a:solidFill>
              <a:latin typeface="Comic Sans MS" pitchFamily="66" charset="0"/>
            </a:endParaRPr>
          </a:p>
          <a:p>
            <a:r>
              <a:rPr lang="fr-FR" sz="1400" b="1" i="1" dirty="0">
                <a:solidFill>
                  <a:srgbClr val="0066FF"/>
                </a:solidFill>
                <a:latin typeface="Comic Sans MS" pitchFamily="66" charset="0"/>
              </a:rPr>
              <a:t>	= </a:t>
            </a:r>
            <a:r>
              <a:rPr lang="fr-FR" sz="1400" b="1" dirty="0">
                <a:solidFill>
                  <a:srgbClr val="0066FF"/>
                </a:solidFill>
                <a:latin typeface="Comic Sans MS" pitchFamily="66" charset="0"/>
              </a:rPr>
              <a:t>Variation de rugosité</a:t>
            </a:r>
          </a:p>
          <a:p>
            <a:r>
              <a:rPr lang="fr-FR" sz="1400" b="1" dirty="0">
                <a:solidFill>
                  <a:srgbClr val="0066FF"/>
                </a:solidFill>
                <a:latin typeface="Comic Sans MS" pitchFamily="66" charset="0"/>
              </a:rPr>
              <a:t>	= Couverture</a:t>
            </a:r>
          </a:p>
          <a:p>
            <a:endParaRPr lang="fr-FR" sz="1400" b="1" dirty="0">
              <a:solidFill>
                <a:srgbClr val="0066FF"/>
              </a:solidFill>
            </a:endParaRPr>
          </a:p>
        </p:txBody>
      </p:sp>
      <p:sp>
        <p:nvSpPr>
          <p:cNvPr id="11" name="AutoShape 11"/>
          <p:cNvSpPr>
            <a:spLocks/>
          </p:cNvSpPr>
          <p:nvPr/>
        </p:nvSpPr>
        <p:spPr bwMode="auto">
          <a:xfrm>
            <a:off x="485775" y="1935691"/>
            <a:ext cx="233363" cy="3081337"/>
          </a:xfrm>
          <a:prstGeom prst="leftBrace">
            <a:avLst>
              <a:gd name="adj1" fmla="val 110034"/>
              <a:gd name="adj2" fmla="val 50000"/>
            </a:avLst>
          </a:prstGeom>
          <a:noFill/>
          <a:ln w="25400">
            <a:solidFill>
              <a:schemeClr val="tx1"/>
            </a:solidFill>
            <a:round/>
            <a:headEnd/>
            <a:tailEnd/>
          </a:ln>
        </p:spPr>
        <p:txBody>
          <a:bodyPr wrap="none" anchor="ctr"/>
          <a:lstStyle/>
          <a:p>
            <a:pPr algn="ctr"/>
            <a:endParaRPr lang="en-US" sz="2400" b="1">
              <a:latin typeface="Times New Roman" pitchFamily="18" charset="0"/>
            </a:endParaRPr>
          </a:p>
        </p:txBody>
      </p:sp>
      <p:sp>
        <p:nvSpPr>
          <p:cNvPr id="12" name="Text Box 12"/>
          <p:cNvSpPr txBox="1">
            <a:spLocks noChangeArrowheads="1"/>
          </p:cNvSpPr>
          <p:nvPr/>
        </p:nvSpPr>
        <p:spPr bwMode="auto">
          <a:xfrm>
            <a:off x="1187450" y="1935691"/>
            <a:ext cx="2400016" cy="307777"/>
          </a:xfrm>
          <a:prstGeom prst="rect">
            <a:avLst/>
          </a:prstGeom>
          <a:noFill/>
          <a:ln w="9525">
            <a:noFill/>
            <a:miter lim="800000"/>
            <a:headEnd/>
            <a:tailEnd/>
          </a:ln>
        </p:spPr>
        <p:txBody>
          <a:bodyPr wrap="none">
            <a:spAutoFit/>
          </a:bodyPr>
          <a:lstStyle/>
          <a:p>
            <a:r>
              <a:rPr lang="fr-FR" sz="1400" b="1">
                <a:solidFill>
                  <a:srgbClr val="FF0000"/>
                </a:solidFill>
                <a:latin typeface="Comic Sans MS" pitchFamily="66" charset="0"/>
              </a:rPr>
              <a:t>Force de friction du vent</a:t>
            </a:r>
          </a:p>
        </p:txBody>
      </p:sp>
      <p:sp>
        <p:nvSpPr>
          <p:cNvPr id="13" name="Text Box 13"/>
          <p:cNvSpPr txBox="1">
            <a:spLocks noChangeArrowheads="1"/>
          </p:cNvSpPr>
          <p:nvPr/>
        </p:nvSpPr>
        <p:spPr bwMode="auto">
          <a:xfrm>
            <a:off x="4460875" y="1784878"/>
            <a:ext cx="2270173" cy="307777"/>
          </a:xfrm>
          <a:prstGeom prst="rect">
            <a:avLst/>
          </a:prstGeom>
          <a:noFill/>
          <a:ln w="9525">
            <a:noFill/>
            <a:miter lim="800000"/>
            <a:headEnd/>
            <a:tailEnd/>
          </a:ln>
        </p:spPr>
        <p:txBody>
          <a:bodyPr wrap="none">
            <a:spAutoFit/>
          </a:bodyPr>
          <a:lstStyle/>
          <a:p>
            <a:r>
              <a:rPr lang="fr-FR" sz="1400" b="1">
                <a:solidFill>
                  <a:srgbClr val="FF0000"/>
                </a:solidFill>
                <a:latin typeface="Comic Sans MS" pitchFamily="66" charset="0"/>
              </a:rPr>
              <a:t>Force de friction totale</a:t>
            </a:r>
          </a:p>
        </p:txBody>
      </p:sp>
      <p:sp>
        <p:nvSpPr>
          <p:cNvPr id="14" name="Text Box 14"/>
          <p:cNvSpPr txBox="1">
            <a:spLocks noChangeArrowheads="1"/>
          </p:cNvSpPr>
          <p:nvPr/>
        </p:nvSpPr>
        <p:spPr bwMode="auto">
          <a:xfrm rot="-5400000">
            <a:off x="-594519" y="3198547"/>
            <a:ext cx="1751013" cy="396875"/>
          </a:xfrm>
          <a:prstGeom prst="rect">
            <a:avLst/>
          </a:prstGeom>
          <a:noFill/>
          <a:ln w="9525">
            <a:noFill/>
            <a:miter lim="800000"/>
            <a:headEnd/>
            <a:tailEnd/>
          </a:ln>
        </p:spPr>
        <p:txBody>
          <a:bodyPr wrap="none">
            <a:spAutoFit/>
          </a:bodyPr>
          <a:lstStyle/>
          <a:p>
            <a:r>
              <a:rPr lang="fr-FR" sz="2000" b="1" dirty="0">
                <a:latin typeface="Comic Sans MS" pitchFamily="66" charset="0"/>
              </a:rPr>
              <a:t>Zones arides</a:t>
            </a:r>
          </a:p>
        </p:txBody>
      </p:sp>
      <p:sp>
        <p:nvSpPr>
          <p:cNvPr id="15" name="AutoShape 16"/>
          <p:cNvSpPr>
            <a:spLocks/>
          </p:cNvSpPr>
          <p:nvPr/>
        </p:nvSpPr>
        <p:spPr bwMode="auto">
          <a:xfrm>
            <a:off x="485775" y="4032778"/>
            <a:ext cx="233363" cy="2760663"/>
          </a:xfrm>
          <a:prstGeom prst="leftBrace">
            <a:avLst>
              <a:gd name="adj1" fmla="val 98583"/>
              <a:gd name="adj2" fmla="val 50000"/>
            </a:avLst>
          </a:prstGeom>
          <a:noFill/>
          <a:ln w="25400">
            <a:solidFill>
              <a:srgbClr val="0066FF"/>
            </a:solidFill>
            <a:round/>
            <a:headEnd/>
            <a:tailEnd/>
          </a:ln>
        </p:spPr>
        <p:txBody>
          <a:bodyPr wrap="none" anchor="ctr"/>
          <a:lstStyle/>
          <a:p>
            <a:pPr algn="ctr"/>
            <a:endParaRPr lang="en-US" sz="2400" b="1">
              <a:latin typeface="Times New Roman" pitchFamily="18" charset="0"/>
            </a:endParaRPr>
          </a:p>
        </p:txBody>
      </p:sp>
      <p:sp>
        <p:nvSpPr>
          <p:cNvPr id="16" name="Text Box 17"/>
          <p:cNvSpPr txBox="1">
            <a:spLocks noChangeArrowheads="1"/>
          </p:cNvSpPr>
          <p:nvPr/>
        </p:nvSpPr>
        <p:spPr bwMode="auto">
          <a:xfrm rot="-5400000">
            <a:off x="-943929" y="5232251"/>
            <a:ext cx="2462534" cy="400110"/>
          </a:xfrm>
          <a:prstGeom prst="rect">
            <a:avLst/>
          </a:prstGeom>
          <a:noFill/>
          <a:ln w="9525">
            <a:noFill/>
            <a:miter lim="800000"/>
            <a:headEnd/>
            <a:tailEnd/>
          </a:ln>
        </p:spPr>
        <p:txBody>
          <a:bodyPr wrap="none">
            <a:spAutoFit/>
          </a:bodyPr>
          <a:lstStyle/>
          <a:p>
            <a:r>
              <a:rPr lang="fr-FR" sz="2000" b="1" dirty="0">
                <a:solidFill>
                  <a:srgbClr val="0066FF"/>
                </a:solidFill>
                <a:latin typeface="Comic Sans MS" pitchFamily="66" charset="0"/>
              </a:rPr>
              <a:t>Zones semi-arides</a:t>
            </a:r>
          </a:p>
        </p:txBody>
      </p:sp>
      <p:sp>
        <p:nvSpPr>
          <p:cNvPr id="17" name="Line 20"/>
          <p:cNvSpPr>
            <a:spLocks noChangeShapeType="1"/>
          </p:cNvSpPr>
          <p:nvPr/>
        </p:nvSpPr>
        <p:spPr bwMode="auto">
          <a:xfrm flipV="1">
            <a:off x="5407025" y="6036203"/>
            <a:ext cx="590550" cy="490538"/>
          </a:xfrm>
          <a:prstGeom prst="line">
            <a:avLst/>
          </a:prstGeom>
          <a:noFill/>
          <a:ln w="38100">
            <a:solidFill>
              <a:schemeClr val="accent2"/>
            </a:solidFill>
            <a:round/>
            <a:headEnd/>
            <a:tailEnd type="triangle" w="med" len="med"/>
          </a:ln>
        </p:spPr>
        <p:txBody>
          <a:bodyPr/>
          <a:lstStyle/>
          <a:p>
            <a:endParaRPr lang="fr-FR"/>
          </a:p>
        </p:txBody>
      </p:sp>
      <p:pic>
        <p:nvPicPr>
          <p:cNvPr id="18" name="Picture 21" descr="seuil_erosion_p2hum"/>
          <p:cNvPicPr preferRelativeResize="0">
            <a:picLocks noChangeArrowheads="1"/>
          </p:cNvPicPr>
          <p:nvPr/>
        </p:nvPicPr>
        <p:blipFill>
          <a:blip r:embed="rId3" cstate="print"/>
          <a:srcRect/>
          <a:stretch>
            <a:fillRect/>
          </a:stretch>
        </p:blipFill>
        <p:spPr bwMode="auto">
          <a:xfrm>
            <a:off x="4692650" y="2073803"/>
            <a:ext cx="3960813" cy="1935163"/>
          </a:xfrm>
          <a:prstGeom prst="rect">
            <a:avLst/>
          </a:prstGeom>
          <a:noFill/>
          <a:ln w="9525">
            <a:noFill/>
            <a:miter lim="800000"/>
            <a:headEnd/>
            <a:tailEnd/>
          </a:ln>
        </p:spPr>
      </p:pic>
      <p:pic>
        <p:nvPicPr>
          <p:cNvPr id="19" name="Picture 22" descr="seuil_erosion_p1hum"/>
          <p:cNvPicPr preferRelativeResize="0">
            <a:picLocks noChangeArrowheads="1"/>
          </p:cNvPicPr>
          <p:nvPr/>
        </p:nvPicPr>
        <p:blipFill>
          <a:blip r:embed="rId4" cstate="print"/>
          <a:srcRect/>
          <a:stretch>
            <a:fillRect/>
          </a:stretch>
        </p:blipFill>
        <p:spPr bwMode="auto">
          <a:xfrm>
            <a:off x="1457325" y="2267478"/>
            <a:ext cx="3154363" cy="1663700"/>
          </a:xfrm>
          <a:prstGeom prst="rect">
            <a:avLst/>
          </a:prstGeom>
          <a:noFill/>
          <a:ln w="9525">
            <a:noFill/>
            <a:miter lim="800000"/>
            <a:headEnd/>
            <a:tailEnd/>
          </a:ln>
        </p:spPr>
      </p:pic>
      <p:sp>
        <p:nvSpPr>
          <p:cNvPr id="20" name="Text Box 23"/>
          <p:cNvSpPr txBox="1">
            <a:spLocks noChangeArrowheads="1"/>
          </p:cNvSpPr>
          <p:nvPr/>
        </p:nvSpPr>
        <p:spPr bwMode="auto">
          <a:xfrm>
            <a:off x="6938963" y="2021416"/>
            <a:ext cx="1117600" cy="304800"/>
          </a:xfrm>
          <a:prstGeom prst="rect">
            <a:avLst/>
          </a:prstGeom>
          <a:noFill/>
          <a:ln w="9525">
            <a:noFill/>
            <a:miter lim="800000"/>
            <a:headEnd/>
            <a:tailEnd/>
          </a:ln>
        </p:spPr>
        <p:txBody>
          <a:bodyPr wrap="none">
            <a:spAutoFit/>
          </a:bodyPr>
          <a:lstStyle/>
          <a:p>
            <a:r>
              <a:rPr lang="fr-FR" sz="1400" b="1">
                <a:solidFill>
                  <a:srgbClr val="33CC33"/>
                </a:solidFill>
                <a:latin typeface="Comic Sans MS" pitchFamily="66" charset="0"/>
              </a:rPr>
              <a:t>dissipation</a:t>
            </a:r>
          </a:p>
        </p:txBody>
      </p:sp>
      <p:sp>
        <p:nvSpPr>
          <p:cNvPr id="21" name="Text Box 24"/>
          <p:cNvSpPr txBox="1">
            <a:spLocks noChangeArrowheads="1"/>
          </p:cNvSpPr>
          <p:nvPr/>
        </p:nvSpPr>
        <p:spPr bwMode="auto">
          <a:xfrm>
            <a:off x="5862638" y="2611966"/>
            <a:ext cx="1717675" cy="523220"/>
          </a:xfrm>
          <a:prstGeom prst="rect">
            <a:avLst/>
          </a:prstGeom>
          <a:noFill/>
          <a:ln w="9525">
            <a:noFill/>
            <a:miter lim="800000"/>
            <a:headEnd/>
            <a:tailEnd/>
          </a:ln>
        </p:spPr>
        <p:txBody>
          <a:bodyPr>
            <a:spAutoFit/>
          </a:bodyPr>
          <a:lstStyle/>
          <a:p>
            <a:pPr algn="ctr"/>
            <a:r>
              <a:rPr lang="fr-FR" sz="1400" b="1">
                <a:solidFill>
                  <a:srgbClr val="FF0000"/>
                </a:solidFill>
                <a:latin typeface="Comic Sans MS" pitchFamily="66" charset="0"/>
              </a:rPr>
              <a:t>Force de friction en surface</a:t>
            </a:r>
          </a:p>
        </p:txBody>
      </p:sp>
      <p:sp>
        <p:nvSpPr>
          <p:cNvPr id="22" name="Text Box 25"/>
          <p:cNvSpPr txBox="1">
            <a:spLocks noChangeArrowheads="1"/>
          </p:cNvSpPr>
          <p:nvPr/>
        </p:nvSpPr>
        <p:spPr bwMode="auto">
          <a:xfrm>
            <a:off x="4772025" y="2762778"/>
            <a:ext cx="1117600" cy="304800"/>
          </a:xfrm>
          <a:prstGeom prst="rect">
            <a:avLst/>
          </a:prstGeom>
          <a:noFill/>
          <a:ln w="9525">
            <a:noFill/>
            <a:miter lim="800000"/>
            <a:headEnd/>
            <a:tailEnd/>
          </a:ln>
        </p:spPr>
        <p:txBody>
          <a:bodyPr wrap="none">
            <a:spAutoFit/>
          </a:bodyPr>
          <a:lstStyle/>
          <a:p>
            <a:r>
              <a:rPr lang="fr-FR" sz="1400" b="1">
                <a:solidFill>
                  <a:srgbClr val="33CC33"/>
                </a:solidFill>
                <a:latin typeface="Comic Sans MS" pitchFamily="66" charset="0"/>
              </a:rPr>
              <a:t>dissipation</a:t>
            </a:r>
          </a:p>
        </p:txBody>
      </p:sp>
      <p:sp>
        <p:nvSpPr>
          <p:cNvPr id="23" name="AutoShape 18"/>
          <p:cNvSpPr>
            <a:spLocks noChangeArrowheads="1"/>
          </p:cNvSpPr>
          <p:nvPr/>
        </p:nvSpPr>
        <p:spPr bwMode="auto">
          <a:xfrm>
            <a:off x="3317875" y="6507691"/>
            <a:ext cx="2103438" cy="320675"/>
          </a:xfrm>
          <a:prstGeom prst="roundRect">
            <a:avLst>
              <a:gd name="adj" fmla="val 16667"/>
            </a:avLst>
          </a:prstGeom>
          <a:solidFill>
            <a:srgbClr val="3366FF"/>
          </a:solidFill>
          <a:ln w="9525">
            <a:solidFill>
              <a:schemeClr val="accent2"/>
            </a:solidFill>
            <a:round/>
            <a:headEnd/>
            <a:tailEnd/>
          </a:ln>
        </p:spPr>
        <p:txBody>
          <a:bodyPr wrap="none" anchor="ctr"/>
          <a:lstStyle/>
          <a:p>
            <a:pPr algn="ctr"/>
            <a:r>
              <a:rPr lang="fr-FR" b="1">
                <a:solidFill>
                  <a:srgbClr val="FFFF00"/>
                </a:solidFill>
                <a:latin typeface="Comic Sans MS" pitchFamily="66" charset="0"/>
              </a:rPr>
              <a:t>Précipitations</a:t>
            </a:r>
          </a:p>
        </p:txBody>
      </p:sp>
      <p:sp>
        <p:nvSpPr>
          <p:cNvPr id="24" name="Line 19"/>
          <p:cNvSpPr>
            <a:spLocks noChangeShapeType="1"/>
          </p:cNvSpPr>
          <p:nvPr/>
        </p:nvSpPr>
        <p:spPr bwMode="auto">
          <a:xfrm flipH="1" flipV="1">
            <a:off x="2849563" y="6036203"/>
            <a:ext cx="485775" cy="481013"/>
          </a:xfrm>
          <a:prstGeom prst="line">
            <a:avLst/>
          </a:prstGeom>
          <a:noFill/>
          <a:ln w="38100">
            <a:solidFill>
              <a:schemeClr val="accent2"/>
            </a:solidFill>
            <a:round/>
            <a:headEnd/>
            <a:tailEnd type="triangle" w="med" len="med"/>
          </a:ln>
        </p:spPr>
        <p:txBody>
          <a:bodyPr/>
          <a:lstStyle/>
          <a:p>
            <a:endParaRPr lang="fr-FR"/>
          </a:p>
        </p:txBody>
      </p:sp>
      <p:sp>
        <p:nvSpPr>
          <p:cNvPr id="37" name="ZoneTexte 36"/>
          <p:cNvSpPr txBox="1"/>
          <p:nvPr/>
        </p:nvSpPr>
        <p:spPr>
          <a:xfrm>
            <a:off x="6603214" y="6297272"/>
            <a:ext cx="2258952" cy="338554"/>
          </a:xfrm>
          <a:prstGeom prst="rect">
            <a:avLst/>
          </a:prstGeom>
          <a:noFill/>
        </p:spPr>
        <p:txBody>
          <a:bodyPr wrap="none" rtlCol="0">
            <a:spAutoFit/>
          </a:bodyPr>
          <a:lstStyle/>
          <a:p>
            <a:r>
              <a:rPr lang="fr-FR" sz="1600" b="1" dirty="0" smtClean="0">
                <a:solidFill>
                  <a:schemeClr val="accent6">
                    <a:lumMod val="50000"/>
                  </a:schemeClr>
                </a:solidFill>
                <a:latin typeface="Comic Sans MS" pitchFamily="66" charset="0"/>
              </a:rPr>
              <a:t>+ </a:t>
            </a:r>
            <a:r>
              <a:rPr lang="fr-FR" sz="1600" b="1" u="sng" dirty="0" smtClean="0">
                <a:solidFill>
                  <a:schemeClr val="accent6">
                    <a:lumMod val="50000"/>
                  </a:schemeClr>
                </a:solidFill>
                <a:latin typeface="Comic Sans MS" pitchFamily="66" charset="0"/>
              </a:rPr>
              <a:t>Pratiques agricoles</a:t>
            </a:r>
            <a:endParaRPr lang="fr-FR" sz="1600" b="1" u="sng" dirty="0">
              <a:solidFill>
                <a:schemeClr val="accent6">
                  <a:lumMod val="50000"/>
                </a:schemeClr>
              </a:solidFill>
              <a:latin typeface="Comic Sans MS" pitchFamily="66" charset="0"/>
            </a:endParaRPr>
          </a:p>
        </p:txBody>
      </p:sp>
      <p:grpSp>
        <p:nvGrpSpPr>
          <p:cNvPr id="2" name="Groupe 26"/>
          <p:cNvGrpSpPr/>
          <p:nvPr/>
        </p:nvGrpSpPr>
        <p:grpSpPr>
          <a:xfrm>
            <a:off x="1265238" y="1052736"/>
            <a:ext cx="6979170" cy="641350"/>
            <a:chOff x="1100626" y="2105818"/>
            <a:chExt cx="6979170" cy="641350"/>
          </a:xfrm>
        </p:grpSpPr>
        <p:sp>
          <p:nvSpPr>
            <p:cNvPr id="28" name="Text Box 7"/>
            <p:cNvSpPr txBox="1">
              <a:spLocks noChangeArrowheads="1"/>
            </p:cNvSpPr>
            <p:nvPr/>
          </p:nvSpPr>
          <p:spPr bwMode="auto">
            <a:xfrm>
              <a:off x="1100626" y="2105818"/>
              <a:ext cx="2971800" cy="641350"/>
            </a:xfrm>
            <a:prstGeom prst="rect">
              <a:avLst/>
            </a:prstGeom>
            <a:noFill/>
            <a:ln w="25400">
              <a:solidFill>
                <a:srgbClr val="800000"/>
              </a:solidFill>
              <a:miter lim="800000"/>
              <a:headEnd/>
              <a:tailEnd/>
            </a:ln>
          </p:spPr>
          <p:txBody>
            <a:bodyPr>
              <a:spAutoFit/>
            </a:bodyPr>
            <a:lstStyle/>
            <a:p>
              <a:pPr algn="ctr"/>
              <a:r>
                <a:rPr lang="fr-FR" dirty="0">
                  <a:latin typeface="Comic Sans MS" pitchFamily="66" charset="0"/>
                </a:rPr>
                <a:t>Energie minimale pour initier le mouvement</a:t>
              </a:r>
            </a:p>
          </p:txBody>
        </p:sp>
        <p:sp>
          <p:nvSpPr>
            <p:cNvPr id="29" name="Text Box 8"/>
            <p:cNvSpPr txBox="1">
              <a:spLocks noChangeArrowheads="1"/>
            </p:cNvSpPr>
            <p:nvPr/>
          </p:nvSpPr>
          <p:spPr bwMode="auto">
            <a:xfrm>
              <a:off x="5107996" y="2105818"/>
              <a:ext cx="2971800" cy="641350"/>
            </a:xfrm>
            <a:prstGeom prst="rect">
              <a:avLst/>
            </a:prstGeom>
            <a:noFill/>
            <a:ln w="25400">
              <a:solidFill>
                <a:srgbClr val="800000"/>
              </a:solidFill>
              <a:miter lim="800000"/>
              <a:headEnd/>
              <a:tailEnd/>
            </a:ln>
          </p:spPr>
          <p:txBody>
            <a:bodyPr>
              <a:spAutoFit/>
            </a:bodyPr>
            <a:lstStyle/>
            <a:p>
              <a:pPr algn="ctr"/>
              <a:r>
                <a:rPr lang="fr-FR" dirty="0">
                  <a:latin typeface="Comic Sans MS" pitchFamily="66" charset="0"/>
                </a:rPr>
                <a:t>Energie éolienne effectivement transmise</a:t>
              </a:r>
            </a:p>
          </p:txBody>
        </p:sp>
        <p:sp>
          <p:nvSpPr>
            <p:cNvPr id="30" name="AutoShape 9"/>
            <p:cNvSpPr>
              <a:spLocks noChangeArrowheads="1"/>
            </p:cNvSpPr>
            <p:nvPr/>
          </p:nvSpPr>
          <p:spPr bwMode="auto">
            <a:xfrm>
              <a:off x="4087416" y="2334418"/>
              <a:ext cx="990600" cy="152400"/>
            </a:xfrm>
            <a:prstGeom prst="leftRightArrow">
              <a:avLst>
                <a:gd name="adj1" fmla="val 50000"/>
                <a:gd name="adj2" fmla="val 130000"/>
              </a:avLst>
            </a:prstGeom>
            <a:solidFill>
              <a:srgbClr val="800000"/>
            </a:solidFill>
            <a:ln w="9525">
              <a:solidFill>
                <a:schemeClr val="tx1"/>
              </a:solidFill>
              <a:miter lim="800000"/>
              <a:headEnd/>
              <a:tailEnd/>
            </a:ln>
          </p:spPr>
          <p:txBody>
            <a:bodyPr wrap="none" anchor="ctr"/>
            <a:lstStyle/>
            <a:p>
              <a:endParaRPr lang="fr-FR">
                <a:latin typeface="Comic Sans MS" pitchFamily="66" charset="0"/>
              </a:endParaRP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1143000"/>
          </a:xfrm>
        </p:spPr>
        <p:txBody>
          <a:bodyPr/>
          <a:lstStyle/>
          <a:p>
            <a:r>
              <a:rPr lang="fr-FR" dirty="0" smtClean="0"/>
              <a:t>Modèles numériques</a:t>
            </a:r>
            <a:endParaRPr lang="fr-FR" dirty="0"/>
          </a:p>
        </p:txBody>
      </p:sp>
      <p:sp>
        <p:nvSpPr>
          <p:cNvPr id="3" name="Espace réservé du contenu 2"/>
          <p:cNvSpPr>
            <a:spLocks noGrp="1"/>
          </p:cNvSpPr>
          <p:nvPr>
            <p:ph idx="1"/>
          </p:nvPr>
        </p:nvSpPr>
        <p:spPr/>
        <p:txBody>
          <a:bodyPr>
            <a:normAutofit lnSpcReduction="10000"/>
          </a:bodyPr>
          <a:lstStyle/>
          <a:p>
            <a:r>
              <a:rPr lang="fr-FR" dirty="0" smtClean="0"/>
              <a:t>Modèle météorologique</a:t>
            </a:r>
          </a:p>
          <a:p>
            <a:pPr lvl="1">
              <a:buNone/>
            </a:pPr>
            <a:r>
              <a:rPr lang="fr-FR" dirty="0" smtClean="0"/>
              <a:t>Modèle de méso-échelle </a:t>
            </a:r>
            <a:r>
              <a:rPr lang="fr-FR" i="1" dirty="0" err="1" smtClean="0"/>
              <a:t>Regional</a:t>
            </a:r>
            <a:r>
              <a:rPr lang="fr-FR" i="1" dirty="0" smtClean="0"/>
              <a:t> </a:t>
            </a:r>
            <a:r>
              <a:rPr lang="fr-FR" i="1" dirty="0" err="1" smtClean="0"/>
              <a:t>Atmospheric</a:t>
            </a:r>
            <a:r>
              <a:rPr lang="fr-FR" i="1" dirty="0" smtClean="0"/>
              <a:t> </a:t>
            </a:r>
            <a:r>
              <a:rPr lang="fr-FR" i="1" dirty="0" err="1" smtClean="0"/>
              <a:t>Modeling</a:t>
            </a:r>
            <a:r>
              <a:rPr lang="fr-FR" i="1" dirty="0" smtClean="0"/>
              <a:t> System</a:t>
            </a:r>
            <a:r>
              <a:rPr lang="fr-FR" dirty="0" smtClean="0"/>
              <a:t> (RAMS, Cotton et al. [2003])</a:t>
            </a:r>
          </a:p>
          <a:p>
            <a:endParaRPr lang="fr-FR" dirty="0" smtClean="0"/>
          </a:p>
          <a:p>
            <a:r>
              <a:rPr lang="fr-FR" dirty="0" smtClean="0"/>
              <a:t>Modèle d’érosion éolienne</a:t>
            </a:r>
          </a:p>
          <a:p>
            <a:pPr lvl="1">
              <a:buNone/>
            </a:pPr>
            <a:r>
              <a:rPr lang="fr-FR" dirty="0" smtClean="0"/>
              <a:t>Modèle développé par </a:t>
            </a:r>
            <a:r>
              <a:rPr lang="fr-FR" dirty="0" err="1" smtClean="0"/>
              <a:t>Marticorena</a:t>
            </a:r>
            <a:r>
              <a:rPr lang="fr-FR" dirty="0" smtClean="0"/>
              <a:t> et </a:t>
            </a:r>
            <a:r>
              <a:rPr lang="fr-FR" dirty="0" err="1" smtClean="0"/>
              <a:t>Bergametti</a:t>
            </a:r>
            <a:r>
              <a:rPr lang="fr-FR" dirty="0" smtClean="0"/>
              <a:t> [1995]</a:t>
            </a:r>
          </a:p>
          <a:p>
            <a:pPr lvl="1">
              <a:buNone/>
            </a:pPr>
            <a:endParaRPr lang="fr-FR" dirty="0" smtClean="0"/>
          </a:p>
          <a:p>
            <a:pPr lvl="1">
              <a:buNone/>
            </a:pPr>
            <a:r>
              <a:rPr lang="fr-FR" dirty="0" smtClean="0"/>
              <a:t>Ces modèles peuvent être couplés en ligne ou non</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A toi de jouer</a:t>
            </a:r>
            <a:endParaRPr lang="fr-FR" dirty="0"/>
          </a:p>
        </p:txBody>
      </p:sp>
      <p:sp>
        <p:nvSpPr>
          <p:cNvPr id="3" name="Sous-titre 2"/>
          <p:cNvSpPr>
            <a:spLocks noGrp="1"/>
          </p:cNvSpPr>
          <p:nvPr>
            <p:ph type="subTitle" idx="1"/>
          </p:nvPr>
        </p:nvSpPr>
        <p:spPr/>
        <p:txBody>
          <a:bodyPr/>
          <a:lstStyle/>
          <a:p>
            <a:r>
              <a:rPr lang="fr-FR" dirty="0" smtClean="0"/>
              <a:t>A mon avis essentiellement sur la Tunisie que je laisse ci-dessous</a:t>
            </a:r>
            <a:endParaRPr lang="fr-F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r>
              <a:rPr lang="fr-FR" dirty="0" smtClean="0"/>
              <a:t>Tunisie</a:t>
            </a:r>
            <a:endParaRPr lang="fr-FR" dirty="0"/>
          </a:p>
        </p:txBody>
      </p:sp>
      <p:sp>
        <p:nvSpPr>
          <p:cNvPr id="5" name="Sous-titre 4"/>
          <p:cNvSpPr>
            <a:spLocks noGrp="1"/>
          </p:cNvSpPr>
          <p:nvPr>
            <p:ph type="subTitle" idx="1"/>
          </p:nvPr>
        </p:nvSpPr>
        <p:spPr/>
        <p:txBody>
          <a:bodyPr/>
          <a:lstStyle/>
          <a:p>
            <a:r>
              <a:rPr lang="fr-FR" dirty="0" smtClean="0">
                <a:solidFill>
                  <a:schemeClr val="bg2"/>
                </a:solidFill>
              </a:rPr>
              <a:t>RAMS + DPM utilisés en « offline »</a:t>
            </a:r>
            <a:endParaRPr lang="fr-FR" dirty="0">
              <a:solidFill>
                <a:schemeClr val="bg2"/>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600200"/>
            <a:ext cx="8229600" cy="4925144"/>
          </a:xfrm>
        </p:spPr>
        <p:txBody>
          <a:bodyPr>
            <a:normAutofit fontScale="77500" lnSpcReduction="20000"/>
          </a:bodyPr>
          <a:lstStyle/>
          <a:p>
            <a:pPr marL="514350" indent="-514350" algn="just">
              <a:buNone/>
            </a:pPr>
            <a:r>
              <a:rPr lang="fr-FR" dirty="0" smtClean="0">
                <a:solidFill>
                  <a:schemeClr val="tx1">
                    <a:lumMod val="85000"/>
                    <a:lumOff val="15000"/>
                  </a:schemeClr>
                </a:solidFill>
                <a:latin typeface="Comic Sans MS" pitchFamily="66" charset="0"/>
              </a:rPr>
              <a:t>Carte établie à une résolution de 10kmx10km à partir de la base de données du projet LADA (Land </a:t>
            </a:r>
            <a:r>
              <a:rPr lang="fr-FR" dirty="0" err="1" smtClean="0">
                <a:solidFill>
                  <a:schemeClr val="tx1">
                    <a:lumMod val="85000"/>
                    <a:lumOff val="15000"/>
                  </a:schemeClr>
                </a:solidFill>
                <a:latin typeface="Comic Sans MS" pitchFamily="66" charset="0"/>
              </a:rPr>
              <a:t>Degradation</a:t>
            </a:r>
            <a:r>
              <a:rPr lang="fr-FR" dirty="0" smtClean="0">
                <a:solidFill>
                  <a:schemeClr val="tx1">
                    <a:lumMod val="85000"/>
                    <a:lumOff val="15000"/>
                  </a:schemeClr>
                </a:solidFill>
                <a:latin typeface="Comic Sans MS" pitchFamily="66" charset="0"/>
              </a:rPr>
              <a:t> </a:t>
            </a:r>
            <a:r>
              <a:rPr lang="fr-FR" dirty="0" err="1" smtClean="0">
                <a:solidFill>
                  <a:schemeClr val="tx1">
                    <a:lumMod val="85000"/>
                    <a:lumOff val="15000"/>
                  </a:schemeClr>
                </a:solidFill>
                <a:latin typeface="Comic Sans MS" pitchFamily="66" charset="0"/>
              </a:rPr>
              <a:t>Assessment</a:t>
            </a:r>
            <a:r>
              <a:rPr lang="fr-FR" dirty="0" smtClean="0">
                <a:solidFill>
                  <a:schemeClr val="tx1">
                    <a:lumMod val="85000"/>
                    <a:lumOff val="15000"/>
                  </a:schemeClr>
                </a:solidFill>
                <a:latin typeface="Comic Sans MS" pitchFamily="66" charset="0"/>
              </a:rPr>
              <a:t> in </a:t>
            </a:r>
            <a:r>
              <a:rPr lang="fr-FR" dirty="0" err="1" smtClean="0">
                <a:solidFill>
                  <a:schemeClr val="tx1">
                    <a:lumMod val="85000"/>
                    <a:lumOff val="15000"/>
                  </a:schemeClr>
                </a:solidFill>
                <a:latin typeface="Comic Sans MS" pitchFamily="66" charset="0"/>
              </a:rPr>
              <a:t>Drylands</a:t>
            </a:r>
            <a:r>
              <a:rPr lang="fr-FR" dirty="0" smtClean="0">
                <a:solidFill>
                  <a:schemeClr val="tx1">
                    <a:lumMod val="85000"/>
                    <a:lumOff val="15000"/>
                  </a:schemeClr>
                </a:solidFill>
                <a:latin typeface="Comic Sans MS" pitchFamily="66" charset="0"/>
              </a:rPr>
              <a:t>) pour la Tunisie</a:t>
            </a:r>
          </a:p>
          <a:p>
            <a:pPr marL="514350" indent="-514350" algn="just">
              <a:buNone/>
            </a:pPr>
            <a:r>
              <a:rPr lang="fr-FR" dirty="0" smtClean="0">
                <a:solidFill>
                  <a:schemeClr val="tx1">
                    <a:lumMod val="85000"/>
                    <a:lumOff val="15000"/>
                  </a:schemeClr>
                </a:solidFill>
                <a:latin typeface="Comic Sans MS" pitchFamily="66" charset="0"/>
              </a:rPr>
              <a:t>Pour chaque maille de 10kmx10km, on dispose d’une information sur :</a:t>
            </a:r>
          </a:p>
          <a:p>
            <a:pPr marL="514350" indent="-514350" algn="just">
              <a:buFontTx/>
              <a:buChar char="-"/>
            </a:pPr>
            <a:r>
              <a:rPr lang="fr-FR" dirty="0" smtClean="0">
                <a:solidFill>
                  <a:schemeClr val="tx1">
                    <a:lumMod val="85000"/>
                    <a:lumOff val="15000"/>
                  </a:schemeClr>
                </a:solidFill>
                <a:latin typeface="Comic Sans MS" pitchFamily="66" charset="0"/>
              </a:rPr>
              <a:t>le type d’usage du sol (17 types comprenant 5 types de culture),</a:t>
            </a:r>
          </a:p>
          <a:p>
            <a:pPr marL="514350" indent="-514350" algn="just">
              <a:buFontTx/>
              <a:buChar char="-"/>
            </a:pPr>
            <a:r>
              <a:rPr lang="fr-FR" dirty="0" smtClean="0">
                <a:solidFill>
                  <a:schemeClr val="tx1">
                    <a:lumMod val="85000"/>
                    <a:lumOff val="15000"/>
                  </a:schemeClr>
                </a:solidFill>
                <a:latin typeface="Comic Sans MS" pitchFamily="66" charset="0"/>
              </a:rPr>
              <a:t>l’outil de labour associé (soc, tiller, disque),</a:t>
            </a:r>
          </a:p>
          <a:p>
            <a:pPr marL="514350" indent="-514350" algn="just">
              <a:buFontTx/>
              <a:buChar char="-"/>
            </a:pPr>
            <a:r>
              <a:rPr lang="fr-FR" dirty="0" smtClean="0">
                <a:solidFill>
                  <a:schemeClr val="tx1">
                    <a:lumMod val="85000"/>
                    <a:lumOff val="15000"/>
                  </a:schemeClr>
                </a:solidFill>
                <a:latin typeface="Comic Sans MS" pitchFamily="66" charset="0"/>
              </a:rPr>
              <a:t>la texture du sol,</a:t>
            </a:r>
          </a:p>
          <a:p>
            <a:pPr marL="514350" indent="-514350" algn="just">
              <a:buFontTx/>
              <a:buChar char="-"/>
            </a:pPr>
            <a:r>
              <a:rPr lang="fr-FR" dirty="0" smtClean="0">
                <a:solidFill>
                  <a:schemeClr val="tx1">
                    <a:lumMod val="85000"/>
                    <a:lumOff val="15000"/>
                  </a:schemeClr>
                </a:solidFill>
                <a:latin typeface="Comic Sans MS" pitchFamily="66" charset="0"/>
              </a:rPr>
              <a:t>la distribution en taille du sol sec,</a:t>
            </a:r>
          </a:p>
          <a:p>
            <a:pPr marL="514350" indent="-514350" algn="just">
              <a:buFontTx/>
              <a:buChar char="-"/>
            </a:pPr>
            <a:r>
              <a:rPr lang="fr-FR" dirty="0" smtClean="0">
                <a:solidFill>
                  <a:schemeClr val="tx1">
                    <a:lumMod val="85000"/>
                    <a:lumOff val="15000"/>
                  </a:schemeClr>
                </a:solidFill>
                <a:latin typeface="Comic Sans MS" pitchFamily="66" charset="0"/>
              </a:rPr>
              <a:t>la rugosité lisse (</a:t>
            </a:r>
            <a:r>
              <a:rPr lang="fr-FR" i="1" dirty="0" smtClean="0">
                <a:solidFill>
                  <a:schemeClr val="tx1">
                    <a:lumMod val="85000"/>
                    <a:lumOff val="15000"/>
                  </a:schemeClr>
                </a:solidFill>
                <a:latin typeface="Comic Sans MS" pitchFamily="66" charset="0"/>
              </a:rPr>
              <a:t>z</a:t>
            </a:r>
            <a:r>
              <a:rPr lang="fr-FR" i="1" baseline="-25000" dirty="0" smtClean="0">
                <a:solidFill>
                  <a:schemeClr val="tx1">
                    <a:lumMod val="85000"/>
                    <a:lumOff val="15000"/>
                  </a:schemeClr>
                </a:solidFill>
                <a:latin typeface="Comic Sans MS" pitchFamily="66" charset="0"/>
              </a:rPr>
              <a:t>0s</a:t>
            </a:r>
            <a:r>
              <a:rPr lang="fr-FR" dirty="0" smtClean="0">
                <a:solidFill>
                  <a:schemeClr val="tx1">
                    <a:lumMod val="85000"/>
                    <a:lumOff val="15000"/>
                  </a:schemeClr>
                </a:solidFill>
                <a:latin typeface="Comic Sans MS" pitchFamily="66" charset="0"/>
              </a:rPr>
              <a:t>),</a:t>
            </a:r>
          </a:p>
          <a:p>
            <a:pPr marL="514350" indent="-514350" algn="just">
              <a:buFontTx/>
              <a:buChar char="-"/>
            </a:pPr>
            <a:r>
              <a:rPr lang="fr-FR" dirty="0" smtClean="0">
                <a:solidFill>
                  <a:schemeClr val="tx1">
                    <a:lumMod val="85000"/>
                    <a:lumOff val="15000"/>
                  </a:schemeClr>
                </a:solidFill>
                <a:latin typeface="Comic Sans MS" pitchFamily="66" charset="0"/>
              </a:rPr>
              <a:t>la hauteur de rugosité aérodynamique (</a:t>
            </a:r>
            <a:r>
              <a:rPr lang="fr-FR" i="1" dirty="0" smtClean="0">
                <a:solidFill>
                  <a:schemeClr val="tx1">
                    <a:lumMod val="85000"/>
                    <a:lumOff val="15000"/>
                  </a:schemeClr>
                </a:solidFill>
                <a:latin typeface="Comic Sans MS" pitchFamily="66" charset="0"/>
              </a:rPr>
              <a:t>Z</a:t>
            </a:r>
            <a:r>
              <a:rPr lang="fr-FR" i="1" baseline="-25000" dirty="0" smtClean="0">
                <a:solidFill>
                  <a:schemeClr val="tx1">
                    <a:lumMod val="85000"/>
                    <a:lumOff val="15000"/>
                  </a:schemeClr>
                </a:solidFill>
                <a:latin typeface="Comic Sans MS" pitchFamily="66" charset="0"/>
              </a:rPr>
              <a:t>0</a:t>
            </a:r>
            <a:r>
              <a:rPr lang="fr-FR" dirty="0" smtClean="0">
                <a:solidFill>
                  <a:schemeClr val="tx1">
                    <a:lumMod val="85000"/>
                    <a:lumOff val="15000"/>
                  </a:schemeClr>
                </a:solidFill>
                <a:latin typeface="Comic Sans MS" pitchFamily="66" charset="0"/>
              </a:rPr>
              <a:t>).</a:t>
            </a:r>
            <a:endParaRPr lang="fr-FR" dirty="0">
              <a:solidFill>
                <a:schemeClr val="tx1">
                  <a:lumMod val="85000"/>
                  <a:lumOff val="15000"/>
                </a:schemeClr>
              </a:solidFill>
              <a:latin typeface="Comic Sans MS" pitchFamily="66" charset="0"/>
            </a:endParaRPr>
          </a:p>
        </p:txBody>
      </p:sp>
      <p:sp>
        <p:nvSpPr>
          <p:cNvPr id="6" name="Titre 1"/>
          <p:cNvSpPr>
            <a:spLocks noGrp="1"/>
          </p:cNvSpPr>
          <p:nvPr>
            <p:ph type="title"/>
          </p:nvPr>
        </p:nvSpPr>
        <p:spPr/>
        <p:txBody>
          <a:bodyPr>
            <a:noAutofit/>
          </a:bodyPr>
          <a:lstStyle/>
          <a:p>
            <a:r>
              <a:rPr lang="fr-FR" sz="3600" dirty="0" smtClean="0">
                <a:latin typeface="Comic Sans MS" pitchFamily="66" charset="0"/>
              </a:rPr>
              <a:t>Cartographie des propriétés des surfaces et des usages des sols</a:t>
            </a:r>
            <a:endParaRPr lang="fr-FR" sz="3600" dirty="0">
              <a:latin typeface="Comic Sans MS" pitchFamily="66" charset="0"/>
            </a:endParaRPr>
          </a:p>
        </p:txBody>
      </p:sp>
      <p:sp>
        <p:nvSpPr>
          <p:cNvPr id="7" name="ZoneTexte 6"/>
          <p:cNvSpPr txBox="1"/>
          <p:nvPr/>
        </p:nvSpPr>
        <p:spPr>
          <a:xfrm>
            <a:off x="6338424" y="6488668"/>
            <a:ext cx="2805576" cy="369332"/>
          </a:xfrm>
          <a:prstGeom prst="rect">
            <a:avLst/>
          </a:prstGeom>
          <a:noFill/>
        </p:spPr>
        <p:txBody>
          <a:bodyPr wrap="none" rtlCol="0">
            <a:spAutoFit/>
          </a:bodyPr>
          <a:lstStyle/>
          <a:p>
            <a:r>
              <a:rPr lang="fr-FR" i="1" dirty="0" smtClean="0">
                <a:latin typeface="Comic Sans MS" pitchFamily="66" charset="0"/>
              </a:rPr>
              <a:t>Thèse M. </a:t>
            </a:r>
            <a:r>
              <a:rPr lang="fr-FR" i="1" dirty="0" err="1" smtClean="0">
                <a:latin typeface="Comic Sans MS" pitchFamily="66" charset="0"/>
              </a:rPr>
              <a:t>Labiadh</a:t>
            </a:r>
            <a:r>
              <a:rPr lang="fr-FR" i="1" dirty="0" smtClean="0">
                <a:latin typeface="Comic Sans MS" pitchFamily="66" charset="0"/>
              </a:rPr>
              <a:t> [2011]</a:t>
            </a:r>
            <a:endParaRPr lang="fr-FR" i="1" dirty="0">
              <a:latin typeface="Comic Sans MS" pitchFamily="66"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latin typeface="Comic Sans MS" pitchFamily="66" charset="0"/>
              </a:rPr>
              <a:t>Cartographie des usages des sols</a:t>
            </a:r>
            <a:endParaRPr lang="fr-FR" dirty="0">
              <a:latin typeface="Comic Sans MS" pitchFamily="66" charset="0"/>
            </a:endParaRPr>
          </a:p>
        </p:txBody>
      </p:sp>
      <p:sp>
        <p:nvSpPr>
          <p:cNvPr id="6" name="ZoneTexte 5"/>
          <p:cNvSpPr txBox="1"/>
          <p:nvPr/>
        </p:nvSpPr>
        <p:spPr>
          <a:xfrm>
            <a:off x="641642" y="5867548"/>
            <a:ext cx="7870640" cy="707886"/>
          </a:xfrm>
          <a:prstGeom prst="rect">
            <a:avLst/>
          </a:prstGeom>
          <a:noFill/>
        </p:spPr>
        <p:txBody>
          <a:bodyPr wrap="square" rtlCol="0">
            <a:spAutoFit/>
          </a:bodyPr>
          <a:lstStyle/>
          <a:p>
            <a:pPr algn="ctr">
              <a:spcAft>
                <a:spcPts val="1200"/>
              </a:spcAft>
            </a:pPr>
            <a:r>
              <a:rPr lang="fr-FR" sz="2000" dirty="0" smtClean="0">
                <a:solidFill>
                  <a:schemeClr val="tx1">
                    <a:lumMod val="85000"/>
                    <a:lumOff val="15000"/>
                  </a:schemeClr>
                </a:solidFill>
                <a:latin typeface="Comic Sans MS" pitchFamily="66" charset="0"/>
              </a:rPr>
              <a:t>Carte des différents usages du sol rencontrés dans le sud de la Tunisie</a:t>
            </a:r>
          </a:p>
        </p:txBody>
      </p:sp>
      <p:pic>
        <p:nvPicPr>
          <p:cNvPr id="7" name="Image 6" descr="Figure1.png"/>
          <p:cNvPicPr preferRelativeResize="0">
            <a:picLocks/>
          </p:cNvPicPr>
          <p:nvPr/>
        </p:nvPicPr>
        <p:blipFill>
          <a:blip r:embed="rId3" cstate="print"/>
          <a:stretch>
            <a:fillRect/>
          </a:stretch>
        </p:blipFill>
        <p:spPr>
          <a:xfrm>
            <a:off x="457200" y="1600200"/>
            <a:ext cx="8229600" cy="4258209"/>
          </a:xfrm>
          <a:prstGeom prst="rect">
            <a:avLst/>
          </a:prstGeom>
        </p:spPr>
      </p:pic>
      <p:sp>
        <p:nvSpPr>
          <p:cNvPr id="8" name="ZoneTexte 7"/>
          <p:cNvSpPr txBox="1"/>
          <p:nvPr/>
        </p:nvSpPr>
        <p:spPr>
          <a:xfrm>
            <a:off x="6338424" y="6488668"/>
            <a:ext cx="2805576" cy="369332"/>
          </a:xfrm>
          <a:prstGeom prst="rect">
            <a:avLst/>
          </a:prstGeom>
          <a:noFill/>
        </p:spPr>
        <p:txBody>
          <a:bodyPr wrap="none" rtlCol="0">
            <a:spAutoFit/>
          </a:bodyPr>
          <a:lstStyle/>
          <a:p>
            <a:r>
              <a:rPr lang="fr-FR" i="1" dirty="0" smtClean="0">
                <a:latin typeface="Comic Sans MS" pitchFamily="66" charset="0"/>
              </a:rPr>
              <a:t>Thèse M. </a:t>
            </a:r>
            <a:r>
              <a:rPr lang="fr-FR" i="1" dirty="0" err="1" smtClean="0">
                <a:latin typeface="Comic Sans MS" pitchFamily="66" charset="0"/>
              </a:rPr>
              <a:t>Labiadh</a:t>
            </a:r>
            <a:r>
              <a:rPr lang="fr-FR" i="1" dirty="0" smtClean="0">
                <a:latin typeface="Comic Sans MS" pitchFamily="66" charset="0"/>
              </a:rPr>
              <a:t> [2011]</a:t>
            </a:r>
            <a:endParaRPr lang="fr-FR" i="1" dirty="0">
              <a:latin typeface="Comic Sans MS" pitchFamily="66" charset="0"/>
            </a:endParaRPr>
          </a:p>
        </p:txBody>
      </p:sp>
      <p:pic>
        <p:nvPicPr>
          <p:cNvPr id="9" name="Image 8" descr="logo-IRA.png"/>
          <p:cNvPicPr>
            <a:picLocks noChangeAspect="1"/>
          </p:cNvPicPr>
          <p:nvPr/>
        </p:nvPicPr>
        <p:blipFill>
          <a:blip r:embed="rId4" cstate="print"/>
          <a:stretch>
            <a:fillRect/>
          </a:stretch>
        </p:blipFill>
        <p:spPr>
          <a:xfrm>
            <a:off x="0" y="6138000"/>
            <a:ext cx="715232" cy="720000"/>
          </a:xfrm>
          <a:prstGeom prst="rect">
            <a:avLst/>
          </a:prstGeom>
        </p:spPr>
      </p:pic>
      <p:pic>
        <p:nvPicPr>
          <p:cNvPr id="11" name="Picture 8"/>
          <p:cNvPicPr>
            <a:picLocks noChangeAspect="1" noChangeArrowheads="1"/>
          </p:cNvPicPr>
          <p:nvPr/>
        </p:nvPicPr>
        <p:blipFill>
          <a:blip r:embed="rId5" cstate="print"/>
          <a:srcRect/>
          <a:stretch>
            <a:fillRect/>
          </a:stretch>
        </p:blipFill>
        <p:spPr bwMode="auto">
          <a:xfrm>
            <a:off x="713778" y="6362700"/>
            <a:ext cx="954087" cy="495300"/>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srcRect/>
          <a:stretch>
            <a:fillRect/>
          </a:stretch>
        </p:blipFill>
        <p:spPr bwMode="auto">
          <a:xfrm>
            <a:off x="1185840" y="2151376"/>
            <a:ext cx="7706639" cy="4032448"/>
          </a:xfrm>
          <a:prstGeom prst="rect">
            <a:avLst/>
          </a:prstGeom>
          <a:noFill/>
          <a:ln w="9525">
            <a:noFill/>
            <a:miter lim="800000"/>
            <a:headEnd/>
            <a:tailEnd/>
          </a:ln>
          <a:effectLst/>
        </p:spPr>
      </p:pic>
      <p:sp>
        <p:nvSpPr>
          <p:cNvPr id="3" name="Freeform 21"/>
          <p:cNvSpPr>
            <a:spLocks/>
          </p:cNvSpPr>
          <p:nvPr/>
        </p:nvSpPr>
        <p:spPr bwMode="auto">
          <a:xfrm>
            <a:off x="692151" y="5272226"/>
            <a:ext cx="292100" cy="263525"/>
          </a:xfrm>
          <a:custGeom>
            <a:avLst/>
            <a:gdLst/>
            <a:ahLst/>
            <a:cxnLst>
              <a:cxn ang="0">
                <a:pos x="72" y="576"/>
              </a:cxn>
              <a:cxn ang="0">
                <a:pos x="24" y="504"/>
              </a:cxn>
              <a:cxn ang="0">
                <a:pos x="0" y="432"/>
              </a:cxn>
              <a:cxn ang="0">
                <a:pos x="12" y="240"/>
              </a:cxn>
              <a:cxn ang="0">
                <a:pos x="372" y="12"/>
              </a:cxn>
              <a:cxn ang="0">
                <a:pos x="576" y="24"/>
              </a:cxn>
              <a:cxn ang="0">
                <a:pos x="600" y="96"/>
              </a:cxn>
              <a:cxn ang="0">
                <a:pos x="636" y="216"/>
              </a:cxn>
              <a:cxn ang="0">
                <a:pos x="660" y="252"/>
              </a:cxn>
              <a:cxn ang="0">
                <a:pos x="684" y="324"/>
              </a:cxn>
              <a:cxn ang="0">
                <a:pos x="612" y="480"/>
              </a:cxn>
              <a:cxn ang="0">
                <a:pos x="468" y="624"/>
              </a:cxn>
              <a:cxn ang="0">
                <a:pos x="228" y="636"/>
              </a:cxn>
              <a:cxn ang="0">
                <a:pos x="72" y="624"/>
              </a:cxn>
              <a:cxn ang="0">
                <a:pos x="84" y="588"/>
              </a:cxn>
              <a:cxn ang="0">
                <a:pos x="72" y="576"/>
              </a:cxn>
            </a:cxnLst>
            <a:rect l="0" t="0" r="r" b="b"/>
            <a:pathLst>
              <a:path w="690" h="640">
                <a:moveTo>
                  <a:pt x="72" y="576"/>
                </a:moveTo>
                <a:cubicBezTo>
                  <a:pt x="56" y="552"/>
                  <a:pt x="33" y="531"/>
                  <a:pt x="24" y="504"/>
                </a:cubicBezTo>
                <a:cubicBezTo>
                  <a:pt x="16" y="480"/>
                  <a:pt x="0" y="432"/>
                  <a:pt x="0" y="432"/>
                </a:cubicBezTo>
                <a:cubicBezTo>
                  <a:pt x="4" y="368"/>
                  <a:pt x="5" y="304"/>
                  <a:pt x="12" y="240"/>
                </a:cubicBezTo>
                <a:cubicBezTo>
                  <a:pt x="29" y="74"/>
                  <a:pt x="249" y="37"/>
                  <a:pt x="372" y="12"/>
                </a:cubicBezTo>
                <a:cubicBezTo>
                  <a:pt x="440" y="16"/>
                  <a:pt x="512" y="0"/>
                  <a:pt x="576" y="24"/>
                </a:cubicBezTo>
                <a:cubicBezTo>
                  <a:pt x="600" y="33"/>
                  <a:pt x="594" y="71"/>
                  <a:pt x="600" y="96"/>
                </a:cubicBezTo>
                <a:cubicBezTo>
                  <a:pt x="607" y="123"/>
                  <a:pt x="624" y="198"/>
                  <a:pt x="636" y="216"/>
                </a:cubicBezTo>
                <a:cubicBezTo>
                  <a:pt x="644" y="228"/>
                  <a:pt x="654" y="239"/>
                  <a:pt x="660" y="252"/>
                </a:cubicBezTo>
                <a:cubicBezTo>
                  <a:pt x="670" y="275"/>
                  <a:pt x="684" y="324"/>
                  <a:pt x="684" y="324"/>
                </a:cubicBezTo>
                <a:cubicBezTo>
                  <a:pt x="675" y="406"/>
                  <a:pt x="690" y="454"/>
                  <a:pt x="612" y="480"/>
                </a:cubicBezTo>
                <a:cubicBezTo>
                  <a:pt x="565" y="527"/>
                  <a:pt x="543" y="617"/>
                  <a:pt x="468" y="624"/>
                </a:cubicBezTo>
                <a:cubicBezTo>
                  <a:pt x="388" y="631"/>
                  <a:pt x="308" y="632"/>
                  <a:pt x="228" y="636"/>
                </a:cubicBezTo>
                <a:cubicBezTo>
                  <a:pt x="176" y="632"/>
                  <a:pt x="121" y="640"/>
                  <a:pt x="72" y="624"/>
                </a:cubicBezTo>
                <a:cubicBezTo>
                  <a:pt x="60" y="620"/>
                  <a:pt x="84" y="601"/>
                  <a:pt x="84" y="588"/>
                </a:cubicBezTo>
                <a:cubicBezTo>
                  <a:pt x="84" y="582"/>
                  <a:pt x="76" y="580"/>
                  <a:pt x="72" y="576"/>
                </a:cubicBezTo>
                <a:close/>
              </a:path>
            </a:pathLst>
          </a:custGeom>
          <a:solidFill>
            <a:schemeClr val="bg2"/>
          </a:solidFill>
          <a:ln w="9525">
            <a:solidFill>
              <a:srgbClr val="5F5F5F"/>
            </a:solidFill>
            <a:round/>
            <a:headEnd/>
            <a:tailEnd/>
          </a:ln>
          <a:effectLst/>
        </p:spPr>
        <p:txBody>
          <a:bodyPr wrap="none" anchor="ctr"/>
          <a:lstStyle/>
          <a:p>
            <a:endParaRPr lang="fr-FR" dirty="0"/>
          </a:p>
        </p:txBody>
      </p:sp>
      <p:sp>
        <p:nvSpPr>
          <p:cNvPr id="4" name="AutoShape 25"/>
          <p:cNvSpPr>
            <a:spLocks noChangeArrowheads="1"/>
          </p:cNvSpPr>
          <p:nvPr/>
        </p:nvSpPr>
        <p:spPr bwMode="auto">
          <a:xfrm>
            <a:off x="-36512" y="4615001"/>
            <a:ext cx="584200" cy="525463"/>
          </a:xfrm>
          <a:prstGeom prst="octagon">
            <a:avLst>
              <a:gd name="adj" fmla="val 29287"/>
            </a:avLst>
          </a:prstGeom>
          <a:solidFill>
            <a:srgbClr val="92D050"/>
          </a:solidFill>
          <a:ln w="9525">
            <a:solidFill>
              <a:schemeClr val="tx1"/>
            </a:solidFill>
            <a:miter lim="800000"/>
            <a:headEnd/>
            <a:tailEnd/>
          </a:ln>
          <a:effectLst/>
        </p:spPr>
        <p:txBody>
          <a:bodyPr wrap="none" anchor="ctr"/>
          <a:lstStyle/>
          <a:p>
            <a:endParaRPr lang="fr-FR" dirty="0"/>
          </a:p>
        </p:txBody>
      </p:sp>
      <p:sp>
        <p:nvSpPr>
          <p:cNvPr id="5" name="Rectangle 26"/>
          <p:cNvSpPr>
            <a:spLocks noChangeArrowheads="1"/>
          </p:cNvSpPr>
          <p:nvPr/>
        </p:nvSpPr>
        <p:spPr bwMode="auto">
          <a:xfrm>
            <a:off x="182563" y="5140464"/>
            <a:ext cx="146050" cy="395288"/>
          </a:xfrm>
          <a:prstGeom prst="rect">
            <a:avLst/>
          </a:prstGeom>
          <a:solidFill>
            <a:srgbClr val="663300"/>
          </a:solidFill>
          <a:ln w="9525">
            <a:solidFill>
              <a:schemeClr val="tx1"/>
            </a:solidFill>
            <a:miter lim="800000"/>
            <a:headEnd/>
            <a:tailEnd/>
          </a:ln>
          <a:effectLst/>
        </p:spPr>
        <p:txBody>
          <a:bodyPr wrap="none" anchor="ctr"/>
          <a:lstStyle/>
          <a:p>
            <a:endParaRPr lang="fr-FR" dirty="0"/>
          </a:p>
        </p:txBody>
      </p:sp>
      <p:cxnSp>
        <p:nvCxnSpPr>
          <p:cNvPr id="7" name="Connecteur droit 6"/>
          <p:cNvCxnSpPr/>
          <p:nvPr/>
        </p:nvCxnSpPr>
        <p:spPr>
          <a:xfrm flipH="1">
            <a:off x="72008" y="5549004"/>
            <a:ext cx="4499992" cy="0"/>
          </a:xfrm>
          <a:prstGeom prst="line">
            <a:avLst/>
          </a:prstGeom>
          <a:ln w="476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34" descr="moz-screenshot-3"/>
          <p:cNvPicPr>
            <a:picLocks noChangeAspect="1" noChangeArrowheads="1"/>
          </p:cNvPicPr>
          <p:nvPr/>
        </p:nvPicPr>
        <p:blipFill>
          <a:blip r:embed="rId4" cstate="print"/>
          <a:srcRect/>
          <a:stretch>
            <a:fillRect/>
          </a:stretch>
        </p:blipFill>
        <p:spPr bwMode="auto">
          <a:xfrm>
            <a:off x="-12700" y="0"/>
            <a:ext cx="9156700" cy="1474788"/>
          </a:xfrm>
          <a:prstGeom prst="rect">
            <a:avLst/>
          </a:prstGeom>
          <a:noFill/>
        </p:spPr>
      </p:pic>
      <p:sp>
        <p:nvSpPr>
          <p:cNvPr id="13" name="Rectangle 35"/>
          <p:cNvSpPr>
            <a:spLocks noChangeArrowheads="1"/>
          </p:cNvSpPr>
          <p:nvPr/>
        </p:nvSpPr>
        <p:spPr bwMode="auto">
          <a:xfrm>
            <a:off x="0" y="0"/>
            <a:ext cx="9144000" cy="1463675"/>
          </a:xfrm>
          <a:prstGeom prst="rect">
            <a:avLst/>
          </a:prstGeom>
          <a:gradFill rotWithShape="1">
            <a:gsLst>
              <a:gs pos="0">
                <a:schemeClr val="bg1">
                  <a:alpha val="50000"/>
                </a:schemeClr>
              </a:gs>
              <a:gs pos="100000">
                <a:schemeClr val="bg1">
                  <a:gamma/>
                  <a:shade val="46275"/>
                  <a:invGamma/>
                </a:schemeClr>
              </a:gs>
            </a:gsLst>
            <a:lin ang="0" scaled="1"/>
          </a:gradFill>
          <a:ln w="9525">
            <a:noFill/>
            <a:miter lim="800000"/>
            <a:headEnd/>
            <a:tailEnd/>
          </a:ln>
          <a:effectLst/>
        </p:spPr>
        <p:txBody>
          <a:bodyPr wrap="none" anchor="ctr"/>
          <a:lstStyle/>
          <a:p>
            <a:endParaRPr lang="fr-FR" dirty="0"/>
          </a:p>
        </p:txBody>
      </p:sp>
      <p:sp>
        <p:nvSpPr>
          <p:cNvPr id="10" name="Arc 9"/>
          <p:cNvSpPr/>
          <p:nvPr/>
        </p:nvSpPr>
        <p:spPr>
          <a:xfrm rot="10800000" flipH="1">
            <a:off x="611560" y="2420888"/>
            <a:ext cx="1872208" cy="2448272"/>
          </a:xfrm>
          <a:prstGeom prst="arc">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5" name="Rectangle 31"/>
          <p:cNvSpPr>
            <a:spLocks noChangeArrowheads="1"/>
          </p:cNvSpPr>
          <p:nvPr/>
        </p:nvSpPr>
        <p:spPr bwMode="auto">
          <a:xfrm>
            <a:off x="323528" y="2996952"/>
            <a:ext cx="2663230" cy="360355"/>
          </a:xfrm>
          <a:prstGeom prst="rect">
            <a:avLst/>
          </a:prstGeom>
          <a:noFill/>
          <a:ln w="19050">
            <a:noFill/>
            <a:miter lim="800000"/>
            <a:headEnd/>
            <a:tailEnd/>
          </a:ln>
          <a:effectLst/>
        </p:spPr>
        <p:txBody>
          <a:bodyPr wrap="none" lIns="82550" tIns="41275" rIns="82550" bIns="41275">
            <a:spAutoFit/>
          </a:bodyPr>
          <a:lstStyle/>
          <a:p>
            <a:pPr algn="l" defTabSz="739775" eaLnBrk="0" hangingPunct="0"/>
            <a:r>
              <a:rPr lang="fr-FR" b="1" dirty="0" smtClean="0">
                <a:solidFill>
                  <a:srgbClr val="00B050"/>
                </a:solidFill>
                <a:latin typeface="Arial" pitchFamily="34" charset="0"/>
                <a:cs typeface="Arial" pitchFamily="34" charset="0"/>
              </a:rPr>
              <a:t>Vitesse seuil d’érosion</a:t>
            </a:r>
            <a:endParaRPr lang="fr-FR" b="1" dirty="0">
              <a:solidFill>
                <a:srgbClr val="00B050"/>
              </a:solidFill>
              <a:latin typeface="Arial" pitchFamily="34" charset="0"/>
              <a:cs typeface="Arial" pitchFamily="34" charset="0"/>
            </a:endParaRPr>
          </a:p>
        </p:txBody>
      </p:sp>
      <p:sp>
        <p:nvSpPr>
          <p:cNvPr id="16" name="Text Box 36"/>
          <p:cNvSpPr txBox="1">
            <a:spLocks noChangeArrowheads="1"/>
          </p:cNvSpPr>
          <p:nvPr/>
        </p:nvSpPr>
        <p:spPr bwMode="auto">
          <a:xfrm>
            <a:off x="3059832" y="439738"/>
            <a:ext cx="6084168" cy="584775"/>
          </a:xfrm>
          <a:prstGeom prst="rect">
            <a:avLst/>
          </a:prstGeom>
          <a:noFill/>
          <a:ln w="9525">
            <a:noFill/>
            <a:miter lim="800000"/>
            <a:headEnd/>
            <a:tailEnd/>
          </a:ln>
          <a:effectLst/>
        </p:spPr>
        <p:txBody>
          <a:bodyPr wrap="square">
            <a:spAutoFit/>
          </a:bodyPr>
          <a:lstStyle/>
          <a:p>
            <a:pPr algn="l">
              <a:spcBef>
                <a:spcPct val="50000"/>
              </a:spcBef>
            </a:pPr>
            <a:r>
              <a:rPr lang="fr-FR" sz="3200" b="1" dirty="0" smtClean="0">
                <a:solidFill>
                  <a:schemeClr val="bg1"/>
                </a:solidFill>
              </a:rPr>
              <a:t>Qu’est-ce que l’érosion éolienne ?</a:t>
            </a:r>
            <a:endParaRPr lang="fr-FR" sz="3200" b="1" dirty="0">
              <a:solidFill>
                <a:schemeClr val="bg1"/>
              </a:solidFill>
            </a:endParaRPr>
          </a:p>
        </p:txBody>
      </p:sp>
      <p:sp>
        <p:nvSpPr>
          <p:cNvPr id="17" name="Nuage 16"/>
          <p:cNvSpPr/>
          <p:nvPr/>
        </p:nvSpPr>
        <p:spPr>
          <a:xfrm>
            <a:off x="7884368" y="1844824"/>
            <a:ext cx="1259632" cy="57606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latin typeface="Comic Sans MS" pitchFamily="66" charset="0"/>
              </a:rPr>
              <a:t>Cartographie des usages des sols</a:t>
            </a:r>
            <a:endParaRPr lang="fr-FR" dirty="0">
              <a:latin typeface="Comic Sans MS" pitchFamily="66" charset="0"/>
            </a:endParaRPr>
          </a:p>
        </p:txBody>
      </p:sp>
      <p:sp>
        <p:nvSpPr>
          <p:cNvPr id="8" name="ZoneTexte 7"/>
          <p:cNvSpPr txBox="1"/>
          <p:nvPr/>
        </p:nvSpPr>
        <p:spPr>
          <a:xfrm>
            <a:off x="6338424" y="6488668"/>
            <a:ext cx="2805576" cy="369332"/>
          </a:xfrm>
          <a:prstGeom prst="rect">
            <a:avLst/>
          </a:prstGeom>
          <a:noFill/>
        </p:spPr>
        <p:txBody>
          <a:bodyPr wrap="none" rtlCol="0">
            <a:spAutoFit/>
          </a:bodyPr>
          <a:lstStyle/>
          <a:p>
            <a:r>
              <a:rPr lang="fr-FR" i="1" dirty="0" smtClean="0">
                <a:latin typeface="Comic Sans MS" pitchFamily="66" charset="0"/>
              </a:rPr>
              <a:t>Thèse M. </a:t>
            </a:r>
            <a:r>
              <a:rPr lang="fr-FR" i="1" dirty="0" err="1" smtClean="0">
                <a:latin typeface="Comic Sans MS" pitchFamily="66" charset="0"/>
              </a:rPr>
              <a:t>Labiadh</a:t>
            </a:r>
            <a:r>
              <a:rPr lang="fr-FR" i="1" dirty="0" smtClean="0">
                <a:latin typeface="Comic Sans MS" pitchFamily="66" charset="0"/>
              </a:rPr>
              <a:t> [2011]</a:t>
            </a:r>
            <a:endParaRPr lang="fr-FR" i="1" dirty="0">
              <a:latin typeface="Comic Sans MS" pitchFamily="66" charset="0"/>
            </a:endParaRPr>
          </a:p>
        </p:txBody>
      </p:sp>
      <p:pic>
        <p:nvPicPr>
          <p:cNvPr id="17" name="Picture 2"/>
          <p:cNvPicPr preferRelativeResize="0">
            <a:picLocks noChangeArrowheads="1"/>
          </p:cNvPicPr>
          <p:nvPr/>
        </p:nvPicPr>
        <p:blipFill>
          <a:blip r:embed="rId3" cstate="print"/>
          <a:srcRect/>
          <a:stretch>
            <a:fillRect/>
          </a:stretch>
        </p:blipFill>
        <p:spPr bwMode="auto">
          <a:xfrm>
            <a:off x="457200" y="1600200"/>
            <a:ext cx="8229600" cy="4076699"/>
          </a:xfrm>
          <a:prstGeom prst="rect">
            <a:avLst/>
          </a:prstGeom>
          <a:noFill/>
          <a:ln w="9525">
            <a:noFill/>
            <a:miter lim="800000"/>
            <a:headEnd/>
            <a:tailEnd/>
          </a:ln>
          <a:effectLst/>
        </p:spPr>
      </p:pic>
      <p:sp>
        <p:nvSpPr>
          <p:cNvPr id="18" name="ZoneTexte 17"/>
          <p:cNvSpPr txBox="1"/>
          <p:nvPr/>
        </p:nvSpPr>
        <p:spPr>
          <a:xfrm>
            <a:off x="851680" y="5688118"/>
            <a:ext cx="7416824" cy="707886"/>
          </a:xfrm>
          <a:prstGeom prst="rect">
            <a:avLst/>
          </a:prstGeom>
          <a:noFill/>
        </p:spPr>
        <p:txBody>
          <a:bodyPr wrap="square" rtlCol="0">
            <a:spAutoFit/>
          </a:bodyPr>
          <a:lstStyle/>
          <a:p>
            <a:pPr algn="ctr">
              <a:spcAft>
                <a:spcPts val="1200"/>
              </a:spcAft>
            </a:pPr>
            <a:r>
              <a:rPr lang="fr-FR" sz="2000" dirty="0" smtClean="0">
                <a:solidFill>
                  <a:schemeClr val="tx1">
                    <a:lumMod val="85000"/>
                    <a:lumOff val="15000"/>
                  </a:schemeClr>
                </a:solidFill>
                <a:latin typeface="Comic Sans MS" pitchFamily="66" charset="0"/>
              </a:rPr>
              <a:t>Pourcentage de chaque classe d’occupation des sols sur le domaine étudié</a:t>
            </a:r>
          </a:p>
        </p:txBody>
      </p:sp>
      <p:sp>
        <p:nvSpPr>
          <p:cNvPr id="19" name="ZoneTexte 18"/>
          <p:cNvSpPr txBox="1"/>
          <p:nvPr/>
        </p:nvSpPr>
        <p:spPr>
          <a:xfrm>
            <a:off x="1187624" y="2420889"/>
            <a:ext cx="2448272" cy="830997"/>
          </a:xfrm>
          <a:prstGeom prst="rect">
            <a:avLst/>
          </a:prstGeom>
          <a:solidFill>
            <a:srgbClr val="FFFF00"/>
          </a:solidFill>
          <a:effectLst>
            <a:outerShdw blurRad="50800" dist="38100" algn="l" rotWithShape="0">
              <a:prstClr val="black">
                <a:alpha val="40000"/>
              </a:prstClr>
            </a:outerShdw>
          </a:effectLst>
        </p:spPr>
        <p:txBody>
          <a:bodyPr wrap="square" rtlCol="0">
            <a:spAutoFit/>
          </a:bodyPr>
          <a:lstStyle/>
          <a:p>
            <a:pPr algn="ctr"/>
            <a:r>
              <a:rPr lang="fr-FR" sz="2400" dirty="0" smtClean="0">
                <a:solidFill>
                  <a:srgbClr val="5F5F5F"/>
                </a:solidFill>
              </a:rPr>
              <a:t>Surfaces cultivées</a:t>
            </a:r>
          </a:p>
          <a:p>
            <a:pPr algn="ctr"/>
            <a:r>
              <a:rPr lang="fr-FR" sz="2400" dirty="0" smtClean="0">
                <a:solidFill>
                  <a:srgbClr val="5F5F5F"/>
                </a:solidFill>
              </a:rPr>
              <a:t>5,4%</a:t>
            </a:r>
            <a:endParaRPr lang="fr-FR" sz="2400" dirty="0">
              <a:solidFill>
                <a:srgbClr val="5F5F5F"/>
              </a:solidFill>
            </a:endParaRPr>
          </a:p>
        </p:txBody>
      </p:sp>
      <p:sp>
        <p:nvSpPr>
          <p:cNvPr id="20" name="ZoneTexte 19"/>
          <p:cNvSpPr txBox="1"/>
          <p:nvPr/>
        </p:nvSpPr>
        <p:spPr>
          <a:xfrm>
            <a:off x="4716016" y="2420888"/>
            <a:ext cx="3528392" cy="830997"/>
          </a:xfrm>
          <a:prstGeom prst="rect">
            <a:avLst/>
          </a:prstGeom>
          <a:solidFill>
            <a:srgbClr val="993366"/>
          </a:solidFill>
          <a:effectLst>
            <a:outerShdw blurRad="50800" dist="38100" algn="l" rotWithShape="0">
              <a:prstClr val="black">
                <a:alpha val="40000"/>
              </a:prstClr>
            </a:outerShdw>
          </a:effectLst>
        </p:spPr>
        <p:txBody>
          <a:bodyPr wrap="square" rtlCol="0">
            <a:spAutoFit/>
          </a:bodyPr>
          <a:lstStyle/>
          <a:p>
            <a:pPr algn="ctr"/>
            <a:r>
              <a:rPr lang="fr-FR" sz="2400" dirty="0" smtClean="0">
                <a:solidFill>
                  <a:srgbClr val="FFFFFF"/>
                </a:solidFill>
              </a:rPr>
              <a:t>Surfaces </a:t>
            </a:r>
            <a:r>
              <a:rPr lang="fr-FR" sz="2400" dirty="0" err="1" smtClean="0">
                <a:solidFill>
                  <a:srgbClr val="FFFFFF"/>
                </a:solidFill>
              </a:rPr>
              <a:t>sylvo</a:t>
            </a:r>
            <a:r>
              <a:rPr lang="fr-FR" sz="2400" dirty="0" smtClean="0">
                <a:solidFill>
                  <a:srgbClr val="FFFFFF"/>
                </a:solidFill>
              </a:rPr>
              <a:t>-pastorales</a:t>
            </a:r>
          </a:p>
          <a:p>
            <a:pPr algn="ctr"/>
            <a:r>
              <a:rPr lang="fr-FR" sz="2400" dirty="0" smtClean="0">
                <a:solidFill>
                  <a:srgbClr val="FFFFFF"/>
                </a:solidFill>
              </a:rPr>
              <a:t>94,3%</a:t>
            </a:r>
            <a:endParaRPr lang="fr-FR" sz="2400" dirty="0">
              <a:solidFill>
                <a:srgbClr val="FFFFFF"/>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latin typeface="Comic Sans MS" pitchFamily="66" charset="0"/>
              </a:rPr>
              <a:t>Premiers développements du modèle pour la Tunisie</a:t>
            </a:r>
            <a:endParaRPr lang="fr-FR" dirty="0">
              <a:latin typeface="Comic Sans MS" pitchFamily="66" charset="0"/>
            </a:endParaRPr>
          </a:p>
        </p:txBody>
      </p:sp>
      <p:sp>
        <p:nvSpPr>
          <p:cNvPr id="3" name="Espace réservé du contenu 2"/>
          <p:cNvSpPr>
            <a:spLocks noGrp="1"/>
          </p:cNvSpPr>
          <p:nvPr>
            <p:ph idx="1"/>
          </p:nvPr>
        </p:nvSpPr>
        <p:spPr/>
        <p:txBody>
          <a:bodyPr>
            <a:normAutofit fontScale="92500" lnSpcReduction="20000"/>
          </a:bodyPr>
          <a:lstStyle/>
          <a:p>
            <a:pPr marL="514350" indent="-514350" algn="just">
              <a:buNone/>
            </a:pPr>
            <a:r>
              <a:rPr lang="fr-FR" dirty="0" smtClean="0">
                <a:solidFill>
                  <a:schemeClr val="tx1">
                    <a:lumMod val="85000"/>
                    <a:lumOff val="15000"/>
                  </a:schemeClr>
                </a:solidFill>
                <a:latin typeface="Comic Sans MS" pitchFamily="66" charset="0"/>
              </a:rPr>
              <a:t>Des paramétrisations ont été incluses dans le modèle pour :</a:t>
            </a:r>
          </a:p>
          <a:p>
            <a:pPr marL="514350" indent="-514350" algn="just">
              <a:buNone/>
            </a:pPr>
            <a:endParaRPr lang="fr-FR" dirty="0" smtClean="0">
              <a:solidFill>
                <a:schemeClr val="tx1">
                  <a:lumMod val="85000"/>
                  <a:lumOff val="15000"/>
                </a:schemeClr>
              </a:solidFill>
              <a:latin typeface="Comic Sans MS" pitchFamily="66" charset="0"/>
            </a:endParaRPr>
          </a:p>
          <a:p>
            <a:pPr marL="514350" indent="-514350" algn="just">
              <a:buFont typeface="+mj-lt"/>
              <a:buAutoNum type="arabicPeriod"/>
            </a:pPr>
            <a:r>
              <a:rPr lang="fr-FR" dirty="0" smtClean="0">
                <a:solidFill>
                  <a:schemeClr val="tx1">
                    <a:lumMod val="85000"/>
                    <a:lumOff val="15000"/>
                  </a:schemeClr>
                </a:solidFill>
                <a:latin typeface="Comic Sans MS" pitchFamily="66" charset="0"/>
              </a:rPr>
              <a:t>Prendre en compte l’impact de l’humidité du sol sur le seuil d’érosion</a:t>
            </a:r>
          </a:p>
          <a:p>
            <a:pPr marL="514350" indent="-514350" algn="just">
              <a:buNone/>
            </a:pPr>
            <a:r>
              <a:rPr lang="fr-FR" dirty="0">
                <a:solidFill>
                  <a:schemeClr val="tx1">
                    <a:lumMod val="85000"/>
                    <a:lumOff val="15000"/>
                  </a:schemeClr>
                </a:solidFill>
                <a:latin typeface="Comic Sans MS" pitchFamily="66" charset="0"/>
              </a:rPr>
              <a:t>	</a:t>
            </a:r>
            <a:r>
              <a:rPr lang="fr-FR" dirty="0" smtClean="0">
                <a:solidFill>
                  <a:schemeClr val="tx1">
                    <a:lumMod val="85000"/>
                    <a:lumOff val="15000"/>
                  </a:schemeClr>
                </a:solidFill>
                <a:latin typeface="Comic Sans MS" pitchFamily="66" charset="0"/>
              </a:rPr>
              <a:t>-&gt; </a:t>
            </a:r>
            <a:r>
              <a:rPr lang="fr-FR" i="1" dirty="0" err="1" smtClean="0">
                <a:solidFill>
                  <a:schemeClr val="tx1">
                    <a:lumMod val="85000"/>
                    <a:lumOff val="15000"/>
                  </a:schemeClr>
                </a:solidFill>
                <a:latin typeface="Comic Sans MS" pitchFamily="66" charset="0"/>
              </a:rPr>
              <a:t>Fécan</a:t>
            </a:r>
            <a:r>
              <a:rPr lang="fr-FR" i="1" dirty="0" smtClean="0">
                <a:solidFill>
                  <a:schemeClr val="tx1">
                    <a:lumMod val="85000"/>
                    <a:lumOff val="15000"/>
                  </a:schemeClr>
                </a:solidFill>
                <a:latin typeface="Comic Sans MS" pitchFamily="66" charset="0"/>
              </a:rPr>
              <a:t> et al. </a:t>
            </a:r>
            <a:r>
              <a:rPr lang="fr-FR" dirty="0" smtClean="0">
                <a:solidFill>
                  <a:schemeClr val="tx1">
                    <a:lumMod val="85000"/>
                    <a:lumOff val="15000"/>
                  </a:schemeClr>
                </a:solidFill>
                <a:latin typeface="Comic Sans MS" pitchFamily="66" charset="0"/>
              </a:rPr>
              <a:t>[1999]</a:t>
            </a:r>
          </a:p>
          <a:p>
            <a:pPr marL="514350" indent="-514350" algn="just">
              <a:buNone/>
            </a:pPr>
            <a:endParaRPr lang="fr-FR" dirty="0" smtClean="0">
              <a:solidFill>
                <a:schemeClr val="tx1">
                  <a:lumMod val="85000"/>
                  <a:lumOff val="15000"/>
                </a:schemeClr>
              </a:solidFill>
              <a:latin typeface="Comic Sans MS" pitchFamily="66" charset="0"/>
            </a:endParaRPr>
          </a:p>
          <a:p>
            <a:pPr marL="514350" indent="-514350" algn="just">
              <a:buFont typeface="+mj-lt"/>
              <a:buAutoNum type="arabicPeriod" startAt="2"/>
            </a:pPr>
            <a:r>
              <a:rPr lang="fr-FR" dirty="0" smtClean="0">
                <a:solidFill>
                  <a:schemeClr val="tx1">
                    <a:lumMod val="85000"/>
                    <a:lumOff val="15000"/>
                  </a:schemeClr>
                </a:solidFill>
                <a:latin typeface="Comic Sans MS" pitchFamily="66" charset="0"/>
              </a:rPr>
              <a:t>Prendre en compte les impacts du labour sur la rugosité du sol et l’érosion éolienne</a:t>
            </a:r>
          </a:p>
          <a:p>
            <a:pPr marL="514350" indent="-514350" algn="just">
              <a:buNone/>
            </a:pPr>
            <a:r>
              <a:rPr lang="fr-FR" dirty="0">
                <a:solidFill>
                  <a:schemeClr val="tx1">
                    <a:lumMod val="85000"/>
                    <a:lumOff val="15000"/>
                  </a:schemeClr>
                </a:solidFill>
                <a:latin typeface="Comic Sans MS" pitchFamily="66" charset="0"/>
              </a:rPr>
              <a:t>	</a:t>
            </a:r>
            <a:r>
              <a:rPr lang="fr-FR" dirty="0" smtClean="0">
                <a:solidFill>
                  <a:schemeClr val="tx1">
                    <a:lumMod val="85000"/>
                    <a:lumOff val="15000"/>
                  </a:schemeClr>
                </a:solidFill>
                <a:latin typeface="Comic Sans MS" pitchFamily="66" charset="0"/>
              </a:rPr>
              <a:t>-&gt; </a:t>
            </a:r>
            <a:r>
              <a:rPr lang="fr-FR" i="1" dirty="0" err="1" smtClean="0">
                <a:solidFill>
                  <a:schemeClr val="tx1">
                    <a:lumMod val="85000"/>
                    <a:lumOff val="15000"/>
                  </a:schemeClr>
                </a:solidFill>
                <a:latin typeface="Comic Sans MS" pitchFamily="66" charset="0"/>
              </a:rPr>
              <a:t>Kardous</a:t>
            </a:r>
            <a:r>
              <a:rPr lang="fr-FR" i="1" dirty="0" smtClean="0">
                <a:solidFill>
                  <a:schemeClr val="tx1">
                    <a:lumMod val="85000"/>
                    <a:lumOff val="15000"/>
                  </a:schemeClr>
                </a:solidFill>
                <a:latin typeface="Comic Sans MS" pitchFamily="66" charset="0"/>
              </a:rPr>
              <a:t> et al. </a:t>
            </a:r>
            <a:r>
              <a:rPr lang="fr-FR" dirty="0" smtClean="0">
                <a:solidFill>
                  <a:schemeClr val="tx1">
                    <a:lumMod val="85000"/>
                    <a:lumOff val="15000"/>
                  </a:schemeClr>
                </a:solidFill>
                <a:latin typeface="Comic Sans MS" pitchFamily="66" charset="0"/>
              </a:rPr>
              <a:t>[2005a ; b]</a:t>
            </a:r>
            <a:endParaRPr lang="fr-FR" dirty="0">
              <a:latin typeface="Comic Sans MS" pitchFamily="66"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600200"/>
            <a:ext cx="8229600" cy="4925144"/>
          </a:xfrm>
        </p:spPr>
        <p:txBody>
          <a:bodyPr>
            <a:normAutofit/>
          </a:bodyPr>
          <a:lstStyle/>
          <a:p>
            <a:pPr marL="514350" indent="-514350" algn="just">
              <a:buNone/>
            </a:pPr>
            <a:r>
              <a:rPr lang="fr-FR" dirty="0" smtClean="0">
                <a:solidFill>
                  <a:schemeClr val="tx1">
                    <a:lumMod val="85000"/>
                    <a:lumOff val="15000"/>
                  </a:schemeClr>
                </a:solidFill>
                <a:latin typeface="Comic Sans MS" pitchFamily="66" charset="0"/>
              </a:rPr>
              <a:t>Compte tenu de la résolution spatiale (10km) : utilisation d’un modèle météorologique de méso-échelle</a:t>
            </a:r>
          </a:p>
          <a:p>
            <a:pPr marL="514350" indent="-514350" algn="just">
              <a:buNone/>
            </a:pPr>
            <a:endParaRPr lang="fr-FR" dirty="0" smtClean="0">
              <a:solidFill>
                <a:schemeClr val="tx1">
                  <a:lumMod val="85000"/>
                  <a:lumOff val="15000"/>
                </a:schemeClr>
              </a:solidFill>
              <a:latin typeface="Comic Sans MS" pitchFamily="66" charset="0"/>
            </a:endParaRPr>
          </a:p>
          <a:p>
            <a:pPr marL="514350" indent="-514350" algn="just">
              <a:buNone/>
            </a:pPr>
            <a:r>
              <a:rPr lang="fr-FR" dirty="0" smtClean="0">
                <a:solidFill>
                  <a:schemeClr val="tx1">
                    <a:lumMod val="85000"/>
                    <a:lumOff val="15000"/>
                  </a:schemeClr>
                </a:solidFill>
                <a:latin typeface="Comic Sans MS" pitchFamily="66" charset="0"/>
              </a:rPr>
              <a:t>RAMS (</a:t>
            </a:r>
            <a:r>
              <a:rPr lang="fr-FR" dirty="0" err="1" smtClean="0">
                <a:solidFill>
                  <a:schemeClr val="tx1">
                    <a:lumMod val="85000"/>
                    <a:lumOff val="15000"/>
                  </a:schemeClr>
                </a:solidFill>
                <a:latin typeface="Comic Sans MS" pitchFamily="66" charset="0"/>
              </a:rPr>
              <a:t>Regional</a:t>
            </a:r>
            <a:r>
              <a:rPr lang="fr-FR" dirty="0" smtClean="0">
                <a:solidFill>
                  <a:schemeClr val="tx1">
                    <a:lumMod val="85000"/>
                    <a:lumOff val="15000"/>
                  </a:schemeClr>
                </a:solidFill>
                <a:latin typeface="Comic Sans MS" pitchFamily="66" charset="0"/>
              </a:rPr>
              <a:t> </a:t>
            </a:r>
            <a:r>
              <a:rPr lang="fr-FR" dirty="0" err="1" smtClean="0">
                <a:solidFill>
                  <a:schemeClr val="tx1">
                    <a:lumMod val="85000"/>
                    <a:lumOff val="15000"/>
                  </a:schemeClr>
                </a:solidFill>
                <a:latin typeface="Comic Sans MS" pitchFamily="66" charset="0"/>
              </a:rPr>
              <a:t>Atmospheric</a:t>
            </a:r>
            <a:r>
              <a:rPr lang="fr-FR" dirty="0" smtClean="0">
                <a:solidFill>
                  <a:schemeClr val="tx1">
                    <a:lumMod val="85000"/>
                    <a:lumOff val="15000"/>
                  </a:schemeClr>
                </a:solidFill>
                <a:latin typeface="Comic Sans MS" pitchFamily="66" charset="0"/>
              </a:rPr>
              <a:t> </a:t>
            </a:r>
            <a:r>
              <a:rPr lang="fr-FR" dirty="0" err="1" smtClean="0">
                <a:solidFill>
                  <a:schemeClr val="tx1">
                    <a:lumMod val="85000"/>
                    <a:lumOff val="15000"/>
                  </a:schemeClr>
                </a:solidFill>
                <a:latin typeface="Comic Sans MS" pitchFamily="66" charset="0"/>
              </a:rPr>
              <a:t>Modeling</a:t>
            </a:r>
            <a:r>
              <a:rPr lang="fr-FR" dirty="0" smtClean="0">
                <a:solidFill>
                  <a:schemeClr val="tx1">
                    <a:lumMod val="85000"/>
                    <a:lumOff val="15000"/>
                  </a:schemeClr>
                </a:solidFill>
                <a:latin typeface="Comic Sans MS" pitchFamily="66" charset="0"/>
              </a:rPr>
              <a:t> System, </a:t>
            </a:r>
            <a:r>
              <a:rPr lang="fr-FR" i="1" dirty="0" smtClean="0">
                <a:solidFill>
                  <a:schemeClr val="tx1">
                    <a:lumMod val="85000"/>
                    <a:lumOff val="15000"/>
                  </a:schemeClr>
                </a:solidFill>
                <a:latin typeface="Comic Sans MS" pitchFamily="66" charset="0"/>
              </a:rPr>
              <a:t>Cotton et al.</a:t>
            </a:r>
            <a:r>
              <a:rPr lang="fr-FR" dirty="0" smtClean="0">
                <a:solidFill>
                  <a:schemeClr val="tx1">
                    <a:lumMod val="85000"/>
                    <a:lumOff val="15000"/>
                  </a:schemeClr>
                </a:solidFill>
                <a:latin typeface="Comic Sans MS" pitchFamily="66" charset="0"/>
              </a:rPr>
              <a:t> [2003])</a:t>
            </a:r>
          </a:p>
          <a:p>
            <a:pPr marL="514350" indent="-514350" algn="just">
              <a:buNone/>
            </a:pPr>
            <a:endParaRPr lang="fr-FR" dirty="0" smtClean="0">
              <a:solidFill>
                <a:schemeClr val="tx1">
                  <a:lumMod val="85000"/>
                  <a:lumOff val="15000"/>
                </a:schemeClr>
              </a:solidFill>
              <a:latin typeface="Comic Sans MS" pitchFamily="66" charset="0"/>
            </a:endParaRPr>
          </a:p>
          <a:p>
            <a:pPr marL="514350" indent="-514350" algn="just">
              <a:buNone/>
            </a:pPr>
            <a:r>
              <a:rPr lang="fr-FR" dirty="0" smtClean="0">
                <a:solidFill>
                  <a:schemeClr val="tx1">
                    <a:lumMod val="85000"/>
                    <a:lumOff val="15000"/>
                  </a:schemeClr>
                </a:solidFill>
                <a:latin typeface="Comic Sans MS" pitchFamily="66" charset="0"/>
              </a:rPr>
              <a:t>=&gt; Vent à 10m ; humidité du sol</a:t>
            </a:r>
          </a:p>
        </p:txBody>
      </p:sp>
      <p:sp>
        <p:nvSpPr>
          <p:cNvPr id="6" name="Titre 1"/>
          <p:cNvSpPr>
            <a:spLocks noGrp="1"/>
          </p:cNvSpPr>
          <p:nvPr>
            <p:ph type="title"/>
          </p:nvPr>
        </p:nvSpPr>
        <p:spPr/>
        <p:txBody>
          <a:bodyPr>
            <a:normAutofit fontScale="90000"/>
          </a:bodyPr>
          <a:lstStyle/>
          <a:p>
            <a:r>
              <a:rPr lang="fr-FR" dirty="0" smtClean="0">
                <a:latin typeface="Comic Sans MS" pitchFamily="66" charset="0"/>
              </a:rPr>
              <a:t>Détermination des paramètres météorologiques</a:t>
            </a:r>
            <a:endParaRPr lang="fr-FR" dirty="0">
              <a:latin typeface="Comic Sans MS" pitchFamily="66" charset="0"/>
            </a:endParaRPr>
          </a:p>
        </p:txBody>
      </p:sp>
      <p:sp>
        <p:nvSpPr>
          <p:cNvPr id="7" name="ZoneTexte 6"/>
          <p:cNvSpPr txBox="1"/>
          <p:nvPr/>
        </p:nvSpPr>
        <p:spPr>
          <a:xfrm>
            <a:off x="6338424" y="6488668"/>
            <a:ext cx="2805576" cy="369332"/>
          </a:xfrm>
          <a:prstGeom prst="rect">
            <a:avLst/>
          </a:prstGeom>
          <a:noFill/>
        </p:spPr>
        <p:txBody>
          <a:bodyPr wrap="none" rtlCol="0">
            <a:spAutoFit/>
          </a:bodyPr>
          <a:lstStyle/>
          <a:p>
            <a:r>
              <a:rPr lang="fr-FR" i="1" dirty="0" smtClean="0">
                <a:latin typeface="Comic Sans MS" pitchFamily="66" charset="0"/>
              </a:rPr>
              <a:t>Thèse M. </a:t>
            </a:r>
            <a:r>
              <a:rPr lang="fr-FR" i="1" dirty="0" err="1" smtClean="0">
                <a:latin typeface="Comic Sans MS" pitchFamily="66" charset="0"/>
              </a:rPr>
              <a:t>Labiadh</a:t>
            </a:r>
            <a:r>
              <a:rPr lang="fr-FR" i="1" dirty="0" smtClean="0">
                <a:latin typeface="Comic Sans MS" pitchFamily="66" charset="0"/>
              </a:rPr>
              <a:t> [2011]</a:t>
            </a:r>
            <a:endParaRPr lang="fr-FR" i="1" dirty="0">
              <a:latin typeface="Comic Sans MS" pitchFamily="66"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Rectangle 10"/>
          <p:cNvSpPr/>
          <p:nvPr/>
        </p:nvSpPr>
        <p:spPr>
          <a:xfrm>
            <a:off x="122494" y="6012000"/>
            <a:ext cx="8892480" cy="830997"/>
          </a:xfrm>
          <a:prstGeom prst="rect">
            <a:avLst/>
          </a:prstGeom>
        </p:spPr>
        <p:txBody>
          <a:bodyPr wrap="square">
            <a:spAutoFit/>
          </a:bodyPr>
          <a:lstStyle/>
          <a:p>
            <a:pPr algn="ctr"/>
            <a:r>
              <a:rPr lang="fr-FR" sz="2400" b="1" dirty="0" smtClean="0">
                <a:solidFill>
                  <a:srgbClr val="FF0000"/>
                </a:solidFill>
                <a:latin typeface="Comic Sans MS" pitchFamily="66" charset="0"/>
              </a:rPr>
              <a:t>Accord significatif </a:t>
            </a:r>
            <a:r>
              <a:rPr lang="fr-FR" sz="2400" b="1" dirty="0" smtClean="0">
                <a:latin typeface="Comic Sans MS" pitchFamily="66" charset="0"/>
              </a:rPr>
              <a:t>entre mesures et modèle si on considère l’</a:t>
            </a:r>
            <a:r>
              <a:rPr lang="fr-FR" sz="2400" b="1" dirty="0" smtClean="0">
                <a:solidFill>
                  <a:srgbClr val="FF0000"/>
                </a:solidFill>
                <a:latin typeface="Comic Sans MS" pitchFamily="66" charset="0"/>
              </a:rPr>
              <a:t>ensemble des données</a:t>
            </a:r>
            <a:endParaRPr lang="fr-FR" sz="2400" dirty="0">
              <a:solidFill>
                <a:srgbClr val="FF0000"/>
              </a:solidFill>
              <a:latin typeface="Comic Sans MS" pitchFamily="66" charset="0"/>
            </a:endParaRPr>
          </a:p>
        </p:txBody>
      </p:sp>
      <p:sp>
        <p:nvSpPr>
          <p:cNvPr id="6" name="Titre 1"/>
          <p:cNvSpPr>
            <a:spLocks noGrp="1"/>
          </p:cNvSpPr>
          <p:nvPr>
            <p:ph type="title"/>
          </p:nvPr>
        </p:nvSpPr>
        <p:spPr/>
        <p:txBody>
          <a:bodyPr>
            <a:noAutofit/>
          </a:bodyPr>
          <a:lstStyle/>
          <a:p>
            <a:r>
              <a:rPr lang="fr-FR" sz="3600" dirty="0" smtClean="0">
                <a:latin typeface="Comic Sans MS" pitchFamily="66" charset="0"/>
              </a:rPr>
              <a:t>Validation des paramètres météo : vent à 10 m</a:t>
            </a:r>
            <a:endParaRPr lang="fr-FR" sz="3600" dirty="0">
              <a:latin typeface="Comic Sans MS" pitchFamily="66" charset="0"/>
            </a:endParaRPr>
          </a:p>
        </p:txBody>
      </p:sp>
      <p:grpSp>
        <p:nvGrpSpPr>
          <p:cNvPr id="2" name="Groupe 7"/>
          <p:cNvGrpSpPr/>
          <p:nvPr/>
        </p:nvGrpSpPr>
        <p:grpSpPr>
          <a:xfrm>
            <a:off x="909065" y="1346400"/>
            <a:ext cx="7335343" cy="4545571"/>
            <a:chOff x="698400" y="1346400"/>
            <a:chExt cx="7335343" cy="4545571"/>
          </a:xfrm>
        </p:grpSpPr>
        <p:pic>
          <p:nvPicPr>
            <p:cNvPr id="99330" name="Picture 2"/>
            <p:cNvPicPr>
              <a:picLocks noChangeAspect="1" noChangeArrowheads="1"/>
            </p:cNvPicPr>
            <p:nvPr/>
          </p:nvPicPr>
          <p:blipFill>
            <a:blip r:embed="rId2" cstate="print"/>
            <a:srcRect/>
            <a:stretch>
              <a:fillRect/>
            </a:stretch>
          </p:blipFill>
          <p:spPr bwMode="auto">
            <a:xfrm>
              <a:off x="698400" y="1346400"/>
              <a:ext cx="7335343" cy="4545571"/>
            </a:xfrm>
            <a:prstGeom prst="rect">
              <a:avLst/>
            </a:prstGeom>
            <a:noFill/>
            <a:ln w="9525">
              <a:noFill/>
              <a:miter lim="800000"/>
              <a:headEnd/>
              <a:tailEnd/>
            </a:ln>
            <a:effectLst/>
          </p:spPr>
        </p:pic>
        <p:sp>
          <p:nvSpPr>
            <p:cNvPr id="7" name="Rectangle 6"/>
            <p:cNvSpPr/>
            <p:nvPr/>
          </p:nvSpPr>
          <p:spPr>
            <a:xfrm>
              <a:off x="6876256" y="4293096"/>
              <a:ext cx="1008112" cy="50405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Rectangle 10"/>
          <p:cNvSpPr/>
          <p:nvPr/>
        </p:nvSpPr>
        <p:spPr>
          <a:xfrm>
            <a:off x="50486" y="6027003"/>
            <a:ext cx="9021506" cy="830997"/>
          </a:xfrm>
          <a:prstGeom prst="rect">
            <a:avLst/>
          </a:prstGeom>
        </p:spPr>
        <p:txBody>
          <a:bodyPr wrap="square">
            <a:spAutoFit/>
          </a:bodyPr>
          <a:lstStyle/>
          <a:p>
            <a:pPr algn="ctr"/>
            <a:r>
              <a:rPr lang="fr-FR" sz="2400" b="1" dirty="0" smtClean="0">
                <a:latin typeface="Comic Sans MS" pitchFamily="66" charset="0"/>
              </a:rPr>
              <a:t>MAIS </a:t>
            </a:r>
            <a:r>
              <a:rPr lang="fr-FR" sz="2400" b="1" dirty="0" smtClean="0">
                <a:solidFill>
                  <a:srgbClr val="FF0000"/>
                </a:solidFill>
                <a:latin typeface="Comic Sans MS" pitchFamily="66" charset="0"/>
              </a:rPr>
              <a:t>difficulté à représenter les fortes vitesses de vent</a:t>
            </a:r>
            <a:r>
              <a:rPr lang="fr-FR" sz="2400" b="1" dirty="0" smtClean="0">
                <a:latin typeface="Comic Sans MS" pitchFamily="66" charset="0"/>
              </a:rPr>
              <a:t>, les plus importantes pour quantifier l’érosion éolienne</a:t>
            </a:r>
            <a:endParaRPr lang="fr-FR" sz="2400" dirty="0">
              <a:latin typeface="Comic Sans MS" pitchFamily="66" charset="0"/>
            </a:endParaRPr>
          </a:p>
        </p:txBody>
      </p:sp>
      <p:sp>
        <p:nvSpPr>
          <p:cNvPr id="12" name="Titre 1"/>
          <p:cNvSpPr>
            <a:spLocks noGrp="1"/>
          </p:cNvSpPr>
          <p:nvPr>
            <p:ph type="title"/>
          </p:nvPr>
        </p:nvSpPr>
        <p:spPr>
          <a:xfrm>
            <a:off x="457200" y="274638"/>
            <a:ext cx="8229600" cy="1143000"/>
          </a:xfrm>
        </p:spPr>
        <p:txBody>
          <a:bodyPr>
            <a:noAutofit/>
          </a:bodyPr>
          <a:lstStyle/>
          <a:p>
            <a:r>
              <a:rPr lang="fr-FR" sz="3600" dirty="0" smtClean="0">
                <a:latin typeface="Comic Sans MS" pitchFamily="66" charset="0"/>
              </a:rPr>
              <a:t>Validation des paramètres météo : vent à 10 m</a:t>
            </a:r>
            <a:endParaRPr lang="fr-FR" sz="3600" dirty="0">
              <a:latin typeface="Comic Sans MS" pitchFamily="66" charset="0"/>
            </a:endParaRPr>
          </a:p>
        </p:txBody>
      </p:sp>
      <p:grpSp>
        <p:nvGrpSpPr>
          <p:cNvPr id="2" name="Groupe 9"/>
          <p:cNvGrpSpPr/>
          <p:nvPr/>
        </p:nvGrpSpPr>
        <p:grpSpPr>
          <a:xfrm>
            <a:off x="910800" y="1346400"/>
            <a:ext cx="7335343" cy="4545571"/>
            <a:chOff x="910800" y="1346400"/>
            <a:chExt cx="7335343" cy="4545571"/>
          </a:xfrm>
        </p:grpSpPr>
        <p:pic>
          <p:nvPicPr>
            <p:cNvPr id="100354" name="Picture 2"/>
            <p:cNvPicPr>
              <a:picLocks noChangeAspect="1" noChangeArrowheads="1"/>
            </p:cNvPicPr>
            <p:nvPr/>
          </p:nvPicPr>
          <p:blipFill>
            <a:blip r:embed="rId2" cstate="print"/>
            <a:srcRect/>
            <a:stretch>
              <a:fillRect/>
            </a:stretch>
          </p:blipFill>
          <p:spPr bwMode="auto">
            <a:xfrm>
              <a:off x="910800" y="1346400"/>
              <a:ext cx="7335343" cy="4545571"/>
            </a:xfrm>
            <a:prstGeom prst="rect">
              <a:avLst/>
            </a:prstGeom>
            <a:noFill/>
            <a:ln w="9525">
              <a:noFill/>
              <a:miter lim="800000"/>
              <a:headEnd/>
              <a:tailEnd/>
            </a:ln>
            <a:effectLst/>
          </p:spPr>
        </p:pic>
        <p:sp>
          <p:nvSpPr>
            <p:cNvPr id="9" name="Rectangle 8"/>
            <p:cNvSpPr/>
            <p:nvPr/>
          </p:nvSpPr>
          <p:spPr>
            <a:xfrm>
              <a:off x="7086921" y="4293096"/>
              <a:ext cx="1008112" cy="50405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600200"/>
            <a:ext cx="8229600" cy="4925144"/>
          </a:xfrm>
        </p:spPr>
        <p:txBody>
          <a:bodyPr>
            <a:normAutofit/>
          </a:bodyPr>
          <a:lstStyle/>
          <a:p>
            <a:pPr marL="0" indent="514350" algn="just">
              <a:buNone/>
            </a:pPr>
            <a:r>
              <a:rPr lang="fr-FR" dirty="0" smtClean="0">
                <a:solidFill>
                  <a:schemeClr val="tx1">
                    <a:lumMod val="85000"/>
                    <a:lumOff val="15000"/>
                  </a:schemeClr>
                </a:solidFill>
                <a:latin typeface="Comic Sans MS" pitchFamily="66" charset="0"/>
              </a:rPr>
              <a:t>Pas de données disponibles</a:t>
            </a:r>
          </a:p>
        </p:txBody>
      </p:sp>
      <p:sp>
        <p:nvSpPr>
          <p:cNvPr id="5" name="Titre 1"/>
          <p:cNvSpPr>
            <a:spLocks noGrp="1"/>
          </p:cNvSpPr>
          <p:nvPr>
            <p:ph type="title"/>
          </p:nvPr>
        </p:nvSpPr>
        <p:spPr>
          <a:xfrm>
            <a:off x="457200" y="274638"/>
            <a:ext cx="8229600" cy="1143000"/>
          </a:xfrm>
        </p:spPr>
        <p:txBody>
          <a:bodyPr>
            <a:noAutofit/>
          </a:bodyPr>
          <a:lstStyle/>
          <a:p>
            <a:r>
              <a:rPr lang="fr-FR" sz="3600" dirty="0" smtClean="0">
                <a:latin typeface="Comic Sans MS" pitchFamily="66" charset="0"/>
              </a:rPr>
              <a:t>Validation des paramètres météo : humidité du sol</a:t>
            </a:r>
            <a:endParaRPr lang="fr-FR" sz="3600" dirty="0">
              <a:latin typeface="Comic Sans MS" pitchFamily="66"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Titre 1"/>
          <p:cNvSpPr>
            <a:spLocks noGrp="1"/>
          </p:cNvSpPr>
          <p:nvPr>
            <p:ph type="title"/>
          </p:nvPr>
        </p:nvSpPr>
        <p:spPr/>
        <p:txBody>
          <a:bodyPr>
            <a:normAutofit fontScale="90000"/>
          </a:bodyPr>
          <a:lstStyle/>
          <a:p>
            <a:r>
              <a:rPr lang="fr-FR" dirty="0" smtClean="0">
                <a:latin typeface="Comic Sans MS" pitchFamily="66" charset="0"/>
              </a:rPr>
              <a:t>Résultats préliminaires :</a:t>
            </a:r>
            <a:br>
              <a:rPr lang="fr-FR" dirty="0" smtClean="0">
                <a:latin typeface="Comic Sans MS" pitchFamily="66" charset="0"/>
              </a:rPr>
            </a:br>
            <a:r>
              <a:rPr lang="fr-FR" dirty="0" smtClean="0">
                <a:latin typeface="Comic Sans MS" pitchFamily="66" charset="0"/>
              </a:rPr>
              <a:t>quantification des flux d’érosion</a:t>
            </a:r>
            <a:endParaRPr lang="fr-FR" dirty="0">
              <a:latin typeface="Comic Sans MS" pitchFamily="66" charset="0"/>
            </a:endParaRPr>
          </a:p>
        </p:txBody>
      </p:sp>
      <p:sp>
        <p:nvSpPr>
          <p:cNvPr id="7" name="ZoneTexte 6"/>
          <p:cNvSpPr txBox="1"/>
          <p:nvPr/>
        </p:nvSpPr>
        <p:spPr>
          <a:xfrm>
            <a:off x="21041" y="6372000"/>
            <a:ext cx="9079730" cy="461665"/>
          </a:xfrm>
          <a:prstGeom prst="rect">
            <a:avLst/>
          </a:prstGeom>
          <a:noFill/>
        </p:spPr>
        <p:txBody>
          <a:bodyPr wrap="none" rtlCol="0">
            <a:spAutoFit/>
          </a:bodyPr>
          <a:lstStyle/>
          <a:p>
            <a:pPr algn="ctr"/>
            <a:r>
              <a:rPr lang="fr-FR" sz="2400" dirty="0" smtClean="0">
                <a:solidFill>
                  <a:srgbClr val="FF0000"/>
                </a:solidFill>
                <a:latin typeface="Comic Sans MS" pitchFamily="66" charset="0"/>
              </a:rPr>
              <a:t>Cycle annuel marqué : maximum au printemps – minimum en été</a:t>
            </a:r>
            <a:endParaRPr lang="fr-FR" sz="2400" dirty="0">
              <a:solidFill>
                <a:srgbClr val="FF0000"/>
              </a:solidFill>
              <a:latin typeface="Comic Sans MS" pitchFamily="66" charset="0"/>
            </a:endParaRPr>
          </a:p>
        </p:txBody>
      </p:sp>
      <p:pic>
        <p:nvPicPr>
          <p:cNvPr id="12289" name="Picture 1"/>
          <p:cNvPicPr preferRelativeResize="0">
            <a:picLocks noChangeArrowheads="1"/>
          </p:cNvPicPr>
          <p:nvPr/>
        </p:nvPicPr>
        <p:blipFill>
          <a:blip r:embed="rId3" cstate="print"/>
          <a:stretch>
            <a:fillRect/>
          </a:stretch>
        </p:blipFill>
        <p:spPr bwMode="auto">
          <a:xfrm>
            <a:off x="370800" y="1440000"/>
            <a:ext cx="8384400" cy="489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Titre 1"/>
          <p:cNvSpPr>
            <a:spLocks noGrp="1"/>
          </p:cNvSpPr>
          <p:nvPr>
            <p:ph type="title"/>
          </p:nvPr>
        </p:nvSpPr>
        <p:spPr/>
        <p:txBody>
          <a:bodyPr>
            <a:normAutofit fontScale="90000"/>
          </a:bodyPr>
          <a:lstStyle/>
          <a:p>
            <a:r>
              <a:rPr lang="fr-FR" dirty="0" smtClean="0">
                <a:latin typeface="Comic Sans MS" pitchFamily="66" charset="0"/>
              </a:rPr>
              <a:t>Résultats préliminaires :</a:t>
            </a:r>
            <a:br>
              <a:rPr lang="fr-FR" dirty="0" smtClean="0">
                <a:latin typeface="Comic Sans MS" pitchFamily="66" charset="0"/>
              </a:rPr>
            </a:br>
            <a:r>
              <a:rPr lang="fr-FR" dirty="0" smtClean="0">
                <a:latin typeface="Comic Sans MS" pitchFamily="66" charset="0"/>
              </a:rPr>
              <a:t>quantification des flux d’érosion</a:t>
            </a:r>
            <a:endParaRPr lang="fr-FR" dirty="0">
              <a:latin typeface="Comic Sans MS" pitchFamily="66" charset="0"/>
            </a:endParaRPr>
          </a:p>
        </p:txBody>
      </p:sp>
      <p:sp>
        <p:nvSpPr>
          <p:cNvPr id="7" name="ZoneTexte 6"/>
          <p:cNvSpPr txBox="1"/>
          <p:nvPr/>
        </p:nvSpPr>
        <p:spPr>
          <a:xfrm>
            <a:off x="-124029" y="6372000"/>
            <a:ext cx="9369873" cy="461665"/>
          </a:xfrm>
          <a:prstGeom prst="rect">
            <a:avLst/>
          </a:prstGeom>
          <a:noFill/>
        </p:spPr>
        <p:txBody>
          <a:bodyPr wrap="none" rtlCol="0">
            <a:spAutoFit/>
          </a:bodyPr>
          <a:lstStyle/>
          <a:p>
            <a:pPr algn="ctr"/>
            <a:r>
              <a:rPr lang="fr-FR" sz="2400" dirty="0" smtClean="0">
                <a:solidFill>
                  <a:srgbClr val="FF0000"/>
                </a:solidFill>
                <a:latin typeface="Comic Sans MS" pitchFamily="66" charset="0"/>
              </a:rPr>
              <a:t>Majorité de l’érosion depuis les surfaces </a:t>
            </a:r>
            <a:r>
              <a:rPr lang="fr-FR" sz="2400" dirty="0" err="1" smtClean="0">
                <a:solidFill>
                  <a:srgbClr val="FF0000"/>
                </a:solidFill>
                <a:latin typeface="Comic Sans MS" pitchFamily="66" charset="0"/>
              </a:rPr>
              <a:t>sylvo</a:t>
            </a:r>
            <a:r>
              <a:rPr lang="fr-FR" sz="2400" dirty="0" smtClean="0">
                <a:solidFill>
                  <a:srgbClr val="FF0000"/>
                </a:solidFill>
                <a:latin typeface="Comic Sans MS" pitchFamily="66" charset="0"/>
              </a:rPr>
              <a:t>-pastorales (&gt;90%)</a:t>
            </a:r>
            <a:endParaRPr lang="fr-FR" sz="2400" dirty="0">
              <a:solidFill>
                <a:srgbClr val="FF0000"/>
              </a:solidFill>
              <a:latin typeface="Comic Sans MS" pitchFamily="66" charset="0"/>
            </a:endParaRPr>
          </a:p>
        </p:txBody>
      </p:sp>
      <p:pic>
        <p:nvPicPr>
          <p:cNvPr id="5" name="Picture 1"/>
          <p:cNvPicPr preferRelativeResize="0">
            <a:picLocks noChangeArrowheads="1"/>
          </p:cNvPicPr>
          <p:nvPr/>
        </p:nvPicPr>
        <p:blipFill>
          <a:blip r:embed="rId3" cstate="print"/>
          <a:stretch>
            <a:fillRect/>
          </a:stretch>
        </p:blipFill>
        <p:spPr bwMode="auto">
          <a:xfrm>
            <a:off x="370800" y="1440000"/>
            <a:ext cx="8384400" cy="489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68117" y="6372000"/>
            <a:ext cx="9015610" cy="461665"/>
          </a:xfrm>
          <a:prstGeom prst="rect">
            <a:avLst/>
          </a:prstGeom>
          <a:noFill/>
        </p:spPr>
        <p:txBody>
          <a:bodyPr wrap="none" rtlCol="0">
            <a:spAutoFit/>
          </a:bodyPr>
          <a:lstStyle/>
          <a:p>
            <a:pPr algn="ctr"/>
            <a:r>
              <a:rPr lang="fr-FR" sz="2400" dirty="0" smtClean="0">
                <a:solidFill>
                  <a:srgbClr val="FF0000"/>
                </a:solidFill>
                <a:latin typeface="Comic Sans MS" pitchFamily="66" charset="0"/>
              </a:rPr>
              <a:t>Surfaces cultivées : majorité de l’érosion depuis les oliveraies</a:t>
            </a:r>
            <a:endParaRPr lang="fr-FR" sz="2400" dirty="0">
              <a:solidFill>
                <a:srgbClr val="FF0000"/>
              </a:solidFill>
              <a:latin typeface="Comic Sans MS" pitchFamily="66" charset="0"/>
            </a:endParaRPr>
          </a:p>
        </p:txBody>
      </p:sp>
      <p:sp>
        <p:nvSpPr>
          <p:cNvPr id="5" name="Titre 4"/>
          <p:cNvSpPr>
            <a:spLocks noGrp="1"/>
          </p:cNvSpPr>
          <p:nvPr>
            <p:ph type="title"/>
          </p:nvPr>
        </p:nvSpPr>
        <p:spPr/>
        <p:txBody>
          <a:bodyPr>
            <a:normAutofit fontScale="90000"/>
          </a:bodyPr>
          <a:lstStyle/>
          <a:p>
            <a:r>
              <a:rPr lang="fr-FR" dirty="0" smtClean="0">
                <a:latin typeface="Comic Sans MS" pitchFamily="66" charset="0"/>
              </a:rPr>
              <a:t>Résultats préliminaires :</a:t>
            </a:r>
            <a:br>
              <a:rPr lang="fr-FR" dirty="0" smtClean="0">
                <a:latin typeface="Comic Sans MS" pitchFamily="66" charset="0"/>
              </a:rPr>
            </a:br>
            <a:r>
              <a:rPr lang="fr-FR" dirty="0" smtClean="0">
                <a:latin typeface="Comic Sans MS" pitchFamily="66" charset="0"/>
              </a:rPr>
              <a:t>quantification des flux d’érosion</a:t>
            </a:r>
            <a:endParaRPr lang="fr-FR" dirty="0"/>
          </a:p>
        </p:txBody>
      </p:sp>
      <p:pic>
        <p:nvPicPr>
          <p:cNvPr id="10241" name="Picture 1"/>
          <p:cNvPicPr preferRelativeResize="0">
            <a:picLocks noChangeArrowheads="1"/>
          </p:cNvPicPr>
          <p:nvPr/>
        </p:nvPicPr>
        <p:blipFill>
          <a:blip r:embed="rId3" cstate="print"/>
          <a:srcRect/>
          <a:stretch>
            <a:fillRect/>
          </a:stretch>
        </p:blipFill>
        <p:spPr bwMode="auto">
          <a:xfrm>
            <a:off x="370800" y="1440000"/>
            <a:ext cx="8384400" cy="489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Titre 1"/>
          <p:cNvSpPr>
            <a:spLocks noGrp="1"/>
          </p:cNvSpPr>
          <p:nvPr>
            <p:ph type="title"/>
          </p:nvPr>
        </p:nvSpPr>
        <p:spPr/>
        <p:txBody>
          <a:bodyPr>
            <a:normAutofit fontScale="90000"/>
          </a:bodyPr>
          <a:lstStyle/>
          <a:p>
            <a:r>
              <a:rPr lang="fr-FR" dirty="0" smtClean="0">
                <a:latin typeface="Comic Sans MS" pitchFamily="66" charset="0"/>
              </a:rPr>
              <a:t>Résultats préliminaires :</a:t>
            </a:r>
            <a:br>
              <a:rPr lang="fr-FR" dirty="0" smtClean="0">
                <a:latin typeface="Comic Sans MS" pitchFamily="66" charset="0"/>
              </a:rPr>
            </a:br>
            <a:r>
              <a:rPr lang="fr-FR" dirty="0" smtClean="0">
                <a:latin typeface="Comic Sans MS" pitchFamily="66" charset="0"/>
              </a:rPr>
              <a:t>quantification des flux d’érosion</a:t>
            </a:r>
            <a:endParaRPr lang="fr-FR" dirty="0">
              <a:latin typeface="Comic Sans MS" pitchFamily="66" charset="0"/>
            </a:endParaRPr>
          </a:p>
        </p:txBody>
      </p:sp>
      <p:grpSp>
        <p:nvGrpSpPr>
          <p:cNvPr id="2" name="Groupe 4"/>
          <p:cNvGrpSpPr/>
          <p:nvPr/>
        </p:nvGrpSpPr>
        <p:grpSpPr>
          <a:xfrm>
            <a:off x="2468778" y="1548000"/>
            <a:ext cx="4193702" cy="5199459"/>
            <a:chOff x="2468778" y="1268867"/>
            <a:chExt cx="4193702" cy="5199459"/>
          </a:xfrm>
        </p:grpSpPr>
        <p:pic>
          <p:nvPicPr>
            <p:cNvPr id="23" name="Image 22" descr="Masse_erodee_annuelle_total.png"/>
            <p:cNvPicPr>
              <a:picLocks noChangeAspect="1"/>
            </p:cNvPicPr>
            <p:nvPr/>
          </p:nvPicPr>
          <p:blipFill>
            <a:blip r:embed="rId3" cstate="print"/>
            <a:stretch>
              <a:fillRect/>
            </a:stretch>
          </p:blipFill>
          <p:spPr>
            <a:xfrm>
              <a:off x="2468778" y="1268867"/>
              <a:ext cx="4193702" cy="5199459"/>
            </a:xfrm>
            <a:prstGeom prst="rect">
              <a:avLst/>
            </a:prstGeom>
          </p:spPr>
        </p:pic>
        <p:sp>
          <p:nvSpPr>
            <p:cNvPr id="13" name="Triangle rectangle 12"/>
            <p:cNvSpPr/>
            <p:nvPr/>
          </p:nvSpPr>
          <p:spPr>
            <a:xfrm rot="5400000">
              <a:off x="2885906" y="1432360"/>
              <a:ext cx="955152" cy="1111365"/>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Impacts</a:t>
            </a:r>
          </a:p>
        </p:txBody>
      </p:sp>
      <p:sp>
        <p:nvSpPr>
          <p:cNvPr id="3" name="Espace réservé du contenu 2"/>
          <p:cNvSpPr>
            <a:spLocks noGrp="1"/>
          </p:cNvSpPr>
          <p:nvPr>
            <p:ph idx="1"/>
          </p:nvPr>
        </p:nvSpPr>
        <p:spPr/>
        <p:txBody>
          <a:bodyPr>
            <a:normAutofit/>
          </a:bodyPr>
          <a:lstStyle/>
          <a:p>
            <a:r>
              <a:rPr lang="fr-FR" b="1" dirty="0" smtClean="0">
                <a:solidFill>
                  <a:srgbClr val="FF0000"/>
                </a:solidFill>
              </a:rPr>
              <a:t>Climatiques</a:t>
            </a:r>
            <a:r>
              <a:rPr lang="fr-FR" dirty="0" smtClean="0"/>
              <a:t> = poussières dans l’atmosphère (rétroaction)</a:t>
            </a:r>
          </a:p>
          <a:p>
            <a:pPr lvl="1"/>
            <a:r>
              <a:rPr lang="fr-FR" dirty="0" smtClean="0"/>
              <a:t>Enjeu = rôle dans les changements climatiques en cours</a:t>
            </a:r>
          </a:p>
          <a:p>
            <a:r>
              <a:rPr lang="fr-FR" dirty="0" smtClean="0">
                <a:solidFill>
                  <a:schemeClr val="bg1">
                    <a:lumMod val="75000"/>
                  </a:schemeClr>
                </a:solidFill>
              </a:rPr>
              <a:t>Cycles des nutriments</a:t>
            </a:r>
          </a:p>
          <a:p>
            <a:pPr lvl="1"/>
            <a:r>
              <a:rPr lang="fr-FR" dirty="0" smtClean="0">
                <a:solidFill>
                  <a:schemeClr val="bg1">
                    <a:lumMod val="75000"/>
                  </a:schemeClr>
                </a:solidFill>
              </a:rPr>
              <a:t>Enjeu = dégradation des sols agricoles (cultivés, pâturés) en zones semi arides fortement peuplées</a:t>
            </a:r>
          </a:p>
          <a:p>
            <a:pPr lvl="1">
              <a:buNone/>
            </a:pPr>
            <a:endParaRPr lang="fr-FR" dirty="0" smtClean="0"/>
          </a:p>
          <a:p>
            <a:pPr lvl="1"/>
            <a:endParaRPr lang="fr-FR" dirty="0" smtClean="0"/>
          </a:p>
          <a:p>
            <a:pPr>
              <a:buNone/>
            </a:pPr>
            <a:endParaRPr lang="fr-F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2" name="Groupe 11"/>
          <p:cNvGrpSpPr/>
          <p:nvPr/>
        </p:nvGrpSpPr>
        <p:grpSpPr>
          <a:xfrm>
            <a:off x="2468778" y="1548000"/>
            <a:ext cx="4193702" cy="5199459"/>
            <a:chOff x="2468778" y="1268867"/>
            <a:chExt cx="4193702" cy="5199459"/>
          </a:xfrm>
        </p:grpSpPr>
        <p:pic>
          <p:nvPicPr>
            <p:cNvPr id="14" name="Image 13" descr="Masse_erodee_annuelle_total.png"/>
            <p:cNvPicPr>
              <a:picLocks noChangeAspect="1"/>
            </p:cNvPicPr>
            <p:nvPr/>
          </p:nvPicPr>
          <p:blipFill>
            <a:blip r:embed="rId3" cstate="print"/>
            <a:stretch>
              <a:fillRect/>
            </a:stretch>
          </p:blipFill>
          <p:spPr>
            <a:xfrm>
              <a:off x="2468778" y="1268867"/>
              <a:ext cx="4193702" cy="5199459"/>
            </a:xfrm>
            <a:prstGeom prst="rect">
              <a:avLst/>
            </a:prstGeom>
          </p:spPr>
        </p:pic>
        <p:sp>
          <p:nvSpPr>
            <p:cNvPr id="15" name="Triangle rectangle 14"/>
            <p:cNvSpPr/>
            <p:nvPr/>
          </p:nvSpPr>
          <p:spPr>
            <a:xfrm rot="5400000">
              <a:off x="2885906" y="1432360"/>
              <a:ext cx="955152" cy="1111365"/>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6" name="Titre 1"/>
          <p:cNvSpPr>
            <a:spLocks noGrp="1"/>
          </p:cNvSpPr>
          <p:nvPr>
            <p:ph type="title"/>
          </p:nvPr>
        </p:nvSpPr>
        <p:spPr/>
        <p:txBody>
          <a:bodyPr>
            <a:normAutofit fontScale="90000"/>
          </a:bodyPr>
          <a:lstStyle/>
          <a:p>
            <a:r>
              <a:rPr lang="fr-FR" dirty="0" smtClean="0">
                <a:latin typeface="Comic Sans MS" pitchFamily="66" charset="0"/>
              </a:rPr>
              <a:t>Résultats préliminaires :</a:t>
            </a:r>
            <a:br>
              <a:rPr lang="fr-FR" dirty="0" smtClean="0">
                <a:latin typeface="Comic Sans MS" pitchFamily="66" charset="0"/>
              </a:rPr>
            </a:br>
            <a:r>
              <a:rPr lang="fr-FR" dirty="0" smtClean="0">
                <a:latin typeface="Comic Sans MS" pitchFamily="66" charset="0"/>
              </a:rPr>
              <a:t>quantification des flux d’érosion</a:t>
            </a:r>
            <a:endParaRPr lang="fr-FR" dirty="0">
              <a:latin typeface="Comic Sans MS" pitchFamily="66" charset="0"/>
            </a:endParaRPr>
          </a:p>
        </p:txBody>
      </p:sp>
      <p:cxnSp>
        <p:nvCxnSpPr>
          <p:cNvPr id="21" name="Connecteur droit avec flèche 20"/>
          <p:cNvCxnSpPr>
            <a:stCxn id="26" idx="3"/>
          </p:cNvCxnSpPr>
          <p:nvPr/>
        </p:nvCxnSpPr>
        <p:spPr>
          <a:xfrm>
            <a:off x="1926850" y="2332331"/>
            <a:ext cx="2789166" cy="16056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a:stCxn id="26" idx="3"/>
          </p:cNvCxnSpPr>
          <p:nvPr/>
        </p:nvCxnSpPr>
        <p:spPr>
          <a:xfrm>
            <a:off x="1926850" y="2332331"/>
            <a:ext cx="3005190" cy="138470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ZoneTexte 25"/>
          <p:cNvSpPr txBox="1"/>
          <p:nvPr/>
        </p:nvSpPr>
        <p:spPr>
          <a:xfrm>
            <a:off x="323528" y="1916832"/>
            <a:ext cx="1603322" cy="830997"/>
          </a:xfrm>
          <a:prstGeom prst="rect">
            <a:avLst/>
          </a:prstGeom>
          <a:noFill/>
        </p:spPr>
        <p:txBody>
          <a:bodyPr wrap="square" rtlCol="0">
            <a:spAutoFit/>
          </a:bodyPr>
          <a:lstStyle/>
          <a:p>
            <a:pPr algn="ctr"/>
            <a:r>
              <a:rPr lang="fr-FR" sz="2400" dirty="0" smtClean="0">
                <a:solidFill>
                  <a:srgbClr val="FF0000"/>
                </a:solidFill>
                <a:latin typeface="Comic Sans MS" pitchFamily="66" charset="0"/>
              </a:rPr>
              <a:t>Fortes rugosités</a:t>
            </a:r>
            <a:endParaRPr lang="fr-FR" sz="2400" dirty="0">
              <a:solidFill>
                <a:srgbClr val="FF0000"/>
              </a:solidFill>
              <a:latin typeface="Comic Sans MS" pitchFamily="66" charset="0"/>
            </a:endParaRPr>
          </a:p>
        </p:txBody>
      </p:sp>
      <p:sp>
        <p:nvSpPr>
          <p:cNvPr id="33" name="ZoneTexte 32"/>
          <p:cNvSpPr txBox="1"/>
          <p:nvPr/>
        </p:nvSpPr>
        <p:spPr>
          <a:xfrm>
            <a:off x="7236297" y="3534107"/>
            <a:ext cx="1296143" cy="830997"/>
          </a:xfrm>
          <a:prstGeom prst="rect">
            <a:avLst/>
          </a:prstGeom>
          <a:noFill/>
        </p:spPr>
        <p:txBody>
          <a:bodyPr wrap="square" rtlCol="0">
            <a:spAutoFit/>
          </a:bodyPr>
          <a:lstStyle/>
          <a:p>
            <a:pPr algn="ctr"/>
            <a:r>
              <a:rPr lang="fr-FR" sz="2400" dirty="0" smtClean="0">
                <a:solidFill>
                  <a:srgbClr val="00B050"/>
                </a:solidFill>
                <a:latin typeface="Comic Sans MS" pitchFamily="66" charset="0"/>
              </a:rPr>
              <a:t>Vents faibles</a:t>
            </a:r>
            <a:endParaRPr lang="fr-FR" sz="2400" dirty="0">
              <a:solidFill>
                <a:srgbClr val="00B050"/>
              </a:solidFill>
              <a:latin typeface="Comic Sans MS" pitchFamily="66" charset="0"/>
            </a:endParaRPr>
          </a:p>
        </p:txBody>
      </p:sp>
      <p:cxnSp>
        <p:nvCxnSpPr>
          <p:cNvPr id="35" name="Connecteur droit avec flèche 34"/>
          <p:cNvCxnSpPr>
            <a:stCxn id="33" idx="1"/>
          </p:cNvCxnSpPr>
          <p:nvPr/>
        </p:nvCxnSpPr>
        <p:spPr>
          <a:xfrm flipH="1" flipV="1">
            <a:off x="5724129" y="3462100"/>
            <a:ext cx="1512168" cy="487506"/>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9" name="ZoneTexte 38"/>
          <p:cNvSpPr txBox="1"/>
          <p:nvPr/>
        </p:nvSpPr>
        <p:spPr>
          <a:xfrm>
            <a:off x="611560" y="5157191"/>
            <a:ext cx="1656184" cy="1200329"/>
          </a:xfrm>
          <a:prstGeom prst="rect">
            <a:avLst/>
          </a:prstGeom>
          <a:noFill/>
        </p:spPr>
        <p:txBody>
          <a:bodyPr wrap="square" rtlCol="0">
            <a:spAutoFit/>
          </a:bodyPr>
          <a:lstStyle/>
          <a:p>
            <a:pPr algn="ctr"/>
            <a:r>
              <a:rPr lang="fr-FR" sz="2400" dirty="0" smtClean="0">
                <a:solidFill>
                  <a:srgbClr val="0070C0"/>
                </a:solidFill>
                <a:latin typeface="Comic Sans MS" pitchFamily="66" charset="0"/>
              </a:rPr>
              <a:t>Humidités (trop ?) fortes</a:t>
            </a:r>
            <a:endParaRPr lang="fr-FR" sz="2400" dirty="0">
              <a:solidFill>
                <a:srgbClr val="0070C0"/>
              </a:solidFill>
              <a:latin typeface="Comic Sans MS" pitchFamily="66" charset="0"/>
            </a:endParaRPr>
          </a:p>
        </p:txBody>
      </p:sp>
      <p:cxnSp>
        <p:nvCxnSpPr>
          <p:cNvPr id="41" name="Connecteur droit avec flèche 40"/>
          <p:cNvCxnSpPr>
            <a:stCxn id="39" idx="3"/>
          </p:cNvCxnSpPr>
          <p:nvPr/>
        </p:nvCxnSpPr>
        <p:spPr>
          <a:xfrm flipV="1">
            <a:off x="2267744" y="4293096"/>
            <a:ext cx="2016224" cy="1464260"/>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Rectangle 3"/>
          <p:cNvSpPr>
            <a:spLocks noGrp="1" noChangeArrowheads="1"/>
          </p:cNvSpPr>
          <p:nvPr>
            <p:ph type="body" idx="1"/>
          </p:nvPr>
        </p:nvSpPr>
        <p:spPr>
          <a:xfrm>
            <a:off x="0" y="2068513"/>
            <a:ext cx="8915400" cy="4525962"/>
          </a:xfrm>
        </p:spPr>
        <p:txBody>
          <a:bodyPr/>
          <a:lstStyle/>
          <a:p>
            <a:r>
              <a:rPr lang="fr-FR" dirty="0"/>
              <a:t>Conditions totalement contrôlées = </a:t>
            </a:r>
            <a:r>
              <a:rPr lang="fr-FR" b="1" dirty="0"/>
              <a:t>soufflerie de </a:t>
            </a:r>
            <a:r>
              <a:rPr lang="fr-FR" b="1" dirty="0" smtClean="0"/>
              <a:t>laboratoire (LISA, IRA) </a:t>
            </a:r>
            <a:r>
              <a:rPr lang="fr-FR" dirty="0" smtClean="0"/>
              <a:t>+ générateur (LISA)</a:t>
            </a:r>
            <a:endParaRPr lang="fr-FR" dirty="0"/>
          </a:p>
          <a:p>
            <a:r>
              <a:rPr lang="fr-FR" dirty="0"/>
              <a:t>Conditions semi-contrôlées = soufflerie de terrain</a:t>
            </a:r>
          </a:p>
          <a:p>
            <a:r>
              <a:rPr lang="fr-FR" b="1" dirty="0">
                <a:solidFill>
                  <a:srgbClr val="FF0000"/>
                </a:solidFill>
              </a:rPr>
              <a:t>Conditions </a:t>
            </a:r>
            <a:r>
              <a:rPr lang="fr-FR" b="1" dirty="0" smtClean="0">
                <a:solidFill>
                  <a:srgbClr val="FF0000"/>
                </a:solidFill>
              </a:rPr>
              <a:t>naturelles </a:t>
            </a:r>
            <a:r>
              <a:rPr lang="fr-FR" dirty="0" smtClean="0">
                <a:solidFill>
                  <a:srgbClr val="FF0000"/>
                </a:solidFill>
              </a:rPr>
              <a:t>(Monitoring)</a:t>
            </a:r>
            <a:endParaRPr lang="fr-FR" dirty="0">
              <a:solidFill>
                <a:srgbClr val="FF0000"/>
              </a:solidFill>
            </a:endParaRPr>
          </a:p>
        </p:txBody>
      </p:sp>
      <p:sp>
        <p:nvSpPr>
          <p:cNvPr id="5" name="Titre 1"/>
          <p:cNvSpPr txBox="1">
            <a:spLocks/>
          </p:cNvSpPr>
          <p:nvPr/>
        </p:nvSpPr>
        <p:spPr>
          <a:xfrm>
            <a:off x="457200" y="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smtClean="0">
                <a:ln>
                  <a:noFill/>
                </a:ln>
                <a:solidFill>
                  <a:schemeClr val="tx1"/>
                </a:solidFill>
                <a:effectLst/>
                <a:uLnTx/>
                <a:uFillTx/>
                <a:latin typeface="+mj-lt"/>
                <a:ea typeface="+mj-ea"/>
                <a:cs typeface="+mj-cs"/>
              </a:rPr>
              <a:t>Techniques de Mesure</a:t>
            </a:r>
            <a:endParaRPr kumimoji="0" lang="fr-F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3" name="Rectangle 4"/>
          <p:cNvSpPr>
            <a:spLocks noChangeArrowheads="1"/>
          </p:cNvSpPr>
          <p:nvPr/>
        </p:nvSpPr>
        <p:spPr bwMode="auto">
          <a:xfrm>
            <a:off x="446088" y="865188"/>
            <a:ext cx="8229600" cy="6048375"/>
          </a:xfrm>
          <a:prstGeom prst="rect">
            <a:avLst/>
          </a:prstGeom>
          <a:noFill/>
          <a:ln w="9525">
            <a:noFill/>
            <a:miter lim="800000"/>
            <a:headEnd/>
            <a:tailEnd/>
          </a:ln>
        </p:spPr>
        <p:txBody>
          <a:bodyPr/>
          <a:lstStyle/>
          <a:p>
            <a:pPr marL="342900" indent="-342900" algn="l">
              <a:spcBef>
                <a:spcPct val="40000"/>
              </a:spcBef>
            </a:pPr>
            <a:endParaRPr lang="fr-FR" sz="2400" i="1" dirty="0">
              <a:solidFill>
                <a:srgbClr val="CC3300"/>
              </a:solidFill>
            </a:endParaRPr>
          </a:p>
          <a:p>
            <a:pPr marL="742950" lvl="1" indent="-285750" algn="l">
              <a:spcBef>
                <a:spcPct val="20000"/>
              </a:spcBef>
            </a:pPr>
            <a:r>
              <a:rPr lang="fr-FR" sz="2000" dirty="0"/>
              <a:t>Exemple des surfaces labourées (</a:t>
            </a:r>
            <a:r>
              <a:rPr lang="fr-FR" sz="2000" i="1" dirty="0" err="1"/>
              <a:t>Kardous</a:t>
            </a:r>
            <a:r>
              <a:rPr lang="fr-FR" sz="2000" i="1" dirty="0"/>
              <a:t> et al.</a:t>
            </a:r>
            <a:r>
              <a:rPr lang="fr-FR" sz="2000" dirty="0"/>
              <a:t> (2005a ; b) et </a:t>
            </a:r>
            <a:r>
              <a:rPr lang="fr-FR" sz="2000" dirty="0" err="1"/>
              <a:t>Labiadh</a:t>
            </a:r>
            <a:r>
              <a:rPr lang="fr-FR" sz="2000" dirty="0"/>
              <a:t> </a:t>
            </a:r>
            <a:r>
              <a:rPr lang="fr-FR" sz="2000" dirty="0" smtClean="0"/>
              <a:t>(2011))</a:t>
            </a:r>
            <a:endParaRPr lang="fr-FR" sz="2000" dirty="0"/>
          </a:p>
        </p:txBody>
      </p:sp>
      <p:sp>
        <p:nvSpPr>
          <p:cNvPr id="194564" name="Rectangle 7"/>
          <p:cNvSpPr>
            <a:spLocks noChangeArrowheads="1"/>
          </p:cNvSpPr>
          <p:nvPr/>
        </p:nvSpPr>
        <p:spPr bwMode="auto">
          <a:xfrm>
            <a:off x="0" y="23813"/>
            <a:ext cx="6948488" cy="381000"/>
          </a:xfrm>
          <a:prstGeom prst="rect">
            <a:avLst/>
          </a:prstGeom>
          <a:noFill/>
          <a:ln w="9525">
            <a:noFill/>
            <a:round/>
            <a:headEnd/>
            <a:tailEnd/>
          </a:ln>
        </p:spPr>
        <p:txBody>
          <a:bodyPr lIns="90000" tIns="46800" rIns="90000" bIns="46800" anchor="ctr"/>
          <a:lstStyle/>
          <a:p>
            <a:pPr algn="l" defTabSz="449263">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sz="2200"/>
          </a:p>
        </p:txBody>
      </p:sp>
      <p:pic>
        <p:nvPicPr>
          <p:cNvPr id="194565" name="Picture 6"/>
          <p:cNvPicPr>
            <a:picLocks noChangeAspect="1" noChangeArrowheads="1"/>
          </p:cNvPicPr>
          <p:nvPr/>
        </p:nvPicPr>
        <p:blipFill>
          <a:blip r:embed="rId3" cstate="print"/>
          <a:srcRect l="60095" t="3690" r="1576" b="2870"/>
          <a:stretch>
            <a:fillRect/>
          </a:stretch>
        </p:blipFill>
        <p:spPr bwMode="auto">
          <a:xfrm>
            <a:off x="5389563" y="2836863"/>
            <a:ext cx="2663825" cy="3255962"/>
          </a:xfrm>
          <a:prstGeom prst="rect">
            <a:avLst/>
          </a:prstGeom>
          <a:noFill/>
          <a:ln w="9525">
            <a:noFill/>
            <a:miter lim="800000"/>
            <a:headEnd/>
            <a:tailEnd/>
          </a:ln>
        </p:spPr>
      </p:pic>
      <p:pic>
        <p:nvPicPr>
          <p:cNvPr id="194566" name="Picture 7"/>
          <p:cNvPicPr>
            <a:picLocks noChangeAspect="1" noChangeArrowheads="1"/>
          </p:cNvPicPr>
          <p:nvPr/>
        </p:nvPicPr>
        <p:blipFill>
          <a:blip r:embed="rId4" cstate="print"/>
          <a:srcRect l="1259" t="2155" r="50281" b="2025"/>
          <a:stretch>
            <a:fillRect/>
          </a:stretch>
        </p:blipFill>
        <p:spPr bwMode="auto">
          <a:xfrm>
            <a:off x="534988" y="2509838"/>
            <a:ext cx="3436937" cy="4224337"/>
          </a:xfrm>
          <a:prstGeom prst="rect">
            <a:avLst/>
          </a:prstGeom>
          <a:noFill/>
          <a:ln w="9525">
            <a:noFill/>
            <a:miter lim="800000"/>
            <a:headEnd/>
            <a:tailEnd/>
          </a:ln>
        </p:spPr>
      </p:pic>
      <p:sp>
        <p:nvSpPr>
          <p:cNvPr id="194567" name="Text Box 8"/>
          <p:cNvSpPr txBox="1">
            <a:spLocks noChangeArrowheads="1"/>
          </p:cNvSpPr>
          <p:nvPr/>
        </p:nvSpPr>
        <p:spPr bwMode="auto">
          <a:xfrm>
            <a:off x="5038725" y="6553200"/>
            <a:ext cx="4105275" cy="304800"/>
          </a:xfrm>
          <a:prstGeom prst="rect">
            <a:avLst/>
          </a:prstGeom>
          <a:noFill/>
          <a:ln w="9525">
            <a:noFill/>
            <a:miter lim="800000"/>
            <a:headEnd/>
            <a:tailEnd/>
          </a:ln>
        </p:spPr>
        <p:txBody>
          <a:bodyPr wrap="none">
            <a:spAutoFit/>
          </a:bodyPr>
          <a:lstStyle/>
          <a:p>
            <a:pPr algn="l"/>
            <a:r>
              <a:rPr lang="fr-FR" sz="1400" i="1">
                <a:cs typeface="Arial" charset="0"/>
              </a:rPr>
              <a:t>Instituts de Régions Arides de Médénine (Tunisie)</a:t>
            </a:r>
          </a:p>
        </p:txBody>
      </p:sp>
      <p:sp>
        <p:nvSpPr>
          <p:cNvPr id="194568" name="Rectangle 8"/>
          <p:cNvSpPr>
            <a:spLocks noChangeArrowheads="1"/>
          </p:cNvSpPr>
          <p:nvPr/>
        </p:nvSpPr>
        <p:spPr bwMode="auto">
          <a:xfrm>
            <a:off x="-25649" y="0"/>
            <a:ext cx="8774113" cy="1143000"/>
          </a:xfrm>
          <a:prstGeom prst="rect">
            <a:avLst/>
          </a:prstGeom>
          <a:noFill/>
          <a:ln w="9525">
            <a:noFill/>
            <a:miter lim="800000"/>
            <a:headEnd/>
            <a:tailEnd/>
          </a:ln>
          <a:effectLst/>
        </p:spPr>
        <p:txBody>
          <a:bodyPr anchor="ctr"/>
          <a:lstStyle/>
          <a:p>
            <a:r>
              <a:rPr lang="de-DE" sz="4400" dirty="0" err="1">
                <a:solidFill>
                  <a:schemeClr val="tx2"/>
                </a:solidFill>
              </a:rPr>
              <a:t>Soufflerie</a:t>
            </a:r>
            <a:r>
              <a:rPr lang="de-DE" sz="4400" dirty="0">
                <a:solidFill>
                  <a:schemeClr val="tx2"/>
                </a:solidFill>
              </a:rPr>
              <a:t> de </a:t>
            </a:r>
            <a:r>
              <a:rPr lang="de-DE" sz="4400" dirty="0" err="1">
                <a:solidFill>
                  <a:schemeClr val="tx2"/>
                </a:solidFill>
              </a:rPr>
              <a:t>laboratoire</a:t>
            </a:r>
            <a:endParaRPr lang="de-DE" sz="4400" dirty="0">
              <a:solidFill>
                <a:schemeClr val="tx2"/>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61" name="Text Box 4"/>
          <p:cNvSpPr txBox="1">
            <a:spLocks noChangeArrowheads="1"/>
          </p:cNvSpPr>
          <p:nvPr/>
        </p:nvSpPr>
        <p:spPr bwMode="auto">
          <a:xfrm>
            <a:off x="1858963" y="1169988"/>
            <a:ext cx="6011862" cy="366712"/>
          </a:xfrm>
          <a:prstGeom prst="rect">
            <a:avLst/>
          </a:prstGeom>
          <a:noFill/>
          <a:ln w="9525">
            <a:noFill/>
            <a:miter lim="800000"/>
            <a:headEnd/>
            <a:tailEnd/>
          </a:ln>
        </p:spPr>
        <p:txBody>
          <a:bodyPr>
            <a:spAutoFit/>
          </a:bodyPr>
          <a:lstStyle/>
          <a:p>
            <a:pPr>
              <a:spcBef>
                <a:spcPct val="50000"/>
              </a:spcBef>
            </a:pPr>
            <a:r>
              <a:rPr lang="fr-FR" dirty="0"/>
              <a:t>Projet </a:t>
            </a:r>
            <a:r>
              <a:rPr lang="fr-FR" dirty="0" smtClean="0"/>
              <a:t>EC2CO </a:t>
            </a:r>
            <a:r>
              <a:rPr lang="fr-FR" dirty="0" smtClean="0">
                <a:solidFill>
                  <a:srgbClr val="FF0000"/>
                </a:solidFill>
              </a:rPr>
              <a:t>20XXX</a:t>
            </a:r>
            <a:r>
              <a:rPr lang="fr-FR" dirty="0" smtClean="0"/>
              <a:t> </a:t>
            </a:r>
            <a:r>
              <a:rPr lang="fr-FR" dirty="0"/>
              <a:t>- Tunisie</a:t>
            </a:r>
          </a:p>
        </p:txBody>
      </p:sp>
      <p:grpSp>
        <p:nvGrpSpPr>
          <p:cNvPr id="2" name="Group 14"/>
          <p:cNvGrpSpPr>
            <a:grpSpLocks/>
          </p:cNvGrpSpPr>
          <p:nvPr/>
        </p:nvGrpSpPr>
        <p:grpSpPr bwMode="auto">
          <a:xfrm>
            <a:off x="1282700" y="1530350"/>
            <a:ext cx="6588125" cy="5157788"/>
            <a:chOff x="385" y="0"/>
            <a:chExt cx="5239" cy="3549"/>
          </a:xfrm>
        </p:grpSpPr>
        <p:cxnSp>
          <p:nvCxnSpPr>
            <p:cNvPr id="198663" name="AutoShape 15"/>
            <p:cNvCxnSpPr>
              <a:cxnSpLocks noChangeShapeType="1"/>
            </p:cNvCxnSpPr>
            <p:nvPr/>
          </p:nvCxnSpPr>
          <p:spPr bwMode="auto">
            <a:xfrm>
              <a:off x="1991" y="1172"/>
              <a:ext cx="1" cy="1"/>
            </a:xfrm>
            <a:prstGeom prst="straightConnector1">
              <a:avLst/>
            </a:prstGeom>
            <a:noFill/>
            <a:ln w="28575">
              <a:solidFill>
                <a:schemeClr val="bg1"/>
              </a:solidFill>
              <a:round/>
              <a:headEnd/>
              <a:tailEnd/>
            </a:ln>
          </p:spPr>
        </p:cxnSp>
        <p:pic>
          <p:nvPicPr>
            <p:cNvPr id="198664" name="Picture 16"/>
            <p:cNvPicPr>
              <a:picLocks noChangeAspect="1" noChangeArrowheads="1"/>
            </p:cNvPicPr>
            <p:nvPr/>
          </p:nvPicPr>
          <p:blipFill>
            <a:blip r:embed="rId3" cstate="print"/>
            <a:srcRect/>
            <a:stretch>
              <a:fillRect/>
            </a:stretch>
          </p:blipFill>
          <p:spPr bwMode="auto">
            <a:xfrm>
              <a:off x="4286" y="1706"/>
              <a:ext cx="1317" cy="1477"/>
            </a:xfrm>
            <a:prstGeom prst="rect">
              <a:avLst/>
            </a:prstGeom>
            <a:noFill/>
            <a:ln w="9525">
              <a:noFill/>
              <a:miter lim="800000"/>
              <a:headEnd/>
              <a:tailEnd/>
            </a:ln>
          </p:spPr>
        </p:pic>
        <p:pic>
          <p:nvPicPr>
            <p:cNvPr id="198665" name="Picture 17"/>
            <p:cNvPicPr>
              <a:picLocks noChangeAspect="1" noChangeArrowheads="1"/>
            </p:cNvPicPr>
            <p:nvPr/>
          </p:nvPicPr>
          <p:blipFill>
            <a:blip r:embed="rId4" cstate="print"/>
            <a:srcRect/>
            <a:stretch>
              <a:fillRect/>
            </a:stretch>
          </p:blipFill>
          <p:spPr bwMode="auto">
            <a:xfrm>
              <a:off x="657" y="1706"/>
              <a:ext cx="1056" cy="1469"/>
            </a:xfrm>
            <a:prstGeom prst="rect">
              <a:avLst/>
            </a:prstGeom>
            <a:noFill/>
            <a:ln w="9525">
              <a:noFill/>
              <a:miter lim="800000"/>
              <a:headEnd/>
              <a:tailEnd/>
            </a:ln>
          </p:spPr>
        </p:pic>
        <p:pic>
          <p:nvPicPr>
            <p:cNvPr id="198666" name="Picture 18" descr="DSC00589"/>
            <p:cNvPicPr>
              <a:picLocks noChangeAspect="1" noChangeArrowheads="1"/>
            </p:cNvPicPr>
            <p:nvPr/>
          </p:nvPicPr>
          <p:blipFill>
            <a:blip r:embed="rId5" cstate="print"/>
            <a:srcRect/>
            <a:stretch>
              <a:fillRect/>
            </a:stretch>
          </p:blipFill>
          <p:spPr bwMode="auto">
            <a:xfrm>
              <a:off x="2336" y="1706"/>
              <a:ext cx="1383" cy="1843"/>
            </a:xfrm>
            <a:prstGeom prst="rect">
              <a:avLst/>
            </a:prstGeom>
            <a:noFill/>
            <a:ln w="9525">
              <a:noFill/>
              <a:miter lim="800000"/>
              <a:headEnd/>
              <a:tailEnd/>
            </a:ln>
          </p:spPr>
        </p:pic>
        <p:pic>
          <p:nvPicPr>
            <p:cNvPr id="198667" name="Picture 19" descr="P1010964"/>
            <p:cNvPicPr>
              <a:picLocks noChangeAspect="1" noChangeArrowheads="1"/>
            </p:cNvPicPr>
            <p:nvPr/>
          </p:nvPicPr>
          <p:blipFill>
            <a:blip r:embed="rId6" cstate="print"/>
            <a:srcRect/>
            <a:stretch>
              <a:fillRect/>
            </a:stretch>
          </p:blipFill>
          <p:spPr bwMode="auto">
            <a:xfrm>
              <a:off x="385" y="0"/>
              <a:ext cx="5239" cy="1551"/>
            </a:xfrm>
            <a:prstGeom prst="rect">
              <a:avLst/>
            </a:prstGeom>
            <a:noFill/>
            <a:ln w="9525">
              <a:noFill/>
              <a:miter lim="800000"/>
              <a:headEnd/>
              <a:tailEnd/>
            </a:ln>
          </p:spPr>
        </p:pic>
        <p:sp>
          <p:nvSpPr>
            <p:cNvPr id="198668" name="Oval 20"/>
            <p:cNvSpPr>
              <a:spLocks noChangeArrowheads="1"/>
            </p:cNvSpPr>
            <p:nvPr/>
          </p:nvSpPr>
          <p:spPr bwMode="auto">
            <a:xfrm>
              <a:off x="754" y="1338"/>
              <a:ext cx="182" cy="90"/>
            </a:xfrm>
            <a:prstGeom prst="ellipse">
              <a:avLst/>
            </a:prstGeom>
            <a:noFill/>
            <a:ln w="19050">
              <a:solidFill>
                <a:srgbClr val="000000"/>
              </a:solidFill>
              <a:prstDash val="dash"/>
              <a:round/>
              <a:headEnd/>
              <a:tailEnd/>
            </a:ln>
          </p:spPr>
          <p:txBody>
            <a:bodyPr wrap="none" anchor="ctr"/>
            <a:lstStyle/>
            <a:p>
              <a:pPr algn="l"/>
              <a:endParaRPr lang="fr-FR"/>
            </a:p>
          </p:txBody>
        </p:sp>
        <p:cxnSp>
          <p:nvCxnSpPr>
            <p:cNvPr id="198669" name="AutoShape 21"/>
            <p:cNvCxnSpPr>
              <a:cxnSpLocks noChangeShapeType="1"/>
              <a:stCxn id="198668" idx="4"/>
            </p:cNvCxnSpPr>
            <p:nvPr/>
          </p:nvCxnSpPr>
          <p:spPr bwMode="auto">
            <a:xfrm>
              <a:off x="845" y="1434"/>
              <a:ext cx="340" cy="272"/>
            </a:xfrm>
            <a:prstGeom prst="straightConnector1">
              <a:avLst/>
            </a:prstGeom>
            <a:noFill/>
            <a:ln w="9525">
              <a:solidFill>
                <a:schemeClr val="tx1"/>
              </a:solidFill>
              <a:prstDash val="dash"/>
              <a:round/>
              <a:headEnd/>
              <a:tailEnd type="triangle" w="med" len="med"/>
            </a:ln>
          </p:spPr>
        </p:cxnSp>
        <p:sp>
          <p:nvSpPr>
            <p:cNvPr id="198670" name="Oval 22"/>
            <p:cNvSpPr>
              <a:spLocks noChangeArrowheads="1"/>
            </p:cNvSpPr>
            <p:nvPr/>
          </p:nvSpPr>
          <p:spPr bwMode="auto">
            <a:xfrm>
              <a:off x="4561" y="899"/>
              <a:ext cx="182" cy="272"/>
            </a:xfrm>
            <a:prstGeom prst="ellipse">
              <a:avLst/>
            </a:prstGeom>
            <a:noFill/>
            <a:ln w="19050">
              <a:solidFill>
                <a:srgbClr val="000000"/>
              </a:solidFill>
              <a:prstDash val="dash"/>
              <a:round/>
              <a:headEnd/>
              <a:tailEnd/>
            </a:ln>
          </p:spPr>
          <p:txBody>
            <a:bodyPr wrap="none" anchor="ctr"/>
            <a:lstStyle/>
            <a:p>
              <a:pPr algn="l"/>
              <a:endParaRPr lang="fr-FR"/>
            </a:p>
          </p:txBody>
        </p:sp>
        <p:cxnSp>
          <p:nvCxnSpPr>
            <p:cNvPr id="198671" name="AutoShape 23"/>
            <p:cNvCxnSpPr>
              <a:cxnSpLocks noChangeShapeType="1"/>
              <a:stCxn id="198670" idx="4"/>
            </p:cNvCxnSpPr>
            <p:nvPr/>
          </p:nvCxnSpPr>
          <p:spPr bwMode="auto">
            <a:xfrm>
              <a:off x="4652" y="1177"/>
              <a:ext cx="293" cy="529"/>
            </a:xfrm>
            <a:prstGeom prst="straightConnector1">
              <a:avLst/>
            </a:prstGeom>
            <a:noFill/>
            <a:ln w="9525">
              <a:solidFill>
                <a:schemeClr val="tx1"/>
              </a:solidFill>
              <a:prstDash val="dash"/>
              <a:round/>
              <a:headEnd/>
              <a:tailEnd type="triangle" w="med" len="med"/>
            </a:ln>
          </p:spPr>
        </p:cxnSp>
        <p:sp>
          <p:nvSpPr>
            <p:cNvPr id="198672" name="Oval 24"/>
            <p:cNvSpPr>
              <a:spLocks noChangeArrowheads="1"/>
            </p:cNvSpPr>
            <p:nvPr/>
          </p:nvSpPr>
          <p:spPr bwMode="auto">
            <a:xfrm>
              <a:off x="3358" y="119"/>
              <a:ext cx="545" cy="1225"/>
            </a:xfrm>
            <a:prstGeom prst="ellipse">
              <a:avLst/>
            </a:prstGeom>
            <a:noFill/>
            <a:ln w="19050">
              <a:solidFill>
                <a:srgbClr val="000000"/>
              </a:solidFill>
              <a:prstDash val="dash"/>
              <a:round/>
              <a:headEnd/>
              <a:tailEnd/>
            </a:ln>
          </p:spPr>
          <p:txBody>
            <a:bodyPr wrap="none" anchor="ctr"/>
            <a:lstStyle/>
            <a:p>
              <a:pPr algn="l"/>
              <a:endParaRPr lang="fr-FR"/>
            </a:p>
          </p:txBody>
        </p:sp>
        <p:cxnSp>
          <p:nvCxnSpPr>
            <p:cNvPr id="198673" name="AutoShape 25"/>
            <p:cNvCxnSpPr>
              <a:cxnSpLocks noChangeShapeType="1"/>
              <a:stCxn id="198672" idx="4"/>
            </p:cNvCxnSpPr>
            <p:nvPr/>
          </p:nvCxnSpPr>
          <p:spPr bwMode="auto">
            <a:xfrm flipH="1">
              <a:off x="3028" y="1350"/>
              <a:ext cx="603" cy="356"/>
            </a:xfrm>
            <a:prstGeom prst="straightConnector1">
              <a:avLst/>
            </a:prstGeom>
            <a:noFill/>
            <a:ln w="9525">
              <a:solidFill>
                <a:schemeClr val="tx1"/>
              </a:solidFill>
              <a:prstDash val="dash"/>
              <a:round/>
              <a:headEnd/>
              <a:tailEnd type="triangle" w="med" len="med"/>
            </a:ln>
          </p:spPr>
        </p:cxnSp>
      </p:grpSp>
      <p:sp>
        <p:nvSpPr>
          <p:cNvPr id="198678" name="Rectangle 3"/>
          <p:cNvSpPr>
            <a:spLocks noChangeArrowheads="1"/>
          </p:cNvSpPr>
          <p:nvPr/>
        </p:nvSpPr>
        <p:spPr bwMode="auto">
          <a:xfrm>
            <a:off x="0" y="23813"/>
            <a:ext cx="7524750" cy="381000"/>
          </a:xfrm>
          <a:prstGeom prst="rect">
            <a:avLst/>
          </a:prstGeom>
          <a:noFill/>
          <a:ln w="9525">
            <a:noFill/>
            <a:round/>
            <a:headEnd/>
            <a:tailEnd/>
          </a:ln>
        </p:spPr>
        <p:txBody>
          <a:bodyPr lIns="90000" tIns="46800" rIns="90000" bIns="46800" anchor="ctr"/>
          <a:lstStyle/>
          <a:p>
            <a:pPr algn="l" defTabSz="449263">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sz="2200"/>
          </a:p>
        </p:txBody>
      </p:sp>
      <p:sp>
        <p:nvSpPr>
          <p:cNvPr id="17" name="Titre 1"/>
          <p:cNvSpPr txBox="1">
            <a:spLocks/>
          </p:cNvSpPr>
          <p:nvPr/>
        </p:nvSpPr>
        <p:spPr>
          <a:xfrm>
            <a:off x="457200" y="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smtClean="0">
                <a:ln>
                  <a:noFill/>
                </a:ln>
                <a:solidFill>
                  <a:schemeClr val="tx1"/>
                </a:solidFill>
                <a:effectLst/>
                <a:uLnTx/>
                <a:uFillTx/>
                <a:latin typeface="+mj-lt"/>
                <a:ea typeface="+mj-ea"/>
                <a:cs typeface="+mj-cs"/>
              </a:rPr>
              <a:t>Mesure de terrain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smtClean="0">
                <a:ln>
                  <a:noFill/>
                </a:ln>
                <a:solidFill>
                  <a:schemeClr val="tx1"/>
                </a:solidFill>
                <a:effectLst/>
                <a:uLnTx/>
                <a:uFillTx/>
                <a:latin typeface="+mj-lt"/>
                <a:ea typeface="+mj-ea"/>
                <a:cs typeface="+mj-cs"/>
              </a:rPr>
              <a:t>en conditions naturelles</a:t>
            </a:r>
            <a:endParaRPr kumimoji="0" lang="fr-FR" sz="36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DSCN2502_BT6"/>
          <p:cNvPicPr>
            <a:picLocks noChangeAspect="1" noChangeArrowheads="1"/>
          </p:cNvPicPr>
          <p:nvPr/>
        </p:nvPicPr>
        <p:blipFill>
          <a:blip r:embed="rId4" cstate="print"/>
          <a:srcRect/>
          <a:stretch>
            <a:fillRect/>
          </a:stretch>
        </p:blipFill>
        <p:spPr bwMode="auto">
          <a:xfrm>
            <a:off x="5526088" y="4135438"/>
            <a:ext cx="3617912" cy="2713037"/>
          </a:xfrm>
          <a:prstGeom prst="rect">
            <a:avLst/>
          </a:prstGeom>
          <a:noFill/>
        </p:spPr>
      </p:pic>
      <p:sp>
        <p:nvSpPr>
          <p:cNvPr id="91139" name="Line 3"/>
          <p:cNvSpPr>
            <a:spLocks noChangeShapeType="1"/>
          </p:cNvSpPr>
          <p:nvPr/>
        </p:nvSpPr>
        <p:spPr bwMode="auto">
          <a:xfrm>
            <a:off x="900113" y="2100263"/>
            <a:ext cx="2616200" cy="0"/>
          </a:xfrm>
          <a:prstGeom prst="line">
            <a:avLst/>
          </a:prstGeom>
          <a:noFill/>
          <a:ln w="9525" cap="rnd">
            <a:solidFill>
              <a:schemeClr val="tx1"/>
            </a:solidFill>
            <a:prstDash val="sysDot"/>
            <a:round/>
            <a:headEnd/>
            <a:tailEnd/>
          </a:ln>
          <a:effectLst/>
        </p:spPr>
        <p:txBody>
          <a:bodyPr wrap="none" anchor="ctr"/>
          <a:lstStyle/>
          <a:p>
            <a:endParaRPr lang="fr-FR"/>
          </a:p>
        </p:txBody>
      </p:sp>
      <p:sp>
        <p:nvSpPr>
          <p:cNvPr id="91140" name="Line 4"/>
          <p:cNvSpPr>
            <a:spLocks noChangeShapeType="1"/>
          </p:cNvSpPr>
          <p:nvPr/>
        </p:nvSpPr>
        <p:spPr bwMode="auto">
          <a:xfrm>
            <a:off x="3516313" y="2100263"/>
            <a:ext cx="0" cy="779462"/>
          </a:xfrm>
          <a:prstGeom prst="line">
            <a:avLst/>
          </a:prstGeom>
          <a:noFill/>
          <a:ln w="9525">
            <a:solidFill>
              <a:schemeClr val="tx1"/>
            </a:solidFill>
            <a:round/>
            <a:headEnd/>
            <a:tailEnd/>
          </a:ln>
          <a:effectLst/>
        </p:spPr>
        <p:txBody>
          <a:bodyPr wrap="none" anchor="ctr"/>
          <a:lstStyle/>
          <a:p>
            <a:endParaRPr lang="fr-FR"/>
          </a:p>
        </p:txBody>
      </p:sp>
      <p:sp>
        <p:nvSpPr>
          <p:cNvPr id="91141" name="Rectangle 5"/>
          <p:cNvSpPr>
            <a:spLocks noChangeArrowheads="1"/>
          </p:cNvSpPr>
          <p:nvPr/>
        </p:nvSpPr>
        <p:spPr bwMode="auto">
          <a:xfrm>
            <a:off x="3914775" y="2878138"/>
            <a:ext cx="276225" cy="398462"/>
          </a:xfrm>
          <a:prstGeom prst="rect">
            <a:avLst/>
          </a:prstGeom>
          <a:solidFill>
            <a:srgbClr val="3366FF"/>
          </a:solidFill>
          <a:ln w="9525">
            <a:solidFill>
              <a:schemeClr val="tx1"/>
            </a:solidFill>
            <a:miter lim="800000"/>
            <a:headEnd/>
            <a:tailEnd/>
          </a:ln>
          <a:effectLst/>
        </p:spPr>
        <p:txBody>
          <a:bodyPr wrap="none" anchor="ctr"/>
          <a:lstStyle/>
          <a:p>
            <a:endParaRPr lang="fr-FR"/>
          </a:p>
        </p:txBody>
      </p:sp>
      <p:sp>
        <p:nvSpPr>
          <p:cNvPr id="91142" name="Rectangle 6"/>
          <p:cNvSpPr>
            <a:spLocks noChangeArrowheads="1"/>
          </p:cNvSpPr>
          <p:nvPr/>
        </p:nvSpPr>
        <p:spPr bwMode="auto">
          <a:xfrm>
            <a:off x="3914775" y="2087563"/>
            <a:ext cx="276225" cy="792162"/>
          </a:xfrm>
          <a:prstGeom prst="rect">
            <a:avLst/>
          </a:prstGeom>
          <a:solidFill>
            <a:schemeClr val="bg1"/>
          </a:solidFill>
          <a:ln w="9525">
            <a:solidFill>
              <a:schemeClr val="tx1"/>
            </a:solidFill>
            <a:miter lim="800000"/>
            <a:headEnd/>
            <a:tailEnd/>
          </a:ln>
          <a:effectLst/>
        </p:spPr>
        <p:txBody>
          <a:bodyPr wrap="none" anchor="ctr"/>
          <a:lstStyle/>
          <a:p>
            <a:endParaRPr lang="fr-FR"/>
          </a:p>
        </p:txBody>
      </p:sp>
      <p:sp>
        <p:nvSpPr>
          <p:cNvPr id="91143" name="Line 7"/>
          <p:cNvSpPr>
            <a:spLocks noChangeShapeType="1"/>
          </p:cNvSpPr>
          <p:nvPr/>
        </p:nvSpPr>
        <p:spPr bwMode="auto">
          <a:xfrm>
            <a:off x="882650" y="2100263"/>
            <a:ext cx="676275" cy="0"/>
          </a:xfrm>
          <a:prstGeom prst="line">
            <a:avLst/>
          </a:prstGeom>
          <a:noFill/>
          <a:ln w="9525">
            <a:solidFill>
              <a:schemeClr val="tx1"/>
            </a:solidFill>
            <a:round/>
            <a:headEnd/>
            <a:tailEnd/>
          </a:ln>
          <a:effectLst/>
        </p:spPr>
        <p:txBody>
          <a:bodyPr wrap="none" anchor="ctr"/>
          <a:lstStyle/>
          <a:p>
            <a:endParaRPr lang="fr-FR"/>
          </a:p>
        </p:txBody>
      </p:sp>
      <p:sp>
        <p:nvSpPr>
          <p:cNvPr id="91144" name="Freeform 8"/>
          <p:cNvSpPr>
            <a:spLocks/>
          </p:cNvSpPr>
          <p:nvPr/>
        </p:nvSpPr>
        <p:spPr bwMode="auto">
          <a:xfrm>
            <a:off x="1039813" y="3100388"/>
            <a:ext cx="2320925" cy="195262"/>
          </a:xfrm>
          <a:custGeom>
            <a:avLst/>
            <a:gdLst/>
            <a:ahLst/>
            <a:cxnLst>
              <a:cxn ang="0">
                <a:pos x="0" y="113"/>
              </a:cxn>
              <a:cxn ang="0">
                <a:pos x="403" y="36"/>
              </a:cxn>
              <a:cxn ang="0">
                <a:pos x="687" y="25"/>
              </a:cxn>
              <a:cxn ang="0">
                <a:pos x="1134" y="58"/>
              </a:cxn>
              <a:cxn ang="0">
                <a:pos x="1363" y="69"/>
              </a:cxn>
              <a:cxn ang="0">
                <a:pos x="1429" y="91"/>
              </a:cxn>
              <a:cxn ang="0">
                <a:pos x="1462" y="113"/>
              </a:cxn>
              <a:cxn ang="0">
                <a:pos x="0" y="113"/>
              </a:cxn>
            </a:cxnLst>
            <a:rect l="0" t="0" r="r" b="b"/>
            <a:pathLst>
              <a:path w="1462" h="123">
                <a:moveTo>
                  <a:pt x="0" y="113"/>
                </a:moveTo>
                <a:cubicBezTo>
                  <a:pt x="144" y="39"/>
                  <a:pt x="233" y="44"/>
                  <a:pt x="403" y="36"/>
                </a:cubicBezTo>
                <a:cubicBezTo>
                  <a:pt x="555" y="0"/>
                  <a:pt x="461" y="13"/>
                  <a:pt x="687" y="25"/>
                </a:cubicBezTo>
                <a:cubicBezTo>
                  <a:pt x="881" y="123"/>
                  <a:pt x="742" y="70"/>
                  <a:pt x="1134" y="58"/>
                </a:cubicBezTo>
                <a:cubicBezTo>
                  <a:pt x="1208" y="33"/>
                  <a:pt x="1289" y="47"/>
                  <a:pt x="1363" y="69"/>
                </a:cubicBezTo>
                <a:cubicBezTo>
                  <a:pt x="1385" y="76"/>
                  <a:pt x="1410" y="78"/>
                  <a:pt x="1429" y="91"/>
                </a:cubicBezTo>
                <a:cubicBezTo>
                  <a:pt x="1440" y="98"/>
                  <a:pt x="1462" y="113"/>
                  <a:pt x="1462" y="113"/>
                </a:cubicBezTo>
                <a:lnTo>
                  <a:pt x="0" y="113"/>
                </a:lnTo>
                <a:close/>
              </a:path>
            </a:pathLst>
          </a:custGeom>
          <a:solidFill>
            <a:srgbClr val="FF9900"/>
          </a:solidFill>
          <a:ln w="9525">
            <a:solidFill>
              <a:schemeClr val="tx1"/>
            </a:solidFill>
            <a:round/>
            <a:headEnd/>
            <a:tailEnd/>
          </a:ln>
          <a:effectLst/>
        </p:spPr>
        <p:txBody>
          <a:bodyPr wrap="none" anchor="ctr"/>
          <a:lstStyle/>
          <a:p>
            <a:endParaRPr lang="fr-FR"/>
          </a:p>
        </p:txBody>
      </p:sp>
      <p:sp>
        <p:nvSpPr>
          <p:cNvPr id="91145" name="Oval 9"/>
          <p:cNvSpPr>
            <a:spLocks noChangeArrowheads="1"/>
          </p:cNvSpPr>
          <p:nvPr/>
        </p:nvSpPr>
        <p:spPr bwMode="auto">
          <a:xfrm>
            <a:off x="1749425" y="2568575"/>
            <a:ext cx="103188" cy="104775"/>
          </a:xfrm>
          <a:prstGeom prst="ellipse">
            <a:avLst/>
          </a:prstGeom>
          <a:solidFill>
            <a:srgbClr val="FF9900"/>
          </a:solidFill>
          <a:ln w="9525">
            <a:solidFill>
              <a:schemeClr val="tx1"/>
            </a:solidFill>
            <a:round/>
            <a:headEnd/>
            <a:tailEnd/>
          </a:ln>
          <a:effectLst/>
        </p:spPr>
        <p:txBody>
          <a:bodyPr wrap="none" anchor="ctr"/>
          <a:lstStyle/>
          <a:p>
            <a:endParaRPr lang="fr-FR"/>
          </a:p>
        </p:txBody>
      </p:sp>
      <p:sp>
        <p:nvSpPr>
          <p:cNvPr id="91146" name="Freeform 10"/>
          <p:cNvSpPr>
            <a:spLocks/>
          </p:cNvSpPr>
          <p:nvPr/>
        </p:nvSpPr>
        <p:spPr bwMode="auto">
          <a:xfrm>
            <a:off x="882650" y="2879725"/>
            <a:ext cx="2632075" cy="398463"/>
          </a:xfrm>
          <a:custGeom>
            <a:avLst/>
            <a:gdLst/>
            <a:ahLst/>
            <a:cxnLst>
              <a:cxn ang="0">
                <a:pos x="0" y="11"/>
              </a:cxn>
              <a:cxn ang="0">
                <a:pos x="0" y="251"/>
              </a:cxn>
              <a:cxn ang="0">
                <a:pos x="1768" y="251"/>
              </a:cxn>
              <a:cxn ang="0">
                <a:pos x="1768" y="0"/>
              </a:cxn>
            </a:cxnLst>
            <a:rect l="0" t="0" r="r" b="b"/>
            <a:pathLst>
              <a:path w="1768" h="251">
                <a:moveTo>
                  <a:pt x="0" y="11"/>
                </a:moveTo>
                <a:lnTo>
                  <a:pt x="0" y="251"/>
                </a:lnTo>
                <a:lnTo>
                  <a:pt x="1768" y="251"/>
                </a:lnTo>
                <a:lnTo>
                  <a:pt x="1768" y="0"/>
                </a:lnTo>
              </a:path>
            </a:pathLst>
          </a:custGeom>
          <a:noFill/>
          <a:ln w="9525">
            <a:solidFill>
              <a:schemeClr val="tx1"/>
            </a:solidFill>
            <a:round/>
            <a:headEnd/>
            <a:tailEnd/>
          </a:ln>
          <a:effectLst/>
        </p:spPr>
        <p:txBody>
          <a:bodyPr wrap="none" anchor="ctr"/>
          <a:lstStyle/>
          <a:p>
            <a:endParaRPr lang="fr-FR"/>
          </a:p>
        </p:txBody>
      </p:sp>
      <p:grpSp>
        <p:nvGrpSpPr>
          <p:cNvPr id="2" name="Group 11"/>
          <p:cNvGrpSpPr>
            <a:grpSpLocks/>
          </p:cNvGrpSpPr>
          <p:nvPr/>
        </p:nvGrpSpPr>
        <p:grpSpPr bwMode="auto">
          <a:xfrm>
            <a:off x="1057275" y="2884488"/>
            <a:ext cx="2468563" cy="0"/>
            <a:chOff x="1200" y="5250"/>
            <a:chExt cx="1555" cy="0"/>
          </a:xfrm>
        </p:grpSpPr>
        <p:sp>
          <p:nvSpPr>
            <p:cNvPr id="91148" name="Line 12"/>
            <p:cNvSpPr>
              <a:spLocks noChangeShapeType="1"/>
            </p:cNvSpPr>
            <p:nvPr/>
          </p:nvSpPr>
          <p:spPr bwMode="auto">
            <a:xfrm>
              <a:off x="1385" y="5250"/>
              <a:ext cx="76" cy="0"/>
            </a:xfrm>
            <a:prstGeom prst="line">
              <a:avLst/>
            </a:prstGeom>
            <a:noFill/>
            <a:ln w="22225">
              <a:solidFill>
                <a:schemeClr val="tx1"/>
              </a:solidFill>
              <a:round/>
              <a:headEnd/>
              <a:tailEnd/>
            </a:ln>
            <a:effectLst/>
          </p:spPr>
          <p:txBody>
            <a:bodyPr wrap="none" anchor="ctr"/>
            <a:lstStyle/>
            <a:p>
              <a:endParaRPr lang="fr-FR"/>
            </a:p>
          </p:txBody>
        </p:sp>
        <p:sp>
          <p:nvSpPr>
            <p:cNvPr id="91149" name="Line 13"/>
            <p:cNvSpPr>
              <a:spLocks noChangeShapeType="1"/>
            </p:cNvSpPr>
            <p:nvPr/>
          </p:nvSpPr>
          <p:spPr bwMode="auto">
            <a:xfrm>
              <a:off x="1579" y="5250"/>
              <a:ext cx="76" cy="0"/>
            </a:xfrm>
            <a:prstGeom prst="line">
              <a:avLst/>
            </a:prstGeom>
            <a:noFill/>
            <a:ln w="22225">
              <a:solidFill>
                <a:schemeClr val="tx1"/>
              </a:solidFill>
              <a:round/>
              <a:headEnd/>
              <a:tailEnd/>
            </a:ln>
            <a:effectLst/>
          </p:spPr>
          <p:txBody>
            <a:bodyPr wrap="none" anchor="ctr"/>
            <a:lstStyle/>
            <a:p>
              <a:endParaRPr lang="fr-FR"/>
            </a:p>
          </p:txBody>
        </p:sp>
        <p:sp>
          <p:nvSpPr>
            <p:cNvPr id="91150" name="Line 14"/>
            <p:cNvSpPr>
              <a:spLocks noChangeShapeType="1"/>
            </p:cNvSpPr>
            <p:nvPr/>
          </p:nvSpPr>
          <p:spPr bwMode="auto">
            <a:xfrm>
              <a:off x="1763" y="5250"/>
              <a:ext cx="76" cy="0"/>
            </a:xfrm>
            <a:prstGeom prst="line">
              <a:avLst/>
            </a:prstGeom>
            <a:noFill/>
            <a:ln w="22225">
              <a:solidFill>
                <a:schemeClr val="tx1"/>
              </a:solidFill>
              <a:round/>
              <a:headEnd/>
              <a:tailEnd/>
            </a:ln>
            <a:effectLst/>
          </p:spPr>
          <p:txBody>
            <a:bodyPr wrap="none" anchor="ctr"/>
            <a:lstStyle/>
            <a:p>
              <a:endParaRPr lang="fr-FR"/>
            </a:p>
          </p:txBody>
        </p:sp>
        <p:sp>
          <p:nvSpPr>
            <p:cNvPr id="91151" name="Line 15"/>
            <p:cNvSpPr>
              <a:spLocks noChangeShapeType="1"/>
            </p:cNvSpPr>
            <p:nvPr/>
          </p:nvSpPr>
          <p:spPr bwMode="auto">
            <a:xfrm>
              <a:off x="1974" y="5250"/>
              <a:ext cx="76" cy="0"/>
            </a:xfrm>
            <a:prstGeom prst="line">
              <a:avLst/>
            </a:prstGeom>
            <a:noFill/>
            <a:ln w="22225">
              <a:solidFill>
                <a:schemeClr val="tx1"/>
              </a:solidFill>
              <a:round/>
              <a:headEnd/>
              <a:tailEnd/>
            </a:ln>
            <a:effectLst/>
          </p:spPr>
          <p:txBody>
            <a:bodyPr wrap="none" anchor="ctr"/>
            <a:lstStyle/>
            <a:p>
              <a:endParaRPr lang="fr-FR"/>
            </a:p>
          </p:txBody>
        </p:sp>
        <p:sp>
          <p:nvSpPr>
            <p:cNvPr id="91152" name="Line 16"/>
            <p:cNvSpPr>
              <a:spLocks noChangeShapeType="1"/>
            </p:cNvSpPr>
            <p:nvPr/>
          </p:nvSpPr>
          <p:spPr bwMode="auto">
            <a:xfrm>
              <a:off x="2160" y="5250"/>
              <a:ext cx="76" cy="0"/>
            </a:xfrm>
            <a:prstGeom prst="line">
              <a:avLst/>
            </a:prstGeom>
            <a:noFill/>
            <a:ln w="22225">
              <a:solidFill>
                <a:schemeClr val="tx1"/>
              </a:solidFill>
              <a:round/>
              <a:headEnd/>
              <a:tailEnd/>
            </a:ln>
            <a:effectLst/>
          </p:spPr>
          <p:txBody>
            <a:bodyPr wrap="none" anchor="ctr"/>
            <a:lstStyle/>
            <a:p>
              <a:endParaRPr lang="fr-FR"/>
            </a:p>
          </p:txBody>
        </p:sp>
        <p:sp>
          <p:nvSpPr>
            <p:cNvPr id="91153" name="Line 17"/>
            <p:cNvSpPr>
              <a:spLocks noChangeShapeType="1"/>
            </p:cNvSpPr>
            <p:nvPr/>
          </p:nvSpPr>
          <p:spPr bwMode="auto">
            <a:xfrm>
              <a:off x="1200" y="5250"/>
              <a:ext cx="76" cy="0"/>
            </a:xfrm>
            <a:prstGeom prst="line">
              <a:avLst/>
            </a:prstGeom>
            <a:noFill/>
            <a:ln w="22225">
              <a:solidFill>
                <a:schemeClr val="tx1"/>
              </a:solidFill>
              <a:round/>
              <a:headEnd/>
              <a:tailEnd/>
            </a:ln>
            <a:effectLst/>
          </p:spPr>
          <p:txBody>
            <a:bodyPr wrap="none" anchor="ctr"/>
            <a:lstStyle/>
            <a:p>
              <a:endParaRPr lang="fr-FR"/>
            </a:p>
          </p:txBody>
        </p:sp>
        <p:sp>
          <p:nvSpPr>
            <p:cNvPr id="91154" name="Line 18"/>
            <p:cNvSpPr>
              <a:spLocks noChangeShapeType="1"/>
            </p:cNvSpPr>
            <p:nvPr/>
          </p:nvSpPr>
          <p:spPr bwMode="auto">
            <a:xfrm>
              <a:off x="2322" y="5250"/>
              <a:ext cx="76" cy="0"/>
            </a:xfrm>
            <a:prstGeom prst="line">
              <a:avLst/>
            </a:prstGeom>
            <a:noFill/>
            <a:ln w="22225">
              <a:solidFill>
                <a:schemeClr val="tx1"/>
              </a:solidFill>
              <a:round/>
              <a:headEnd/>
              <a:tailEnd/>
            </a:ln>
            <a:effectLst/>
          </p:spPr>
          <p:txBody>
            <a:bodyPr wrap="none" anchor="ctr"/>
            <a:lstStyle/>
            <a:p>
              <a:endParaRPr lang="fr-FR"/>
            </a:p>
          </p:txBody>
        </p:sp>
        <p:sp>
          <p:nvSpPr>
            <p:cNvPr id="91155" name="Line 19"/>
            <p:cNvSpPr>
              <a:spLocks noChangeShapeType="1"/>
            </p:cNvSpPr>
            <p:nvPr/>
          </p:nvSpPr>
          <p:spPr bwMode="auto">
            <a:xfrm>
              <a:off x="2495" y="5250"/>
              <a:ext cx="76" cy="0"/>
            </a:xfrm>
            <a:prstGeom prst="line">
              <a:avLst/>
            </a:prstGeom>
            <a:noFill/>
            <a:ln w="22225">
              <a:solidFill>
                <a:schemeClr val="tx1"/>
              </a:solidFill>
              <a:round/>
              <a:headEnd/>
              <a:tailEnd/>
            </a:ln>
            <a:effectLst/>
          </p:spPr>
          <p:txBody>
            <a:bodyPr wrap="none" anchor="ctr"/>
            <a:lstStyle/>
            <a:p>
              <a:endParaRPr lang="fr-FR"/>
            </a:p>
          </p:txBody>
        </p:sp>
        <p:sp>
          <p:nvSpPr>
            <p:cNvPr id="91156" name="Line 20"/>
            <p:cNvSpPr>
              <a:spLocks noChangeShapeType="1"/>
            </p:cNvSpPr>
            <p:nvPr/>
          </p:nvSpPr>
          <p:spPr bwMode="auto">
            <a:xfrm>
              <a:off x="2679" y="5250"/>
              <a:ext cx="76" cy="0"/>
            </a:xfrm>
            <a:prstGeom prst="line">
              <a:avLst/>
            </a:prstGeom>
            <a:noFill/>
            <a:ln w="22225">
              <a:solidFill>
                <a:schemeClr val="tx1"/>
              </a:solidFill>
              <a:round/>
              <a:headEnd/>
              <a:tailEnd/>
            </a:ln>
            <a:effectLst/>
          </p:spPr>
          <p:txBody>
            <a:bodyPr wrap="none" anchor="ctr"/>
            <a:lstStyle/>
            <a:p>
              <a:endParaRPr lang="fr-FR"/>
            </a:p>
          </p:txBody>
        </p:sp>
      </p:grpSp>
      <p:sp>
        <p:nvSpPr>
          <p:cNvPr id="91157" name="Oval 21"/>
          <p:cNvSpPr>
            <a:spLocks noChangeArrowheads="1"/>
          </p:cNvSpPr>
          <p:nvPr/>
        </p:nvSpPr>
        <p:spPr bwMode="auto">
          <a:xfrm>
            <a:off x="2317750" y="2668588"/>
            <a:ext cx="103188" cy="104775"/>
          </a:xfrm>
          <a:prstGeom prst="ellipse">
            <a:avLst/>
          </a:prstGeom>
          <a:solidFill>
            <a:srgbClr val="FF9900"/>
          </a:solidFill>
          <a:ln w="9525">
            <a:solidFill>
              <a:schemeClr val="tx1"/>
            </a:solidFill>
            <a:round/>
            <a:headEnd/>
            <a:tailEnd/>
          </a:ln>
          <a:effectLst/>
        </p:spPr>
        <p:txBody>
          <a:bodyPr wrap="none" anchor="ctr"/>
          <a:lstStyle/>
          <a:p>
            <a:endParaRPr lang="fr-FR"/>
          </a:p>
        </p:txBody>
      </p:sp>
      <p:sp>
        <p:nvSpPr>
          <p:cNvPr id="91158" name="Oval 22"/>
          <p:cNvSpPr>
            <a:spLocks noChangeArrowheads="1"/>
          </p:cNvSpPr>
          <p:nvPr/>
        </p:nvSpPr>
        <p:spPr bwMode="auto">
          <a:xfrm>
            <a:off x="2989263" y="3098800"/>
            <a:ext cx="103187" cy="104775"/>
          </a:xfrm>
          <a:prstGeom prst="ellipse">
            <a:avLst/>
          </a:prstGeom>
          <a:solidFill>
            <a:srgbClr val="FF9900"/>
          </a:solidFill>
          <a:ln w="9525">
            <a:solidFill>
              <a:schemeClr val="tx1"/>
            </a:solidFill>
            <a:round/>
            <a:headEnd/>
            <a:tailEnd/>
          </a:ln>
          <a:effectLst/>
        </p:spPr>
        <p:txBody>
          <a:bodyPr wrap="none" anchor="ctr"/>
          <a:lstStyle/>
          <a:p>
            <a:endParaRPr lang="fr-FR"/>
          </a:p>
        </p:txBody>
      </p:sp>
      <p:sp>
        <p:nvSpPr>
          <p:cNvPr id="91159" name="Oval 23"/>
          <p:cNvSpPr>
            <a:spLocks noChangeArrowheads="1"/>
          </p:cNvSpPr>
          <p:nvPr/>
        </p:nvSpPr>
        <p:spPr bwMode="auto">
          <a:xfrm>
            <a:off x="2346325" y="3113088"/>
            <a:ext cx="103188" cy="104775"/>
          </a:xfrm>
          <a:prstGeom prst="ellipse">
            <a:avLst/>
          </a:prstGeom>
          <a:solidFill>
            <a:srgbClr val="FF9900"/>
          </a:solidFill>
          <a:ln w="9525">
            <a:solidFill>
              <a:schemeClr val="tx1"/>
            </a:solidFill>
            <a:round/>
            <a:headEnd/>
            <a:tailEnd/>
          </a:ln>
          <a:effectLst/>
        </p:spPr>
        <p:txBody>
          <a:bodyPr wrap="none" anchor="ctr"/>
          <a:lstStyle/>
          <a:p>
            <a:endParaRPr lang="fr-FR"/>
          </a:p>
        </p:txBody>
      </p:sp>
      <p:sp>
        <p:nvSpPr>
          <p:cNvPr id="91160" name="Oval 24"/>
          <p:cNvSpPr>
            <a:spLocks noChangeArrowheads="1"/>
          </p:cNvSpPr>
          <p:nvPr/>
        </p:nvSpPr>
        <p:spPr bwMode="auto">
          <a:xfrm>
            <a:off x="1216025" y="2832100"/>
            <a:ext cx="103188" cy="104775"/>
          </a:xfrm>
          <a:prstGeom prst="ellipse">
            <a:avLst/>
          </a:prstGeom>
          <a:solidFill>
            <a:srgbClr val="FF9900"/>
          </a:solidFill>
          <a:ln w="9525">
            <a:solidFill>
              <a:schemeClr val="tx1"/>
            </a:solidFill>
            <a:round/>
            <a:headEnd/>
            <a:tailEnd/>
          </a:ln>
          <a:effectLst/>
        </p:spPr>
        <p:txBody>
          <a:bodyPr wrap="none" anchor="ctr"/>
          <a:lstStyle/>
          <a:p>
            <a:endParaRPr lang="fr-FR"/>
          </a:p>
        </p:txBody>
      </p:sp>
      <p:sp>
        <p:nvSpPr>
          <p:cNvPr id="91161" name="Freeform 25"/>
          <p:cNvSpPr>
            <a:spLocks/>
          </p:cNvSpPr>
          <p:nvPr/>
        </p:nvSpPr>
        <p:spPr bwMode="auto">
          <a:xfrm>
            <a:off x="0" y="1789113"/>
            <a:ext cx="2009775" cy="700087"/>
          </a:xfrm>
          <a:custGeom>
            <a:avLst/>
            <a:gdLst/>
            <a:ahLst/>
            <a:cxnLst>
              <a:cxn ang="0">
                <a:pos x="0" y="415"/>
              </a:cxn>
              <a:cxn ang="0">
                <a:pos x="174" y="415"/>
              </a:cxn>
              <a:cxn ang="0">
                <a:pos x="491" y="262"/>
              </a:cxn>
              <a:cxn ang="0">
                <a:pos x="654" y="0"/>
              </a:cxn>
            </a:cxnLst>
            <a:rect l="0" t="0" r="r" b="b"/>
            <a:pathLst>
              <a:path w="654" h="441">
                <a:moveTo>
                  <a:pt x="0" y="415"/>
                </a:moveTo>
                <a:cubicBezTo>
                  <a:pt x="46" y="428"/>
                  <a:pt x="92" y="441"/>
                  <a:pt x="174" y="415"/>
                </a:cubicBezTo>
                <a:cubicBezTo>
                  <a:pt x="256" y="389"/>
                  <a:pt x="411" y="331"/>
                  <a:pt x="491" y="262"/>
                </a:cubicBezTo>
                <a:cubicBezTo>
                  <a:pt x="571" y="193"/>
                  <a:pt x="627" y="44"/>
                  <a:pt x="654" y="0"/>
                </a:cubicBezTo>
              </a:path>
            </a:pathLst>
          </a:custGeom>
          <a:noFill/>
          <a:ln w="9525">
            <a:solidFill>
              <a:schemeClr val="tx1"/>
            </a:solidFill>
            <a:round/>
            <a:headEnd/>
            <a:tailEnd type="arrow" w="med" len="med"/>
          </a:ln>
          <a:effectLst/>
        </p:spPr>
        <p:txBody>
          <a:bodyPr wrap="none" anchor="ctr"/>
          <a:lstStyle/>
          <a:p>
            <a:endParaRPr lang="fr-FR"/>
          </a:p>
        </p:txBody>
      </p:sp>
      <p:sp>
        <p:nvSpPr>
          <p:cNvPr id="91162" name="Freeform 26"/>
          <p:cNvSpPr>
            <a:spLocks/>
          </p:cNvSpPr>
          <p:nvPr/>
        </p:nvSpPr>
        <p:spPr bwMode="auto">
          <a:xfrm flipV="1">
            <a:off x="152400" y="2641600"/>
            <a:ext cx="2493963" cy="477838"/>
          </a:xfrm>
          <a:custGeom>
            <a:avLst/>
            <a:gdLst/>
            <a:ahLst/>
            <a:cxnLst>
              <a:cxn ang="0">
                <a:pos x="0" y="415"/>
              </a:cxn>
              <a:cxn ang="0">
                <a:pos x="174" y="415"/>
              </a:cxn>
              <a:cxn ang="0">
                <a:pos x="491" y="262"/>
              </a:cxn>
              <a:cxn ang="0">
                <a:pos x="654" y="0"/>
              </a:cxn>
            </a:cxnLst>
            <a:rect l="0" t="0" r="r" b="b"/>
            <a:pathLst>
              <a:path w="654" h="441">
                <a:moveTo>
                  <a:pt x="0" y="415"/>
                </a:moveTo>
                <a:cubicBezTo>
                  <a:pt x="46" y="428"/>
                  <a:pt x="92" y="441"/>
                  <a:pt x="174" y="415"/>
                </a:cubicBezTo>
                <a:cubicBezTo>
                  <a:pt x="256" y="389"/>
                  <a:pt x="411" y="331"/>
                  <a:pt x="491" y="262"/>
                </a:cubicBezTo>
                <a:cubicBezTo>
                  <a:pt x="571" y="193"/>
                  <a:pt x="627" y="44"/>
                  <a:pt x="654" y="0"/>
                </a:cubicBezTo>
              </a:path>
            </a:pathLst>
          </a:custGeom>
          <a:noFill/>
          <a:ln w="9525">
            <a:solidFill>
              <a:schemeClr val="tx1"/>
            </a:solidFill>
            <a:round/>
            <a:headEnd/>
            <a:tailEnd type="arrow" w="med" len="med"/>
          </a:ln>
          <a:effectLst/>
        </p:spPr>
        <p:txBody>
          <a:bodyPr wrap="none" anchor="ctr"/>
          <a:lstStyle/>
          <a:p>
            <a:endParaRPr lang="fr-FR"/>
          </a:p>
        </p:txBody>
      </p:sp>
      <p:sp>
        <p:nvSpPr>
          <p:cNvPr id="91163" name="Text Box 27"/>
          <p:cNvSpPr txBox="1">
            <a:spLocks noChangeArrowheads="1"/>
          </p:cNvSpPr>
          <p:nvPr/>
        </p:nvSpPr>
        <p:spPr bwMode="auto">
          <a:xfrm>
            <a:off x="357188" y="5656263"/>
            <a:ext cx="4810125" cy="1201737"/>
          </a:xfrm>
          <a:prstGeom prst="rect">
            <a:avLst/>
          </a:prstGeom>
          <a:noFill/>
          <a:ln w="9525">
            <a:noFill/>
            <a:miter lim="800000"/>
            <a:headEnd/>
            <a:tailEnd/>
          </a:ln>
          <a:effectLst/>
        </p:spPr>
        <p:txBody>
          <a:bodyPr>
            <a:spAutoFit/>
          </a:bodyPr>
          <a:lstStyle/>
          <a:p>
            <a:pPr algn="l" eaLnBrk="0" hangingPunct="0">
              <a:spcBef>
                <a:spcPct val="50000"/>
              </a:spcBef>
            </a:pPr>
            <a:r>
              <a:rPr lang="fr-FR" sz="2000" b="1">
                <a:latin typeface="Times New Roman" pitchFamily="18" charset="0"/>
              </a:rPr>
              <a:t>Piège à sable de type BSNE (Fryrear 1986)</a:t>
            </a:r>
          </a:p>
          <a:p>
            <a:pPr algn="l" eaLnBrk="0" hangingPunct="0">
              <a:lnSpc>
                <a:spcPct val="110000"/>
              </a:lnSpc>
              <a:buFontTx/>
              <a:buChar char="•"/>
            </a:pPr>
            <a:r>
              <a:rPr lang="fr-FR" sz="1600" b="1">
                <a:latin typeface="Times New Roman" pitchFamily="18" charset="0"/>
              </a:rPr>
              <a:t> Robuste</a:t>
            </a:r>
          </a:p>
          <a:p>
            <a:pPr algn="l" eaLnBrk="0" hangingPunct="0">
              <a:lnSpc>
                <a:spcPct val="110000"/>
              </a:lnSpc>
              <a:buFontTx/>
              <a:buChar char="•"/>
            </a:pPr>
            <a:r>
              <a:rPr lang="fr-FR" sz="1600" b="1">
                <a:latin typeface="Times New Roman" pitchFamily="18" charset="0"/>
              </a:rPr>
              <a:t> Efficacité voisine de 100%</a:t>
            </a:r>
          </a:p>
          <a:p>
            <a:pPr algn="l" eaLnBrk="0" hangingPunct="0">
              <a:lnSpc>
                <a:spcPct val="110000"/>
              </a:lnSpc>
              <a:buFontTx/>
              <a:buChar char="•"/>
            </a:pPr>
            <a:r>
              <a:rPr lang="fr-FR" sz="1600" b="1">
                <a:latin typeface="Times New Roman" pitchFamily="18" charset="0"/>
              </a:rPr>
              <a:t> Grande quantité de sédiment collecté</a:t>
            </a:r>
          </a:p>
        </p:txBody>
      </p:sp>
      <p:sp>
        <p:nvSpPr>
          <p:cNvPr id="91165" name="Text Box 29"/>
          <p:cNvSpPr txBox="1">
            <a:spLocks noChangeArrowheads="1"/>
          </p:cNvSpPr>
          <p:nvPr/>
        </p:nvSpPr>
        <p:spPr bwMode="auto">
          <a:xfrm>
            <a:off x="0" y="1089025"/>
            <a:ext cx="2705100" cy="366713"/>
          </a:xfrm>
          <a:prstGeom prst="rect">
            <a:avLst/>
          </a:prstGeom>
          <a:noFill/>
          <a:ln w="9525">
            <a:noFill/>
            <a:miter lim="800000"/>
            <a:headEnd/>
            <a:tailEnd/>
          </a:ln>
          <a:effectLst/>
        </p:spPr>
        <p:txBody>
          <a:bodyPr wrap="none">
            <a:spAutoFit/>
          </a:bodyPr>
          <a:lstStyle/>
          <a:p>
            <a:pPr algn="l" eaLnBrk="0" hangingPunct="0"/>
            <a:r>
              <a:rPr lang="fr-FR" b="1">
                <a:latin typeface="Times New Roman" pitchFamily="18" charset="0"/>
              </a:rPr>
              <a:t>mesure du flux horizontal</a:t>
            </a:r>
          </a:p>
        </p:txBody>
      </p:sp>
      <p:pic>
        <p:nvPicPr>
          <p:cNvPr id="91166" name="Picture 30" descr="IMG_2733"/>
          <p:cNvPicPr>
            <a:picLocks noChangeAspect="1" noChangeArrowheads="1"/>
          </p:cNvPicPr>
          <p:nvPr/>
        </p:nvPicPr>
        <p:blipFill>
          <a:blip r:embed="rId5" cstate="print"/>
          <a:srcRect/>
          <a:stretch>
            <a:fillRect/>
          </a:stretch>
        </p:blipFill>
        <p:spPr bwMode="auto">
          <a:xfrm>
            <a:off x="5580063" y="908050"/>
            <a:ext cx="3563937" cy="3073400"/>
          </a:xfrm>
          <a:prstGeom prst="rect">
            <a:avLst/>
          </a:prstGeom>
          <a:noFill/>
        </p:spPr>
      </p:pic>
      <p:sp>
        <p:nvSpPr>
          <p:cNvPr id="91167" name="Rectangle 31"/>
          <p:cNvSpPr>
            <a:spLocks noChangeArrowheads="1"/>
          </p:cNvSpPr>
          <p:nvPr/>
        </p:nvSpPr>
        <p:spPr bwMode="auto">
          <a:xfrm>
            <a:off x="0" y="3314700"/>
            <a:ext cx="9144000" cy="0"/>
          </a:xfrm>
          <a:prstGeom prst="rect">
            <a:avLst/>
          </a:prstGeom>
          <a:noFill/>
          <a:ln w="9525">
            <a:noFill/>
            <a:miter lim="800000"/>
            <a:headEnd/>
            <a:tailEnd/>
          </a:ln>
          <a:effectLst/>
        </p:spPr>
        <p:txBody>
          <a:bodyPr wrap="none" anchor="ctr">
            <a:spAutoFit/>
          </a:bodyPr>
          <a:lstStyle/>
          <a:p>
            <a:endParaRPr lang="fr-FR"/>
          </a:p>
        </p:txBody>
      </p:sp>
      <p:sp>
        <p:nvSpPr>
          <p:cNvPr id="91168" name="Rectangle 32"/>
          <p:cNvSpPr>
            <a:spLocks noChangeArrowheads="1"/>
          </p:cNvSpPr>
          <p:nvPr/>
        </p:nvSpPr>
        <p:spPr bwMode="auto">
          <a:xfrm>
            <a:off x="0" y="3233738"/>
            <a:ext cx="9144000" cy="0"/>
          </a:xfrm>
          <a:prstGeom prst="rect">
            <a:avLst/>
          </a:prstGeom>
          <a:noFill/>
          <a:ln w="9525">
            <a:noFill/>
            <a:miter lim="800000"/>
            <a:headEnd/>
            <a:tailEnd/>
          </a:ln>
          <a:effectLst/>
        </p:spPr>
        <p:txBody>
          <a:bodyPr wrap="none" anchor="ctr">
            <a:spAutoFit/>
          </a:bodyPr>
          <a:lstStyle/>
          <a:p>
            <a:endParaRPr lang="fr-FR"/>
          </a:p>
        </p:txBody>
      </p:sp>
      <p:graphicFrame>
        <p:nvGraphicFramePr>
          <p:cNvPr id="91169" name="Object 33"/>
          <p:cNvGraphicFramePr>
            <a:graphicFrameLocks noChangeAspect="1"/>
          </p:cNvGraphicFramePr>
          <p:nvPr/>
        </p:nvGraphicFramePr>
        <p:xfrm>
          <a:off x="188913" y="4581525"/>
          <a:ext cx="2276475" cy="390525"/>
        </p:xfrm>
        <a:graphic>
          <a:graphicData uri="http://schemas.openxmlformats.org/presentationml/2006/ole">
            <p:oleObj spid="_x0000_s64514" name="Equation" r:id="rId6" imgW="2273300" imgH="393700" progId="Equation.3">
              <p:embed/>
            </p:oleObj>
          </a:graphicData>
        </a:graphic>
      </p:graphicFrame>
      <p:graphicFrame>
        <p:nvGraphicFramePr>
          <p:cNvPr id="91170" name="Object 34"/>
          <p:cNvGraphicFramePr>
            <a:graphicFrameLocks noChangeAspect="1"/>
          </p:cNvGraphicFramePr>
          <p:nvPr/>
        </p:nvGraphicFramePr>
        <p:xfrm>
          <a:off x="692150" y="4149725"/>
          <a:ext cx="1019175" cy="228600"/>
        </p:xfrm>
        <a:graphic>
          <a:graphicData uri="http://schemas.openxmlformats.org/presentationml/2006/ole">
            <p:oleObj spid="_x0000_s64515" name="Equation" r:id="rId7" imgW="1016000" imgH="228600" progId="Equation.3">
              <p:embed/>
            </p:oleObj>
          </a:graphicData>
        </a:graphic>
      </p:graphicFrame>
      <p:grpSp>
        <p:nvGrpSpPr>
          <p:cNvPr id="3" name="Group 35"/>
          <p:cNvGrpSpPr>
            <a:grpSpLocks noChangeAspect="1"/>
          </p:cNvGrpSpPr>
          <p:nvPr/>
        </p:nvGrpSpPr>
        <p:grpSpPr bwMode="auto">
          <a:xfrm>
            <a:off x="2879725" y="3646488"/>
            <a:ext cx="2138363" cy="1804987"/>
            <a:chOff x="382" y="922"/>
            <a:chExt cx="2498" cy="2108"/>
          </a:xfrm>
        </p:grpSpPr>
        <p:sp>
          <p:nvSpPr>
            <p:cNvPr id="91172" name="Rectangle 36"/>
            <p:cNvSpPr>
              <a:spLocks noChangeAspect="1" noChangeArrowheads="1"/>
            </p:cNvSpPr>
            <p:nvPr/>
          </p:nvSpPr>
          <p:spPr bwMode="auto">
            <a:xfrm>
              <a:off x="382" y="922"/>
              <a:ext cx="2498" cy="2108"/>
            </a:xfrm>
            <a:prstGeom prst="rect">
              <a:avLst/>
            </a:prstGeom>
            <a:noFill/>
            <a:ln w="0">
              <a:solidFill>
                <a:srgbClr val="000000"/>
              </a:solidFill>
              <a:miter lim="800000"/>
              <a:headEnd/>
              <a:tailEnd/>
            </a:ln>
          </p:spPr>
          <p:txBody>
            <a:bodyPr/>
            <a:lstStyle/>
            <a:p>
              <a:endParaRPr lang="fr-FR"/>
            </a:p>
          </p:txBody>
        </p:sp>
        <p:sp>
          <p:nvSpPr>
            <p:cNvPr id="91173" name="Line 37"/>
            <p:cNvSpPr>
              <a:spLocks noChangeAspect="1" noChangeShapeType="1"/>
            </p:cNvSpPr>
            <p:nvPr/>
          </p:nvSpPr>
          <p:spPr bwMode="auto">
            <a:xfrm>
              <a:off x="851" y="2171"/>
              <a:ext cx="1928" cy="1"/>
            </a:xfrm>
            <a:prstGeom prst="line">
              <a:avLst/>
            </a:prstGeom>
            <a:noFill/>
            <a:ln w="0">
              <a:solidFill>
                <a:srgbClr val="000000"/>
              </a:solidFill>
              <a:round/>
              <a:headEnd/>
              <a:tailEnd/>
            </a:ln>
          </p:spPr>
          <p:txBody>
            <a:bodyPr/>
            <a:lstStyle/>
            <a:p>
              <a:endParaRPr lang="fr-FR"/>
            </a:p>
          </p:txBody>
        </p:sp>
        <p:sp>
          <p:nvSpPr>
            <p:cNvPr id="91174" name="Line 38"/>
            <p:cNvSpPr>
              <a:spLocks noChangeAspect="1" noChangeShapeType="1"/>
            </p:cNvSpPr>
            <p:nvPr/>
          </p:nvSpPr>
          <p:spPr bwMode="auto">
            <a:xfrm>
              <a:off x="851" y="1788"/>
              <a:ext cx="1928" cy="1"/>
            </a:xfrm>
            <a:prstGeom prst="line">
              <a:avLst/>
            </a:prstGeom>
            <a:noFill/>
            <a:ln w="0">
              <a:solidFill>
                <a:srgbClr val="000000"/>
              </a:solidFill>
              <a:round/>
              <a:headEnd/>
              <a:tailEnd/>
            </a:ln>
          </p:spPr>
          <p:txBody>
            <a:bodyPr/>
            <a:lstStyle/>
            <a:p>
              <a:endParaRPr lang="fr-FR"/>
            </a:p>
          </p:txBody>
        </p:sp>
        <p:sp>
          <p:nvSpPr>
            <p:cNvPr id="91175" name="Line 39"/>
            <p:cNvSpPr>
              <a:spLocks noChangeAspect="1" noChangeShapeType="1"/>
            </p:cNvSpPr>
            <p:nvPr/>
          </p:nvSpPr>
          <p:spPr bwMode="auto">
            <a:xfrm>
              <a:off x="851" y="1406"/>
              <a:ext cx="1928" cy="1"/>
            </a:xfrm>
            <a:prstGeom prst="line">
              <a:avLst/>
            </a:prstGeom>
            <a:noFill/>
            <a:ln w="0">
              <a:solidFill>
                <a:srgbClr val="000000"/>
              </a:solidFill>
              <a:round/>
              <a:headEnd/>
              <a:tailEnd/>
            </a:ln>
          </p:spPr>
          <p:txBody>
            <a:bodyPr/>
            <a:lstStyle/>
            <a:p>
              <a:endParaRPr lang="fr-FR"/>
            </a:p>
          </p:txBody>
        </p:sp>
        <p:sp>
          <p:nvSpPr>
            <p:cNvPr id="91176" name="Line 40"/>
            <p:cNvSpPr>
              <a:spLocks noChangeAspect="1" noChangeShapeType="1"/>
            </p:cNvSpPr>
            <p:nvPr/>
          </p:nvSpPr>
          <p:spPr bwMode="auto">
            <a:xfrm>
              <a:off x="851" y="1023"/>
              <a:ext cx="1928" cy="1"/>
            </a:xfrm>
            <a:prstGeom prst="line">
              <a:avLst/>
            </a:prstGeom>
            <a:noFill/>
            <a:ln w="0">
              <a:solidFill>
                <a:srgbClr val="000000"/>
              </a:solidFill>
              <a:round/>
              <a:headEnd/>
              <a:tailEnd/>
            </a:ln>
          </p:spPr>
          <p:txBody>
            <a:bodyPr/>
            <a:lstStyle/>
            <a:p>
              <a:endParaRPr lang="fr-FR"/>
            </a:p>
          </p:txBody>
        </p:sp>
        <p:sp>
          <p:nvSpPr>
            <p:cNvPr id="91177" name="Rectangle 41"/>
            <p:cNvSpPr>
              <a:spLocks noChangeAspect="1" noChangeArrowheads="1"/>
            </p:cNvSpPr>
            <p:nvPr/>
          </p:nvSpPr>
          <p:spPr bwMode="auto">
            <a:xfrm>
              <a:off x="851" y="1023"/>
              <a:ext cx="1928" cy="1530"/>
            </a:xfrm>
            <a:prstGeom prst="rect">
              <a:avLst/>
            </a:prstGeom>
            <a:noFill/>
            <a:ln w="0">
              <a:solidFill>
                <a:srgbClr val="000000"/>
              </a:solidFill>
              <a:miter lim="800000"/>
              <a:headEnd/>
              <a:tailEnd/>
            </a:ln>
          </p:spPr>
          <p:txBody>
            <a:bodyPr/>
            <a:lstStyle/>
            <a:p>
              <a:endParaRPr lang="fr-FR"/>
            </a:p>
          </p:txBody>
        </p:sp>
        <p:sp>
          <p:nvSpPr>
            <p:cNvPr id="91178" name="Line 42"/>
            <p:cNvSpPr>
              <a:spLocks noChangeAspect="1" noChangeShapeType="1"/>
            </p:cNvSpPr>
            <p:nvPr/>
          </p:nvSpPr>
          <p:spPr bwMode="auto">
            <a:xfrm>
              <a:off x="851" y="1023"/>
              <a:ext cx="1" cy="1530"/>
            </a:xfrm>
            <a:prstGeom prst="line">
              <a:avLst/>
            </a:prstGeom>
            <a:noFill/>
            <a:ln w="0">
              <a:solidFill>
                <a:srgbClr val="000000"/>
              </a:solidFill>
              <a:round/>
              <a:headEnd/>
              <a:tailEnd/>
            </a:ln>
          </p:spPr>
          <p:txBody>
            <a:bodyPr/>
            <a:lstStyle/>
            <a:p>
              <a:endParaRPr lang="fr-FR"/>
            </a:p>
          </p:txBody>
        </p:sp>
        <p:sp>
          <p:nvSpPr>
            <p:cNvPr id="91179" name="Line 43"/>
            <p:cNvSpPr>
              <a:spLocks noChangeAspect="1" noChangeShapeType="1"/>
            </p:cNvSpPr>
            <p:nvPr/>
          </p:nvSpPr>
          <p:spPr bwMode="auto">
            <a:xfrm>
              <a:off x="815" y="2553"/>
              <a:ext cx="36" cy="1"/>
            </a:xfrm>
            <a:prstGeom prst="line">
              <a:avLst/>
            </a:prstGeom>
            <a:noFill/>
            <a:ln w="0">
              <a:solidFill>
                <a:srgbClr val="000000"/>
              </a:solidFill>
              <a:round/>
              <a:headEnd/>
              <a:tailEnd/>
            </a:ln>
          </p:spPr>
          <p:txBody>
            <a:bodyPr/>
            <a:lstStyle/>
            <a:p>
              <a:endParaRPr lang="fr-FR"/>
            </a:p>
          </p:txBody>
        </p:sp>
        <p:sp>
          <p:nvSpPr>
            <p:cNvPr id="91180" name="Line 44"/>
            <p:cNvSpPr>
              <a:spLocks noChangeAspect="1" noChangeShapeType="1"/>
            </p:cNvSpPr>
            <p:nvPr/>
          </p:nvSpPr>
          <p:spPr bwMode="auto">
            <a:xfrm>
              <a:off x="815" y="2171"/>
              <a:ext cx="36" cy="1"/>
            </a:xfrm>
            <a:prstGeom prst="line">
              <a:avLst/>
            </a:prstGeom>
            <a:noFill/>
            <a:ln w="0">
              <a:solidFill>
                <a:srgbClr val="000000"/>
              </a:solidFill>
              <a:round/>
              <a:headEnd/>
              <a:tailEnd/>
            </a:ln>
          </p:spPr>
          <p:txBody>
            <a:bodyPr/>
            <a:lstStyle/>
            <a:p>
              <a:endParaRPr lang="fr-FR"/>
            </a:p>
          </p:txBody>
        </p:sp>
        <p:sp>
          <p:nvSpPr>
            <p:cNvPr id="91181" name="Line 45"/>
            <p:cNvSpPr>
              <a:spLocks noChangeAspect="1" noChangeShapeType="1"/>
            </p:cNvSpPr>
            <p:nvPr/>
          </p:nvSpPr>
          <p:spPr bwMode="auto">
            <a:xfrm>
              <a:off x="815" y="1788"/>
              <a:ext cx="36" cy="1"/>
            </a:xfrm>
            <a:prstGeom prst="line">
              <a:avLst/>
            </a:prstGeom>
            <a:noFill/>
            <a:ln w="0">
              <a:solidFill>
                <a:srgbClr val="000000"/>
              </a:solidFill>
              <a:round/>
              <a:headEnd/>
              <a:tailEnd/>
            </a:ln>
          </p:spPr>
          <p:txBody>
            <a:bodyPr/>
            <a:lstStyle/>
            <a:p>
              <a:endParaRPr lang="fr-FR"/>
            </a:p>
          </p:txBody>
        </p:sp>
        <p:sp>
          <p:nvSpPr>
            <p:cNvPr id="91182" name="Line 46"/>
            <p:cNvSpPr>
              <a:spLocks noChangeAspect="1" noChangeShapeType="1"/>
            </p:cNvSpPr>
            <p:nvPr/>
          </p:nvSpPr>
          <p:spPr bwMode="auto">
            <a:xfrm>
              <a:off x="815" y="1406"/>
              <a:ext cx="36" cy="1"/>
            </a:xfrm>
            <a:prstGeom prst="line">
              <a:avLst/>
            </a:prstGeom>
            <a:noFill/>
            <a:ln w="0">
              <a:solidFill>
                <a:srgbClr val="000000"/>
              </a:solidFill>
              <a:round/>
              <a:headEnd/>
              <a:tailEnd/>
            </a:ln>
          </p:spPr>
          <p:txBody>
            <a:bodyPr/>
            <a:lstStyle/>
            <a:p>
              <a:endParaRPr lang="fr-FR"/>
            </a:p>
          </p:txBody>
        </p:sp>
        <p:sp>
          <p:nvSpPr>
            <p:cNvPr id="91183" name="Line 47"/>
            <p:cNvSpPr>
              <a:spLocks noChangeAspect="1" noChangeShapeType="1"/>
            </p:cNvSpPr>
            <p:nvPr/>
          </p:nvSpPr>
          <p:spPr bwMode="auto">
            <a:xfrm>
              <a:off x="815" y="1023"/>
              <a:ext cx="36" cy="1"/>
            </a:xfrm>
            <a:prstGeom prst="line">
              <a:avLst/>
            </a:prstGeom>
            <a:noFill/>
            <a:ln w="0">
              <a:solidFill>
                <a:srgbClr val="000000"/>
              </a:solidFill>
              <a:round/>
              <a:headEnd/>
              <a:tailEnd/>
            </a:ln>
          </p:spPr>
          <p:txBody>
            <a:bodyPr/>
            <a:lstStyle/>
            <a:p>
              <a:endParaRPr lang="fr-FR"/>
            </a:p>
          </p:txBody>
        </p:sp>
        <p:sp>
          <p:nvSpPr>
            <p:cNvPr id="91184" name="Line 48"/>
            <p:cNvSpPr>
              <a:spLocks noChangeAspect="1" noChangeShapeType="1"/>
            </p:cNvSpPr>
            <p:nvPr/>
          </p:nvSpPr>
          <p:spPr bwMode="auto">
            <a:xfrm>
              <a:off x="851" y="2553"/>
              <a:ext cx="1928" cy="1"/>
            </a:xfrm>
            <a:prstGeom prst="line">
              <a:avLst/>
            </a:prstGeom>
            <a:noFill/>
            <a:ln w="0">
              <a:solidFill>
                <a:srgbClr val="000000"/>
              </a:solidFill>
              <a:round/>
              <a:headEnd/>
              <a:tailEnd/>
            </a:ln>
          </p:spPr>
          <p:txBody>
            <a:bodyPr/>
            <a:lstStyle/>
            <a:p>
              <a:endParaRPr lang="fr-FR"/>
            </a:p>
          </p:txBody>
        </p:sp>
        <p:sp>
          <p:nvSpPr>
            <p:cNvPr id="91185" name="Line 49"/>
            <p:cNvSpPr>
              <a:spLocks noChangeAspect="1" noChangeShapeType="1"/>
            </p:cNvSpPr>
            <p:nvPr/>
          </p:nvSpPr>
          <p:spPr bwMode="auto">
            <a:xfrm flipV="1">
              <a:off x="851" y="2553"/>
              <a:ext cx="1" cy="37"/>
            </a:xfrm>
            <a:prstGeom prst="line">
              <a:avLst/>
            </a:prstGeom>
            <a:noFill/>
            <a:ln w="0">
              <a:solidFill>
                <a:srgbClr val="000000"/>
              </a:solidFill>
              <a:round/>
              <a:headEnd/>
              <a:tailEnd/>
            </a:ln>
          </p:spPr>
          <p:txBody>
            <a:bodyPr/>
            <a:lstStyle/>
            <a:p>
              <a:endParaRPr lang="fr-FR"/>
            </a:p>
          </p:txBody>
        </p:sp>
        <p:sp>
          <p:nvSpPr>
            <p:cNvPr id="91186" name="Line 50"/>
            <p:cNvSpPr>
              <a:spLocks noChangeAspect="1" noChangeShapeType="1"/>
            </p:cNvSpPr>
            <p:nvPr/>
          </p:nvSpPr>
          <p:spPr bwMode="auto">
            <a:xfrm flipV="1">
              <a:off x="1653" y="2553"/>
              <a:ext cx="1" cy="37"/>
            </a:xfrm>
            <a:prstGeom prst="line">
              <a:avLst/>
            </a:prstGeom>
            <a:noFill/>
            <a:ln w="0">
              <a:solidFill>
                <a:srgbClr val="000000"/>
              </a:solidFill>
              <a:round/>
              <a:headEnd/>
              <a:tailEnd/>
            </a:ln>
          </p:spPr>
          <p:txBody>
            <a:bodyPr/>
            <a:lstStyle/>
            <a:p>
              <a:endParaRPr lang="fr-FR"/>
            </a:p>
          </p:txBody>
        </p:sp>
        <p:sp>
          <p:nvSpPr>
            <p:cNvPr id="91187" name="Line 51"/>
            <p:cNvSpPr>
              <a:spLocks noChangeAspect="1" noChangeShapeType="1"/>
            </p:cNvSpPr>
            <p:nvPr/>
          </p:nvSpPr>
          <p:spPr bwMode="auto">
            <a:xfrm flipV="1">
              <a:off x="2461" y="2553"/>
              <a:ext cx="1" cy="37"/>
            </a:xfrm>
            <a:prstGeom prst="line">
              <a:avLst/>
            </a:prstGeom>
            <a:noFill/>
            <a:ln w="0">
              <a:solidFill>
                <a:srgbClr val="000000"/>
              </a:solidFill>
              <a:round/>
              <a:headEnd/>
              <a:tailEnd/>
            </a:ln>
          </p:spPr>
          <p:txBody>
            <a:bodyPr/>
            <a:lstStyle/>
            <a:p>
              <a:endParaRPr lang="fr-FR"/>
            </a:p>
          </p:txBody>
        </p:sp>
        <p:sp>
          <p:nvSpPr>
            <p:cNvPr id="91188" name="Oval 52"/>
            <p:cNvSpPr>
              <a:spLocks noChangeAspect="1" noChangeArrowheads="1"/>
            </p:cNvSpPr>
            <p:nvPr/>
          </p:nvSpPr>
          <p:spPr bwMode="auto">
            <a:xfrm>
              <a:off x="1819" y="2279"/>
              <a:ext cx="79" cy="80"/>
            </a:xfrm>
            <a:prstGeom prst="ellipse">
              <a:avLst/>
            </a:prstGeom>
            <a:solidFill>
              <a:srgbClr val="FF0000"/>
            </a:solidFill>
            <a:ln w="11113">
              <a:solidFill>
                <a:srgbClr val="000000"/>
              </a:solidFill>
              <a:round/>
              <a:headEnd/>
              <a:tailEnd/>
            </a:ln>
          </p:spPr>
          <p:txBody>
            <a:bodyPr/>
            <a:lstStyle/>
            <a:p>
              <a:endParaRPr lang="fr-FR"/>
            </a:p>
          </p:txBody>
        </p:sp>
        <p:sp>
          <p:nvSpPr>
            <p:cNvPr id="91189" name="Oval 53"/>
            <p:cNvSpPr>
              <a:spLocks noChangeAspect="1" noChangeArrowheads="1"/>
            </p:cNvSpPr>
            <p:nvPr/>
          </p:nvSpPr>
          <p:spPr bwMode="auto">
            <a:xfrm>
              <a:off x="1140" y="1911"/>
              <a:ext cx="79" cy="79"/>
            </a:xfrm>
            <a:prstGeom prst="ellipse">
              <a:avLst/>
            </a:prstGeom>
            <a:solidFill>
              <a:srgbClr val="FF0000"/>
            </a:solidFill>
            <a:ln w="11113">
              <a:solidFill>
                <a:srgbClr val="000000"/>
              </a:solidFill>
              <a:round/>
              <a:headEnd/>
              <a:tailEnd/>
            </a:ln>
          </p:spPr>
          <p:txBody>
            <a:bodyPr/>
            <a:lstStyle/>
            <a:p>
              <a:endParaRPr lang="fr-FR"/>
            </a:p>
          </p:txBody>
        </p:sp>
        <p:sp>
          <p:nvSpPr>
            <p:cNvPr id="91190" name="Oval 54"/>
            <p:cNvSpPr>
              <a:spLocks noChangeAspect="1" noChangeArrowheads="1"/>
            </p:cNvSpPr>
            <p:nvPr/>
          </p:nvSpPr>
          <p:spPr bwMode="auto">
            <a:xfrm>
              <a:off x="931" y="1399"/>
              <a:ext cx="79" cy="79"/>
            </a:xfrm>
            <a:prstGeom prst="ellipse">
              <a:avLst/>
            </a:prstGeom>
            <a:solidFill>
              <a:srgbClr val="FF0000"/>
            </a:solidFill>
            <a:ln w="11113">
              <a:solidFill>
                <a:srgbClr val="000000"/>
              </a:solidFill>
              <a:round/>
              <a:headEnd/>
              <a:tailEnd/>
            </a:ln>
          </p:spPr>
          <p:txBody>
            <a:bodyPr/>
            <a:lstStyle/>
            <a:p>
              <a:endParaRPr lang="fr-FR"/>
            </a:p>
          </p:txBody>
        </p:sp>
        <p:sp>
          <p:nvSpPr>
            <p:cNvPr id="91191" name="Freeform 55"/>
            <p:cNvSpPr>
              <a:spLocks noChangeAspect="1"/>
            </p:cNvSpPr>
            <p:nvPr/>
          </p:nvSpPr>
          <p:spPr bwMode="auto">
            <a:xfrm>
              <a:off x="916" y="1131"/>
              <a:ext cx="780" cy="1148"/>
            </a:xfrm>
            <a:custGeom>
              <a:avLst/>
              <a:gdLst/>
              <a:ahLst/>
              <a:cxnLst>
                <a:cxn ang="0">
                  <a:pos x="0" y="0"/>
                </a:cxn>
                <a:cxn ang="0">
                  <a:pos x="3" y="24"/>
                </a:cxn>
                <a:cxn ang="0">
                  <a:pos x="7" y="41"/>
                </a:cxn>
                <a:cxn ang="0">
                  <a:pos x="10" y="54"/>
                </a:cxn>
                <a:cxn ang="0">
                  <a:pos x="14" y="65"/>
                </a:cxn>
                <a:cxn ang="0">
                  <a:pos x="18" y="74"/>
                </a:cxn>
                <a:cxn ang="0">
                  <a:pos x="21" y="82"/>
                </a:cxn>
                <a:cxn ang="0">
                  <a:pos x="25" y="88"/>
                </a:cxn>
                <a:cxn ang="0">
                  <a:pos x="28" y="95"/>
                </a:cxn>
                <a:cxn ang="0">
                  <a:pos x="32" y="100"/>
                </a:cxn>
                <a:cxn ang="0">
                  <a:pos x="36" y="105"/>
                </a:cxn>
                <a:cxn ang="0">
                  <a:pos x="39" y="110"/>
                </a:cxn>
                <a:cxn ang="0">
                  <a:pos x="43" y="114"/>
                </a:cxn>
                <a:cxn ang="0">
                  <a:pos x="47" y="118"/>
                </a:cxn>
                <a:cxn ang="0">
                  <a:pos x="50" y="121"/>
                </a:cxn>
                <a:cxn ang="0">
                  <a:pos x="54" y="125"/>
                </a:cxn>
                <a:cxn ang="0">
                  <a:pos x="57" y="128"/>
                </a:cxn>
                <a:cxn ang="0">
                  <a:pos x="61" y="131"/>
                </a:cxn>
                <a:cxn ang="0">
                  <a:pos x="65" y="134"/>
                </a:cxn>
                <a:cxn ang="0">
                  <a:pos x="68" y="136"/>
                </a:cxn>
                <a:cxn ang="0">
                  <a:pos x="72" y="139"/>
                </a:cxn>
                <a:cxn ang="0">
                  <a:pos x="75" y="141"/>
                </a:cxn>
                <a:cxn ang="0">
                  <a:pos x="79" y="144"/>
                </a:cxn>
                <a:cxn ang="0">
                  <a:pos x="83" y="146"/>
                </a:cxn>
                <a:cxn ang="0">
                  <a:pos x="86" y="148"/>
                </a:cxn>
                <a:cxn ang="0">
                  <a:pos x="90" y="150"/>
                </a:cxn>
                <a:cxn ang="0">
                  <a:pos x="94" y="152"/>
                </a:cxn>
                <a:cxn ang="0">
                  <a:pos x="97" y="154"/>
                </a:cxn>
                <a:cxn ang="0">
                  <a:pos x="101" y="156"/>
                </a:cxn>
                <a:cxn ang="0">
                  <a:pos x="104" y="157"/>
                </a:cxn>
                <a:cxn ang="0">
                  <a:pos x="108" y="159"/>
                </a:cxn>
              </a:cxnLst>
              <a:rect l="0" t="0" r="r" b="b"/>
              <a:pathLst>
                <a:path w="108" h="159">
                  <a:moveTo>
                    <a:pt x="0" y="0"/>
                  </a:moveTo>
                  <a:lnTo>
                    <a:pt x="3" y="24"/>
                  </a:lnTo>
                  <a:lnTo>
                    <a:pt x="7" y="41"/>
                  </a:lnTo>
                  <a:lnTo>
                    <a:pt x="10" y="54"/>
                  </a:lnTo>
                  <a:lnTo>
                    <a:pt x="14" y="65"/>
                  </a:lnTo>
                  <a:lnTo>
                    <a:pt x="18" y="74"/>
                  </a:lnTo>
                  <a:lnTo>
                    <a:pt x="21" y="82"/>
                  </a:lnTo>
                  <a:lnTo>
                    <a:pt x="25" y="88"/>
                  </a:lnTo>
                  <a:lnTo>
                    <a:pt x="28" y="95"/>
                  </a:lnTo>
                  <a:lnTo>
                    <a:pt x="32" y="100"/>
                  </a:lnTo>
                  <a:lnTo>
                    <a:pt x="36" y="105"/>
                  </a:lnTo>
                  <a:lnTo>
                    <a:pt x="39" y="110"/>
                  </a:lnTo>
                  <a:lnTo>
                    <a:pt x="43" y="114"/>
                  </a:lnTo>
                  <a:lnTo>
                    <a:pt x="47" y="118"/>
                  </a:lnTo>
                  <a:lnTo>
                    <a:pt x="50" y="121"/>
                  </a:lnTo>
                  <a:lnTo>
                    <a:pt x="54" y="125"/>
                  </a:lnTo>
                  <a:lnTo>
                    <a:pt x="57" y="128"/>
                  </a:lnTo>
                  <a:lnTo>
                    <a:pt x="61" y="131"/>
                  </a:lnTo>
                  <a:lnTo>
                    <a:pt x="65" y="134"/>
                  </a:lnTo>
                  <a:lnTo>
                    <a:pt x="68" y="136"/>
                  </a:lnTo>
                  <a:lnTo>
                    <a:pt x="72" y="139"/>
                  </a:lnTo>
                  <a:lnTo>
                    <a:pt x="75" y="141"/>
                  </a:lnTo>
                  <a:lnTo>
                    <a:pt x="79" y="144"/>
                  </a:lnTo>
                  <a:lnTo>
                    <a:pt x="83" y="146"/>
                  </a:lnTo>
                  <a:lnTo>
                    <a:pt x="86" y="148"/>
                  </a:lnTo>
                  <a:lnTo>
                    <a:pt x="90" y="150"/>
                  </a:lnTo>
                  <a:lnTo>
                    <a:pt x="94" y="152"/>
                  </a:lnTo>
                  <a:lnTo>
                    <a:pt x="97" y="154"/>
                  </a:lnTo>
                  <a:lnTo>
                    <a:pt x="101" y="156"/>
                  </a:lnTo>
                  <a:lnTo>
                    <a:pt x="104" y="157"/>
                  </a:lnTo>
                  <a:lnTo>
                    <a:pt x="108" y="159"/>
                  </a:lnTo>
                </a:path>
              </a:pathLst>
            </a:custGeom>
            <a:noFill/>
            <a:ln w="22225">
              <a:solidFill>
                <a:srgbClr val="000000"/>
              </a:solidFill>
              <a:prstDash val="solid"/>
              <a:round/>
              <a:headEnd/>
              <a:tailEnd/>
            </a:ln>
          </p:spPr>
          <p:txBody>
            <a:bodyPr/>
            <a:lstStyle/>
            <a:p>
              <a:endParaRPr lang="fr-FR"/>
            </a:p>
          </p:txBody>
        </p:sp>
        <p:sp>
          <p:nvSpPr>
            <p:cNvPr id="91192" name="Freeform 56"/>
            <p:cNvSpPr>
              <a:spLocks noChangeAspect="1"/>
            </p:cNvSpPr>
            <p:nvPr/>
          </p:nvSpPr>
          <p:spPr bwMode="auto">
            <a:xfrm>
              <a:off x="1696" y="2279"/>
              <a:ext cx="808" cy="253"/>
            </a:xfrm>
            <a:custGeom>
              <a:avLst/>
              <a:gdLst/>
              <a:ahLst/>
              <a:cxnLst>
                <a:cxn ang="0">
                  <a:pos x="0" y="0"/>
                </a:cxn>
                <a:cxn ang="0">
                  <a:pos x="4" y="2"/>
                </a:cxn>
                <a:cxn ang="0">
                  <a:pos x="7" y="3"/>
                </a:cxn>
                <a:cxn ang="0">
                  <a:pos x="11" y="5"/>
                </a:cxn>
                <a:cxn ang="0">
                  <a:pos x="14" y="6"/>
                </a:cxn>
                <a:cxn ang="0">
                  <a:pos x="18" y="8"/>
                </a:cxn>
                <a:cxn ang="0">
                  <a:pos x="22" y="9"/>
                </a:cxn>
                <a:cxn ang="0">
                  <a:pos x="25" y="10"/>
                </a:cxn>
                <a:cxn ang="0">
                  <a:pos x="29" y="12"/>
                </a:cxn>
                <a:cxn ang="0">
                  <a:pos x="33" y="13"/>
                </a:cxn>
                <a:cxn ang="0">
                  <a:pos x="36" y="14"/>
                </a:cxn>
                <a:cxn ang="0">
                  <a:pos x="40" y="15"/>
                </a:cxn>
                <a:cxn ang="0">
                  <a:pos x="43" y="17"/>
                </a:cxn>
                <a:cxn ang="0">
                  <a:pos x="47" y="18"/>
                </a:cxn>
                <a:cxn ang="0">
                  <a:pos x="51" y="19"/>
                </a:cxn>
                <a:cxn ang="0">
                  <a:pos x="54" y="20"/>
                </a:cxn>
                <a:cxn ang="0">
                  <a:pos x="58" y="21"/>
                </a:cxn>
                <a:cxn ang="0">
                  <a:pos x="61" y="22"/>
                </a:cxn>
                <a:cxn ang="0">
                  <a:pos x="65" y="23"/>
                </a:cxn>
                <a:cxn ang="0">
                  <a:pos x="69" y="24"/>
                </a:cxn>
                <a:cxn ang="0">
                  <a:pos x="72" y="25"/>
                </a:cxn>
                <a:cxn ang="0">
                  <a:pos x="76" y="26"/>
                </a:cxn>
                <a:cxn ang="0">
                  <a:pos x="79" y="27"/>
                </a:cxn>
                <a:cxn ang="0">
                  <a:pos x="83" y="28"/>
                </a:cxn>
                <a:cxn ang="0">
                  <a:pos x="87" y="29"/>
                </a:cxn>
                <a:cxn ang="0">
                  <a:pos x="90" y="30"/>
                </a:cxn>
                <a:cxn ang="0">
                  <a:pos x="94" y="31"/>
                </a:cxn>
                <a:cxn ang="0">
                  <a:pos x="98" y="32"/>
                </a:cxn>
                <a:cxn ang="0">
                  <a:pos x="101" y="32"/>
                </a:cxn>
                <a:cxn ang="0">
                  <a:pos x="105" y="33"/>
                </a:cxn>
                <a:cxn ang="0">
                  <a:pos x="108" y="34"/>
                </a:cxn>
                <a:cxn ang="0">
                  <a:pos x="112" y="35"/>
                </a:cxn>
              </a:cxnLst>
              <a:rect l="0" t="0" r="r" b="b"/>
              <a:pathLst>
                <a:path w="112" h="35">
                  <a:moveTo>
                    <a:pt x="0" y="0"/>
                  </a:moveTo>
                  <a:lnTo>
                    <a:pt x="4" y="2"/>
                  </a:lnTo>
                  <a:lnTo>
                    <a:pt x="7" y="3"/>
                  </a:lnTo>
                  <a:lnTo>
                    <a:pt x="11" y="5"/>
                  </a:lnTo>
                  <a:lnTo>
                    <a:pt x="14" y="6"/>
                  </a:lnTo>
                  <a:lnTo>
                    <a:pt x="18" y="8"/>
                  </a:lnTo>
                  <a:lnTo>
                    <a:pt x="22" y="9"/>
                  </a:lnTo>
                  <a:lnTo>
                    <a:pt x="25" y="10"/>
                  </a:lnTo>
                  <a:lnTo>
                    <a:pt x="29" y="12"/>
                  </a:lnTo>
                  <a:lnTo>
                    <a:pt x="33" y="13"/>
                  </a:lnTo>
                  <a:lnTo>
                    <a:pt x="36" y="14"/>
                  </a:lnTo>
                  <a:lnTo>
                    <a:pt x="40" y="15"/>
                  </a:lnTo>
                  <a:lnTo>
                    <a:pt x="43" y="17"/>
                  </a:lnTo>
                  <a:lnTo>
                    <a:pt x="47" y="18"/>
                  </a:lnTo>
                  <a:lnTo>
                    <a:pt x="51" y="19"/>
                  </a:lnTo>
                  <a:lnTo>
                    <a:pt x="54" y="20"/>
                  </a:lnTo>
                  <a:lnTo>
                    <a:pt x="58" y="21"/>
                  </a:lnTo>
                  <a:lnTo>
                    <a:pt x="61" y="22"/>
                  </a:lnTo>
                  <a:lnTo>
                    <a:pt x="65" y="23"/>
                  </a:lnTo>
                  <a:lnTo>
                    <a:pt x="69" y="24"/>
                  </a:lnTo>
                  <a:lnTo>
                    <a:pt x="72" y="25"/>
                  </a:lnTo>
                  <a:lnTo>
                    <a:pt x="76" y="26"/>
                  </a:lnTo>
                  <a:lnTo>
                    <a:pt x="79" y="27"/>
                  </a:lnTo>
                  <a:lnTo>
                    <a:pt x="83" y="28"/>
                  </a:lnTo>
                  <a:lnTo>
                    <a:pt x="87" y="29"/>
                  </a:lnTo>
                  <a:lnTo>
                    <a:pt x="90" y="30"/>
                  </a:lnTo>
                  <a:lnTo>
                    <a:pt x="94" y="31"/>
                  </a:lnTo>
                  <a:lnTo>
                    <a:pt x="98" y="32"/>
                  </a:lnTo>
                  <a:lnTo>
                    <a:pt x="101" y="32"/>
                  </a:lnTo>
                  <a:lnTo>
                    <a:pt x="105" y="33"/>
                  </a:lnTo>
                  <a:lnTo>
                    <a:pt x="108" y="34"/>
                  </a:lnTo>
                  <a:lnTo>
                    <a:pt x="112" y="35"/>
                  </a:lnTo>
                </a:path>
              </a:pathLst>
            </a:custGeom>
            <a:noFill/>
            <a:ln w="22225">
              <a:solidFill>
                <a:srgbClr val="000000"/>
              </a:solidFill>
              <a:prstDash val="solid"/>
              <a:round/>
              <a:headEnd/>
              <a:tailEnd/>
            </a:ln>
          </p:spPr>
          <p:txBody>
            <a:bodyPr/>
            <a:lstStyle/>
            <a:p>
              <a:endParaRPr lang="fr-FR"/>
            </a:p>
          </p:txBody>
        </p:sp>
        <p:sp>
          <p:nvSpPr>
            <p:cNvPr id="91193" name="Rectangle 57"/>
            <p:cNvSpPr>
              <a:spLocks noChangeAspect="1" noChangeArrowheads="1"/>
            </p:cNvSpPr>
            <p:nvPr/>
          </p:nvSpPr>
          <p:spPr bwMode="auto">
            <a:xfrm>
              <a:off x="619" y="2489"/>
              <a:ext cx="186" cy="159"/>
            </a:xfrm>
            <a:prstGeom prst="rect">
              <a:avLst/>
            </a:prstGeom>
            <a:noFill/>
            <a:ln w="9525">
              <a:noFill/>
              <a:miter lim="800000"/>
              <a:headEnd/>
              <a:tailEnd/>
            </a:ln>
          </p:spPr>
          <p:txBody>
            <a:bodyPr wrap="none" lIns="0" tIns="0" rIns="0" bIns="0">
              <a:spAutoFit/>
            </a:bodyPr>
            <a:lstStyle/>
            <a:p>
              <a:pPr algn="l" eaLnBrk="0" hangingPunct="0"/>
              <a:r>
                <a:rPr lang="en-US" sz="900" b="1">
                  <a:solidFill>
                    <a:srgbClr val="000000"/>
                  </a:solidFill>
                </a:rPr>
                <a:t>1.0</a:t>
              </a:r>
              <a:endParaRPr lang="en-US" sz="1600"/>
            </a:p>
          </p:txBody>
        </p:sp>
        <p:sp>
          <p:nvSpPr>
            <p:cNvPr id="91194" name="Rectangle 58"/>
            <p:cNvSpPr>
              <a:spLocks noChangeAspect="1" noChangeArrowheads="1"/>
            </p:cNvSpPr>
            <p:nvPr/>
          </p:nvSpPr>
          <p:spPr bwMode="auto">
            <a:xfrm>
              <a:off x="619" y="2107"/>
              <a:ext cx="186" cy="159"/>
            </a:xfrm>
            <a:prstGeom prst="rect">
              <a:avLst/>
            </a:prstGeom>
            <a:noFill/>
            <a:ln w="9525">
              <a:noFill/>
              <a:miter lim="800000"/>
              <a:headEnd/>
              <a:tailEnd/>
            </a:ln>
          </p:spPr>
          <p:txBody>
            <a:bodyPr wrap="none" lIns="0" tIns="0" rIns="0" bIns="0">
              <a:spAutoFit/>
            </a:bodyPr>
            <a:lstStyle/>
            <a:p>
              <a:pPr algn="l" eaLnBrk="0" hangingPunct="0"/>
              <a:r>
                <a:rPr lang="en-US" sz="900" b="1">
                  <a:solidFill>
                    <a:srgbClr val="000000"/>
                  </a:solidFill>
                </a:rPr>
                <a:t>1.1</a:t>
              </a:r>
              <a:endParaRPr lang="en-US" sz="1600"/>
            </a:p>
          </p:txBody>
        </p:sp>
        <p:sp>
          <p:nvSpPr>
            <p:cNvPr id="91195" name="Rectangle 59"/>
            <p:cNvSpPr>
              <a:spLocks noChangeAspect="1" noChangeArrowheads="1"/>
            </p:cNvSpPr>
            <p:nvPr/>
          </p:nvSpPr>
          <p:spPr bwMode="auto">
            <a:xfrm>
              <a:off x="619" y="1723"/>
              <a:ext cx="186" cy="159"/>
            </a:xfrm>
            <a:prstGeom prst="rect">
              <a:avLst/>
            </a:prstGeom>
            <a:noFill/>
            <a:ln w="9525">
              <a:noFill/>
              <a:miter lim="800000"/>
              <a:headEnd/>
              <a:tailEnd/>
            </a:ln>
          </p:spPr>
          <p:txBody>
            <a:bodyPr wrap="none" lIns="0" tIns="0" rIns="0" bIns="0">
              <a:spAutoFit/>
            </a:bodyPr>
            <a:lstStyle/>
            <a:p>
              <a:pPr algn="l" eaLnBrk="0" hangingPunct="0"/>
              <a:r>
                <a:rPr lang="en-US" sz="900" b="1">
                  <a:solidFill>
                    <a:srgbClr val="000000"/>
                  </a:solidFill>
                </a:rPr>
                <a:t>1.2</a:t>
              </a:r>
              <a:endParaRPr lang="en-US" sz="1600"/>
            </a:p>
          </p:txBody>
        </p:sp>
        <p:sp>
          <p:nvSpPr>
            <p:cNvPr id="91196" name="Rectangle 60"/>
            <p:cNvSpPr>
              <a:spLocks noChangeAspect="1" noChangeArrowheads="1"/>
            </p:cNvSpPr>
            <p:nvPr/>
          </p:nvSpPr>
          <p:spPr bwMode="auto">
            <a:xfrm>
              <a:off x="619" y="1337"/>
              <a:ext cx="186" cy="160"/>
            </a:xfrm>
            <a:prstGeom prst="rect">
              <a:avLst/>
            </a:prstGeom>
            <a:noFill/>
            <a:ln w="9525">
              <a:noFill/>
              <a:miter lim="800000"/>
              <a:headEnd/>
              <a:tailEnd/>
            </a:ln>
          </p:spPr>
          <p:txBody>
            <a:bodyPr wrap="none" lIns="0" tIns="0" rIns="0" bIns="0">
              <a:spAutoFit/>
            </a:bodyPr>
            <a:lstStyle/>
            <a:p>
              <a:pPr algn="l" eaLnBrk="0" hangingPunct="0"/>
              <a:r>
                <a:rPr lang="en-US" sz="900" b="1">
                  <a:solidFill>
                    <a:srgbClr val="000000"/>
                  </a:solidFill>
                </a:rPr>
                <a:t>1.3</a:t>
              </a:r>
              <a:endParaRPr lang="en-US" sz="1600"/>
            </a:p>
          </p:txBody>
        </p:sp>
        <p:sp>
          <p:nvSpPr>
            <p:cNvPr id="91197" name="Rectangle 61"/>
            <p:cNvSpPr>
              <a:spLocks noChangeAspect="1" noChangeArrowheads="1"/>
            </p:cNvSpPr>
            <p:nvPr/>
          </p:nvSpPr>
          <p:spPr bwMode="auto">
            <a:xfrm>
              <a:off x="619" y="954"/>
              <a:ext cx="186" cy="159"/>
            </a:xfrm>
            <a:prstGeom prst="rect">
              <a:avLst/>
            </a:prstGeom>
            <a:noFill/>
            <a:ln w="9525">
              <a:noFill/>
              <a:miter lim="800000"/>
              <a:headEnd/>
              <a:tailEnd/>
            </a:ln>
          </p:spPr>
          <p:txBody>
            <a:bodyPr wrap="none" lIns="0" tIns="0" rIns="0" bIns="0">
              <a:spAutoFit/>
            </a:bodyPr>
            <a:lstStyle/>
            <a:p>
              <a:pPr algn="l" eaLnBrk="0" hangingPunct="0"/>
              <a:r>
                <a:rPr lang="en-US" sz="900" b="1">
                  <a:solidFill>
                    <a:srgbClr val="000000"/>
                  </a:solidFill>
                </a:rPr>
                <a:t>1.4</a:t>
              </a:r>
              <a:endParaRPr lang="en-US" sz="1600"/>
            </a:p>
          </p:txBody>
        </p:sp>
        <p:sp>
          <p:nvSpPr>
            <p:cNvPr id="91198" name="Rectangle 62"/>
            <p:cNvSpPr>
              <a:spLocks noChangeAspect="1" noChangeArrowheads="1"/>
            </p:cNvSpPr>
            <p:nvPr/>
          </p:nvSpPr>
          <p:spPr bwMode="auto">
            <a:xfrm>
              <a:off x="824" y="2662"/>
              <a:ext cx="74" cy="160"/>
            </a:xfrm>
            <a:prstGeom prst="rect">
              <a:avLst/>
            </a:prstGeom>
            <a:noFill/>
            <a:ln w="9525">
              <a:noFill/>
              <a:miter lim="800000"/>
              <a:headEnd/>
              <a:tailEnd/>
            </a:ln>
          </p:spPr>
          <p:txBody>
            <a:bodyPr wrap="none" lIns="0" tIns="0" rIns="0" bIns="0">
              <a:spAutoFit/>
            </a:bodyPr>
            <a:lstStyle/>
            <a:p>
              <a:pPr algn="l" eaLnBrk="0" hangingPunct="0"/>
              <a:r>
                <a:rPr lang="en-US" sz="900" b="1">
                  <a:solidFill>
                    <a:srgbClr val="000000"/>
                  </a:solidFill>
                </a:rPr>
                <a:t>0</a:t>
              </a:r>
              <a:endParaRPr lang="en-US" sz="1600"/>
            </a:p>
          </p:txBody>
        </p:sp>
        <p:sp>
          <p:nvSpPr>
            <p:cNvPr id="91199" name="Rectangle 63"/>
            <p:cNvSpPr>
              <a:spLocks noChangeAspect="1" noChangeArrowheads="1"/>
            </p:cNvSpPr>
            <p:nvPr/>
          </p:nvSpPr>
          <p:spPr bwMode="auto">
            <a:xfrm>
              <a:off x="1595" y="2662"/>
              <a:ext cx="149" cy="160"/>
            </a:xfrm>
            <a:prstGeom prst="rect">
              <a:avLst/>
            </a:prstGeom>
            <a:noFill/>
            <a:ln w="9525">
              <a:noFill/>
              <a:miter lim="800000"/>
              <a:headEnd/>
              <a:tailEnd/>
            </a:ln>
          </p:spPr>
          <p:txBody>
            <a:bodyPr wrap="none" lIns="0" tIns="0" rIns="0" bIns="0">
              <a:spAutoFit/>
            </a:bodyPr>
            <a:lstStyle/>
            <a:p>
              <a:pPr algn="l" eaLnBrk="0" hangingPunct="0"/>
              <a:r>
                <a:rPr lang="en-US" sz="900" b="1">
                  <a:solidFill>
                    <a:srgbClr val="000000"/>
                  </a:solidFill>
                </a:rPr>
                <a:t>50</a:t>
              </a:r>
              <a:endParaRPr lang="en-US" sz="1600"/>
            </a:p>
          </p:txBody>
        </p:sp>
        <p:sp>
          <p:nvSpPr>
            <p:cNvPr id="91200" name="Rectangle 64"/>
            <p:cNvSpPr>
              <a:spLocks noChangeAspect="1" noChangeArrowheads="1"/>
            </p:cNvSpPr>
            <p:nvPr/>
          </p:nvSpPr>
          <p:spPr bwMode="auto">
            <a:xfrm>
              <a:off x="2374" y="2662"/>
              <a:ext cx="223" cy="160"/>
            </a:xfrm>
            <a:prstGeom prst="rect">
              <a:avLst/>
            </a:prstGeom>
            <a:noFill/>
            <a:ln w="9525">
              <a:noFill/>
              <a:miter lim="800000"/>
              <a:headEnd/>
              <a:tailEnd/>
            </a:ln>
          </p:spPr>
          <p:txBody>
            <a:bodyPr wrap="none" lIns="0" tIns="0" rIns="0" bIns="0">
              <a:spAutoFit/>
            </a:bodyPr>
            <a:lstStyle/>
            <a:p>
              <a:pPr algn="l" eaLnBrk="0" hangingPunct="0"/>
              <a:r>
                <a:rPr lang="en-US" sz="900" b="1">
                  <a:solidFill>
                    <a:srgbClr val="000000"/>
                  </a:solidFill>
                </a:rPr>
                <a:t>100</a:t>
              </a:r>
              <a:endParaRPr lang="en-US" sz="1600"/>
            </a:p>
          </p:txBody>
        </p:sp>
        <p:sp>
          <p:nvSpPr>
            <p:cNvPr id="91201" name="Rectangle 65"/>
            <p:cNvSpPr>
              <a:spLocks noChangeAspect="1" noChangeArrowheads="1"/>
            </p:cNvSpPr>
            <p:nvPr/>
          </p:nvSpPr>
          <p:spPr bwMode="auto">
            <a:xfrm>
              <a:off x="985" y="2848"/>
              <a:ext cx="1684" cy="143"/>
            </a:xfrm>
            <a:prstGeom prst="rect">
              <a:avLst/>
            </a:prstGeom>
            <a:noFill/>
            <a:ln w="9525">
              <a:noFill/>
              <a:miter lim="800000"/>
              <a:headEnd/>
              <a:tailEnd/>
            </a:ln>
          </p:spPr>
          <p:txBody>
            <a:bodyPr wrap="none" lIns="0" tIns="0" rIns="0" bIns="0">
              <a:spAutoFit/>
            </a:bodyPr>
            <a:lstStyle/>
            <a:p>
              <a:pPr algn="l" eaLnBrk="0" hangingPunct="0"/>
              <a:r>
                <a:rPr lang="en-US" sz="800" b="1">
                  <a:solidFill>
                    <a:srgbClr val="000000"/>
                  </a:solidFill>
                </a:rPr>
                <a:t>Sediment flux density (kg m</a:t>
              </a:r>
              <a:r>
                <a:rPr lang="en-US" sz="800" b="1" baseline="30000">
                  <a:solidFill>
                    <a:srgbClr val="000000"/>
                  </a:solidFill>
                </a:rPr>
                <a:t>-</a:t>
              </a:r>
              <a:r>
                <a:rPr lang="en-US" sz="800" b="1">
                  <a:solidFill>
                    <a:srgbClr val="000000"/>
                  </a:solidFill>
                </a:rPr>
                <a:t>²)</a:t>
              </a:r>
              <a:endParaRPr lang="en-US" sz="1600"/>
            </a:p>
          </p:txBody>
        </p:sp>
        <p:sp>
          <p:nvSpPr>
            <p:cNvPr id="91202" name="Rectangle 66"/>
            <p:cNvSpPr>
              <a:spLocks noChangeAspect="1" noChangeArrowheads="1"/>
            </p:cNvSpPr>
            <p:nvPr/>
          </p:nvSpPr>
          <p:spPr bwMode="auto">
            <a:xfrm rot="16200000">
              <a:off x="124" y="1692"/>
              <a:ext cx="721" cy="143"/>
            </a:xfrm>
            <a:prstGeom prst="rect">
              <a:avLst/>
            </a:prstGeom>
            <a:noFill/>
            <a:ln w="9525">
              <a:noFill/>
              <a:miter lim="800000"/>
              <a:headEnd/>
              <a:tailEnd/>
            </a:ln>
          </p:spPr>
          <p:txBody>
            <a:bodyPr wrap="none" lIns="0" tIns="0" rIns="0" bIns="0">
              <a:spAutoFit/>
            </a:bodyPr>
            <a:lstStyle/>
            <a:p>
              <a:pPr algn="l" eaLnBrk="0" hangingPunct="0"/>
              <a:r>
                <a:rPr lang="en-US" sz="800" b="1">
                  <a:solidFill>
                    <a:srgbClr val="000000"/>
                  </a:solidFill>
                </a:rPr>
                <a:t>Height (m+1)</a:t>
              </a:r>
              <a:endParaRPr lang="en-US" sz="1600"/>
            </a:p>
          </p:txBody>
        </p:sp>
        <p:sp>
          <p:nvSpPr>
            <p:cNvPr id="91203" name="Rectangle 67"/>
            <p:cNvSpPr>
              <a:spLocks noChangeAspect="1" noChangeArrowheads="1"/>
            </p:cNvSpPr>
            <p:nvPr/>
          </p:nvSpPr>
          <p:spPr bwMode="auto">
            <a:xfrm>
              <a:off x="382" y="922"/>
              <a:ext cx="2498" cy="2108"/>
            </a:xfrm>
            <a:prstGeom prst="rect">
              <a:avLst/>
            </a:prstGeom>
            <a:noFill/>
            <a:ln w="0">
              <a:solidFill>
                <a:srgbClr val="000000"/>
              </a:solidFill>
              <a:miter lim="800000"/>
              <a:headEnd/>
              <a:tailEnd/>
            </a:ln>
          </p:spPr>
          <p:txBody>
            <a:bodyPr/>
            <a:lstStyle/>
            <a:p>
              <a:endParaRPr lang="fr-FR"/>
            </a:p>
          </p:txBody>
        </p:sp>
        <p:sp>
          <p:nvSpPr>
            <p:cNvPr id="91204" name="Text Box 68"/>
            <p:cNvSpPr txBox="1">
              <a:spLocks noChangeAspect="1" noChangeArrowheads="1"/>
            </p:cNvSpPr>
            <p:nvPr/>
          </p:nvSpPr>
          <p:spPr bwMode="auto">
            <a:xfrm>
              <a:off x="1441" y="1088"/>
              <a:ext cx="1399" cy="427"/>
            </a:xfrm>
            <a:prstGeom prst="rect">
              <a:avLst/>
            </a:prstGeom>
            <a:noFill/>
            <a:ln w="9525">
              <a:noFill/>
              <a:miter lim="800000"/>
              <a:headEnd/>
              <a:tailEnd/>
            </a:ln>
            <a:effectLst/>
          </p:spPr>
          <p:txBody>
            <a:bodyPr wrap="none">
              <a:spAutoFit/>
            </a:bodyPr>
            <a:lstStyle/>
            <a:p>
              <a:pPr eaLnBrk="0" hangingPunct="0"/>
              <a:r>
                <a:rPr lang="en-US" sz="900" b="1"/>
                <a:t>Q(z) = 108 (z+1)</a:t>
              </a:r>
              <a:r>
                <a:rPr lang="en-US" sz="900" b="1" baseline="30000"/>
                <a:t>-10.5</a:t>
              </a:r>
            </a:p>
            <a:p>
              <a:pPr eaLnBrk="0" hangingPunct="0"/>
              <a:r>
                <a:rPr lang="en-US" sz="900" b="1"/>
                <a:t>R² = 0.989</a:t>
              </a:r>
            </a:p>
          </p:txBody>
        </p:sp>
      </p:grpSp>
      <p:sp>
        <p:nvSpPr>
          <p:cNvPr id="91206" name="Rectangle 70"/>
          <p:cNvSpPr>
            <a:spLocks noChangeArrowheads="1"/>
          </p:cNvSpPr>
          <p:nvPr/>
        </p:nvSpPr>
        <p:spPr bwMode="auto">
          <a:xfrm>
            <a:off x="457200" y="0"/>
            <a:ext cx="8229600" cy="1143000"/>
          </a:xfrm>
          <a:prstGeom prst="rect">
            <a:avLst/>
          </a:prstGeom>
          <a:noFill/>
          <a:ln w="9525">
            <a:noFill/>
            <a:miter lim="800000"/>
            <a:headEnd/>
            <a:tailEnd/>
          </a:ln>
          <a:effectLst/>
        </p:spPr>
        <p:txBody>
          <a:bodyPr anchor="ctr"/>
          <a:lstStyle/>
          <a:p>
            <a:r>
              <a:rPr lang="fr-FR" sz="4400">
                <a:solidFill>
                  <a:schemeClr val="tx2"/>
                </a:solidFill>
              </a:rPr>
              <a:t>Flux horizontaux : Saltation</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26" name="Rectangle 18"/>
          <p:cNvSpPr>
            <a:spLocks noChangeArrowheads="1"/>
          </p:cNvSpPr>
          <p:nvPr/>
        </p:nvSpPr>
        <p:spPr bwMode="auto">
          <a:xfrm>
            <a:off x="457200" y="0"/>
            <a:ext cx="8229600" cy="1143000"/>
          </a:xfrm>
          <a:prstGeom prst="rect">
            <a:avLst/>
          </a:prstGeom>
          <a:noFill/>
          <a:ln w="9525">
            <a:noFill/>
            <a:miter lim="800000"/>
            <a:headEnd/>
            <a:tailEnd/>
          </a:ln>
          <a:effectLst/>
        </p:spPr>
        <p:txBody>
          <a:bodyPr anchor="ctr"/>
          <a:lstStyle/>
          <a:p>
            <a:r>
              <a:rPr lang="fr-FR" sz="4400">
                <a:solidFill>
                  <a:schemeClr val="tx2"/>
                </a:solidFill>
              </a:rPr>
              <a:t>Flux horizontaux : Saltation</a:t>
            </a:r>
          </a:p>
        </p:txBody>
      </p:sp>
      <p:pic>
        <p:nvPicPr>
          <p:cNvPr id="196627" name="Picture 19" descr="IMG_2738"/>
          <p:cNvPicPr>
            <a:picLocks noChangeAspect="1" noChangeArrowheads="1"/>
          </p:cNvPicPr>
          <p:nvPr/>
        </p:nvPicPr>
        <p:blipFill>
          <a:blip r:embed="rId3" cstate="print"/>
          <a:srcRect/>
          <a:stretch>
            <a:fillRect/>
          </a:stretch>
        </p:blipFill>
        <p:spPr bwMode="auto">
          <a:xfrm>
            <a:off x="207963" y="871538"/>
            <a:ext cx="4132262" cy="2754312"/>
          </a:xfrm>
          <a:prstGeom prst="rect">
            <a:avLst/>
          </a:prstGeom>
          <a:noFill/>
        </p:spPr>
      </p:pic>
      <p:pic>
        <p:nvPicPr>
          <p:cNvPr id="196628" name="Picture 20" descr="IMG_2739"/>
          <p:cNvPicPr>
            <a:picLocks noChangeAspect="1" noChangeArrowheads="1"/>
          </p:cNvPicPr>
          <p:nvPr/>
        </p:nvPicPr>
        <p:blipFill>
          <a:blip r:embed="rId4" cstate="print"/>
          <a:srcRect/>
          <a:stretch>
            <a:fillRect/>
          </a:stretch>
        </p:blipFill>
        <p:spPr bwMode="auto">
          <a:xfrm>
            <a:off x="1049338" y="3354388"/>
            <a:ext cx="2576512" cy="3503612"/>
          </a:xfrm>
          <a:prstGeom prst="rect">
            <a:avLst/>
          </a:prstGeom>
          <a:noFill/>
          <a:ln w="9525">
            <a:noFill/>
            <a:miter lim="800000"/>
            <a:headEnd/>
            <a:tailEnd/>
          </a:ln>
        </p:spPr>
      </p:pic>
      <p:sp>
        <p:nvSpPr>
          <p:cNvPr id="196629" name="Text Box 21"/>
          <p:cNvSpPr txBox="1">
            <a:spLocks noChangeArrowheads="1"/>
          </p:cNvSpPr>
          <p:nvPr/>
        </p:nvSpPr>
        <p:spPr bwMode="auto">
          <a:xfrm>
            <a:off x="1441450" y="3429000"/>
            <a:ext cx="1739900" cy="457200"/>
          </a:xfrm>
          <a:prstGeom prst="rect">
            <a:avLst/>
          </a:prstGeom>
          <a:noFill/>
          <a:ln w="9525">
            <a:noFill/>
            <a:miter lim="800000"/>
            <a:headEnd/>
            <a:tailEnd/>
          </a:ln>
          <a:effectLst/>
        </p:spPr>
        <p:txBody>
          <a:bodyPr wrap="none">
            <a:spAutoFit/>
          </a:bodyPr>
          <a:lstStyle/>
          <a:p>
            <a:r>
              <a:rPr lang="fr-FR" sz="2400" b="1"/>
              <a:t>Saltiphone</a:t>
            </a:r>
          </a:p>
        </p:txBody>
      </p:sp>
      <p:pic>
        <p:nvPicPr>
          <p:cNvPr id="196631" name="Picture 23" descr="IMG_7124"/>
          <p:cNvPicPr>
            <a:picLocks noChangeAspect="1" noChangeArrowheads="1"/>
          </p:cNvPicPr>
          <p:nvPr/>
        </p:nvPicPr>
        <p:blipFill>
          <a:blip r:embed="rId5" cstate="print"/>
          <a:srcRect l="11696" t="31110" r="66234" b="39003"/>
          <a:stretch>
            <a:fillRect/>
          </a:stretch>
        </p:blipFill>
        <p:spPr bwMode="auto">
          <a:xfrm>
            <a:off x="5056188" y="1219200"/>
            <a:ext cx="3471862" cy="4737100"/>
          </a:xfrm>
          <a:prstGeom prst="rect">
            <a:avLst/>
          </a:prstGeom>
          <a:noFill/>
        </p:spPr>
      </p:pic>
      <p:sp>
        <p:nvSpPr>
          <p:cNvPr id="196632" name="Text Box 24"/>
          <p:cNvSpPr txBox="1">
            <a:spLocks noChangeArrowheads="1"/>
          </p:cNvSpPr>
          <p:nvPr/>
        </p:nvSpPr>
        <p:spPr bwMode="auto">
          <a:xfrm>
            <a:off x="6267450" y="6021388"/>
            <a:ext cx="1098550" cy="457200"/>
          </a:xfrm>
          <a:prstGeom prst="rect">
            <a:avLst/>
          </a:prstGeom>
          <a:noFill/>
          <a:ln w="9525">
            <a:noFill/>
            <a:miter lim="800000"/>
            <a:headEnd/>
            <a:tailEnd/>
          </a:ln>
          <a:effectLst/>
        </p:spPr>
        <p:txBody>
          <a:bodyPr wrap="none">
            <a:spAutoFit/>
          </a:bodyPr>
          <a:lstStyle/>
          <a:p>
            <a:r>
              <a:rPr lang="fr-FR" sz="2400" b="1"/>
              <a:t>Sensit</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p:cNvPicPr>
            <a:picLocks noChangeAspect="1" noChangeArrowheads="1"/>
          </p:cNvPicPr>
          <p:nvPr/>
        </p:nvPicPr>
        <p:blipFill>
          <a:blip r:embed="rId2" cstate="print"/>
          <a:srcRect/>
          <a:stretch>
            <a:fillRect/>
          </a:stretch>
        </p:blipFill>
        <p:spPr bwMode="auto">
          <a:xfrm>
            <a:off x="450850" y="1477963"/>
            <a:ext cx="8308975" cy="5164137"/>
          </a:xfrm>
          <a:prstGeom prst="rect">
            <a:avLst/>
          </a:prstGeom>
          <a:noFill/>
          <a:ln w="9525">
            <a:noFill/>
            <a:miter lim="800000"/>
            <a:headEnd/>
            <a:tailEnd/>
          </a:ln>
          <a:effectLst/>
        </p:spPr>
      </p:pic>
      <p:sp>
        <p:nvSpPr>
          <p:cNvPr id="217091" name="Text Box 3"/>
          <p:cNvSpPr txBox="1">
            <a:spLocks noChangeArrowheads="1"/>
          </p:cNvSpPr>
          <p:nvPr/>
        </p:nvSpPr>
        <p:spPr bwMode="auto">
          <a:xfrm>
            <a:off x="6254750" y="6610350"/>
            <a:ext cx="1943161" cy="246221"/>
          </a:xfrm>
          <a:prstGeom prst="rect">
            <a:avLst/>
          </a:prstGeom>
          <a:noFill/>
          <a:ln w="9525">
            <a:noFill/>
            <a:miter lim="800000"/>
            <a:headEnd/>
            <a:tailEnd/>
          </a:ln>
          <a:effectLst/>
        </p:spPr>
        <p:txBody>
          <a:bodyPr wrap="none">
            <a:spAutoFit/>
          </a:bodyPr>
          <a:lstStyle/>
          <a:p>
            <a:pPr algn="l" eaLnBrk="0" hangingPunct="0"/>
            <a:r>
              <a:rPr lang="fr-FR" sz="1000" dirty="0" err="1"/>
              <a:t>Bielders</a:t>
            </a:r>
            <a:r>
              <a:rPr lang="fr-FR" sz="1000" dirty="0"/>
              <a:t>, </a:t>
            </a:r>
            <a:r>
              <a:rPr lang="fr-FR" sz="1000" dirty="0" err="1"/>
              <a:t>Rajot</a:t>
            </a:r>
            <a:r>
              <a:rPr lang="fr-FR" sz="1000" dirty="0"/>
              <a:t> et </a:t>
            </a:r>
            <a:r>
              <a:rPr lang="fr-FR" sz="1000"/>
              <a:t>Michels </a:t>
            </a:r>
            <a:r>
              <a:rPr lang="fr-FR" sz="1000" smtClean="0"/>
              <a:t>2004</a:t>
            </a:r>
            <a:endParaRPr lang="fr-FR" sz="1000" dirty="0"/>
          </a:p>
        </p:txBody>
      </p:sp>
      <p:sp>
        <p:nvSpPr>
          <p:cNvPr id="217093" name="Text Box 5"/>
          <p:cNvSpPr txBox="1">
            <a:spLocks noChangeArrowheads="1"/>
          </p:cNvSpPr>
          <p:nvPr/>
        </p:nvSpPr>
        <p:spPr bwMode="auto">
          <a:xfrm>
            <a:off x="2182813" y="531813"/>
            <a:ext cx="4897437" cy="579437"/>
          </a:xfrm>
          <a:prstGeom prst="rect">
            <a:avLst/>
          </a:prstGeom>
          <a:noFill/>
          <a:ln w="9525">
            <a:noFill/>
            <a:miter lim="800000"/>
            <a:headEnd/>
            <a:tailEnd/>
          </a:ln>
          <a:effectLst/>
        </p:spPr>
        <p:txBody>
          <a:bodyPr wrap="none">
            <a:spAutoFit/>
          </a:bodyPr>
          <a:lstStyle/>
          <a:p>
            <a:pPr algn="l" eaLnBrk="0" hangingPunct="0"/>
            <a:r>
              <a:rPr lang="fr-FR" sz="3200"/>
              <a:t>Exemple d’enregistrement</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bwMode="auto">
          <a:xfrm>
            <a:off x="900113" y="712788"/>
            <a:ext cx="7343775" cy="5668962"/>
            <a:chOff x="793" y="572"/>
            <a:chExt cx="4354" cy="3361"/>
          </a:xfrm>
        </p:grpSpPr>
        <p:pic>
          <p:nvPicPr>
            <p:cNvPr id="232451" name="Picture 3" descr="P5210008tournée"/>
            <p:cNvPicPr>
              <a:picLocks noChangeAspect="1" noChangeArrowheads="1"/>
            </p:cNvPicPr>
            <p:nvPr/>
          </p:nvPicPr>
          <p:blipFill>
            <a:blip r:embed="rId2" cstate="print"/>
            <a:srcRect/>
            <a:stretch>
              <a:fillRect/>
            </a:stretch>
          </p:blipFill>
          <p:spPr bwMode="auto">
            <a:xfrm>
              <a:off x="793" y="932"/>
              <a:ext cx="1944" cy="2591"/>
            </a:xfrm>
            <a:prstGeom prst="rect">
              <a:avLst/>
            </a:prstGeom>
            <a:noFill/>
          </p:spPr>
        </p:pic>
        <p:sp>
          <p:nvSpPr>
            <p:cNvPr id="232452" name="Oval 4"/>
            <p:cNvSpPr>
              <a:spLocks noChangeAspect="1" noChangeArrowheads="1"/>
            </p:cNvSpPr>
            <p:nvPr/>
          </p:nvSpPr>
          <p:spPr bwMode="auto">
            <a:xfrm>
              <a:off x="1764" y="2731"/>
              <a:ext cx="144" cy="108"/>
            </a:xfrm>
            <a:prstGeom prst="ellipse">
              <a:avLst/>
            </a:prstGeom>
            <a:noFill/>
            <a:ln w="22225">
              <a:solidFill>
                <a:srgbClr val="FF0000"/>
              </a:solidFill>
              <a:round/>
              <a:headEnd/>
              <a:tailEnd/>
            </a:ln>
            <a:effectLst/>
          </p:spPr>
          <p:txBody>
            <a:bodyPr wrap="none" anchor="ctr"/>
            <a:lstStyle/>
            <a:p>
              <a:endParaRPr lang="fr-FR"/>
            </a:p>
          </p:txBody>
        </p:sp>
        <p:sp>
          <p:nvSpPr>
            <p:cNvPr id="232453" name="Line 5"/>
            <p:cNvSpPr>
              <a:spLocks noChangeAspect="1" noChangeShapeType="1"/>
            </p:cNvSpPr>
            <p:nvPr/>
          </p:nvSpPr>
          <p:spPr bwMode="auto">
            <a:xfrm>
              <a:off x="1908" y="2803"/>
              <a:ext cx="2016" cy="648"/>
            </a:xfrm>
            <a:prstGeom prst="line">
              <a:avLst/>
            </a:prstGeom>
            <a:noFill/>
            <a:ln w="19050">
              <a:solidFill>
                <a:srgbClr val="FF0000"/>
              </a:solidFill>
              <a:round/>
              <a:headEnd/>
              <a:tailEnd type="triangle" w="med" len="med"/>
            </a:ln>
            <a:effectLst/>
          </p:spPr>
          <p:txBody>
            <a:bodyPr/>
            <a:lstStyle/>
            <a:p>
              <a:endParaRPr lang="fr-FR"/>
            </a:p>
          </p:txBody>
        </p:sp>
        <p:sp>
          <p:nvSpPr>
            <p:cNvPr id="232454" name="Oval 6"/>
            <p:cNvSpPr>
              <a:spLocks noChangeAspect="1" noChangeArrowheads="1"/>
            </p:cNvSpPr>
            <p:nvPr/>
          </p:nvSpPr>
          <p:spPr bwMode="auto">
            <a:xfrm>
              <a:off x="1801" y="1291"/>
              <a:ext cx="287" cy="216"/>
            </a:xfrm>
            <a:prstGeom prst="ellipse">
              <a:avLst/>
            </a:prstGeom>
            <a:noFill/>
            <a:ln w="19050">
              <a:solidFill>
                <a:srgbClr val="FF0000"/>
              </a:solidFill>
              <a:round/>
              <a:headEnd/>
              <a:tailEnd/>
            </a:ln>
            <a:effectLst/>
          </p:spPr>
          <p:txBody>
            <a:bodyPr wrap="none" anchor="ctr"/>
            <a:lstStyle/>
            <a:p>
              <a:endParaRPr lang="fr-FR"/>
            </a:p>
          </p:txBody>
        </p:sp>
        <p:sp>
          <p:nvSpPr>
            <p:cNvPr id="232455" name="Text Box 7"/>
            <p:cNvSpPr txBox="1">
              <a:spLocks noChangeAspect="1" noChangeArrowheads="1"/>
            </p:cNvSpPr>
            <p:nvPr/>
          </p:nvSpPr>
          <p:spPr bwMode="auto">
            <a:xfrm>
              <a:off x="3060" y="716"/>
              <a:ext cx="864" cy="307"/>
            </a:xfrm>
            <a:prstGeom prst="rect">
              <a:avLst/>
            </a:prstGeom>
            <a:noFill/>
            <a:ln w="9525">
              <a:noFill/>
              <a:miter lim="800000"/>
              <a:headEnd/>
              <a:tailEnd/>
            </a:ln>
            <a:effectLst/>
          </p:spPr>
          <p:txBody>
            <a:bodyPr>
              <a:spAutoFit/>
            </a:bodyPr>
            <a:lstStyle/>
            <a:p>
              <a:pPr algn="l"/>
              <a:r>
                <a:rPr lang="fr-FR" sz="1400"/>
                <a:t>Unique INLET facing the wind</a:t>
              </a:r>
            </a:p>
          </p:txBody>
        </p:sp>
        <p:sp>
          <p:nvSpPr>
            <p:cNvPr id="232456" name="Text Box 8"/>
            <p:cNvSpPr txBox="1">
              <a:spLocks noChangeAspect="1" noChangeArrowheads="1"/>
            </p:cNvSpPr>
            <p:nvPr/>
          </p:nvSpPr>
          <p:spPr bwMode="auto">
            <a:xfrm>
              <a:off x="3024" y="3382"/>
              <a:ext cx="900" cy="307"/>
            </a:xfrm>
            <a:prstGeom prst="rect">
              <a:avLst/>
            </a:prstGeom>
            <a:noFill/>
            <a:ln w="9525">
              <a:noFill/>
              <a:miter lim="800000"/>
              <a:headEnd/>
              <a:tailEnd/>
            </a:ln>
            <a:effectLst/>
          </p:spPr>
          <p:txBody>
            <a:bodyPr>
              <a:spAutoFit/>
            </a:bodyPr>
            <a:lstStyle/>
            <a:p>
              <a:pPr algn="l"/>
              <a:r>
                <a:rPr lang="fr-FR" sz="1400"/>
                <a:t>7 isokinetic sampling lines</a:t>
              </a:r>
            </a:p>
          </p:txBody>
        </p:sp>
        <p:sp>
          <p:nvSpPr>
            <p:cNvPr id="232457" name="Line 9"/>
            <p:cNvSpPr>
              <a:spLocks noChangeAspect="1" noChangeShapeType="1"/>
            </p:cNvSpPr>
            <p:nvPr/>
          </p:nvSpPr>
          <p:spPr bwMode="auto">
            <a:xfrm flipV="1">
              <a:off x="1908" y="1687"/>
              <a:ext cx="1116" cy="145"/>
            </a:xfrm>
            <a:prstGeom prst="line">
              <a:avLst/>
            </a:prstGeom>
            <a:noFill/>
            <a:ln w="19050">
              <a:solidFill>
                <a:srgbClr val="FF0000"/>
              </a:solidFill>
              <a:round/>
              <a:headEnd/>
              <a:tailEnd type="triangle" w="med" len="med"/>
            </a:ln>
            <a:effectLst/>
          </p:spPr>
          <p:txBody>
            <a:bodyPr/>
            <a:lstStyle/>
            <a:p>
              <a:endParaRPr lang="fr-FR"/>
            </a:p>
          </p:txBody>
        </p:sp>
        <p:sp>
          <p:nvSpPr>
            <p:cNvPr id="232458" name="Line 10"/>
            <p:cNvSpPr>
              <a:spLocks noChangeAspect="1" noChangeShapeType="1"/>
            </p:cNvSpPr>
            <p:nvPr/>
          </p:nvSpPr>
          <p:spPr bwMode="auto">
            <a:xfrm flipV="1">
              <a:off x="2089" y="1184"/>
              <a:ext cx="1835" cy="180"/>
            </a:xfrm>
            <a:prstGeom prst="line">
              <a:avLst/>
            </a:prstGeom>
            <a:noFill/>
            <a:ln w="19050">
              <a:solidFill>
                <a:srgbClr val="FF0000"/>
              </a:solidFill>
              <a:round/>
              <a:headEnd/>
              <a:tailEnd type="triangle" w="med" len="med"/>
            </a:ln>
            <a:effectLst/>
          </p:spPr>
          <p:txBody>
            <a:bodyPr/>
            <a:lstStyle/>
            <a:p>
              <a:endParaRPr lang="fr-FR"/>
            </a:p>
          </p:txBody>
        </p:sp>
        <p:sp>
          <p:nvSpPr>
            <p:cNvPr id="232459" name="Text Box 11"/>
            <p:cNvSpPr txBox="1">
              <a:spLocks noChangeAspect="1" noChangeArrowheads="1"/>
            </p:cNvSpPr>
            <p:nvPr/>
          </p:nvSpPr>
          <p:spPr bwMode="auto">
            <a:xfrm>
              <a:off x="3024" y="1576"/>
              <a:ext cx="1262" cy="307"/>
            </a:xfrm>
            <a:prstGeom prst="rect">
              <a:avLst/>
            </a:prstGeom>
            <a:noFill/>
            <a:ln w="9525">
              <a:noFill/>
              <a:miter lim="800000"/>
              <a:headEnd/>
              <a:tailEnd/>
            </a:ln>
            <a:effectLst/>
          </p:spPr>
          <p:txBody>
            <a:bodyPr>
              <a:spAutoFit/>
            </a:bodyPr>
            <a:lstStyle/>
            <a:p>
              <a:pPr algn="l"/>
              <a:r>
                <a:rPr lang="fr-FR" sz="1400"/>
                <a:t>Mixing chamber</a:t>
              </a:r>
            </a:p>
            <a:p>
              <a:pPr algn="l"/>
              <a:r>
                <a:rPr lang="fr-FR" sz="1400"/>
                <a:t> (empty tube)</a:t>
              </a:r>
            </a:p>
          </p:txBody>
        </p:sp>
        <p:sp>
          <p:nvSpPr>
            <p:cNvPr id="232460" name="Line 12"/>
            <p:cNvSpPr>
              <a:spLocks noChangeAspect="1" noChangeShapeType="1"/>
            </p:cNvSpPr>
            <p:nvPr/>
          </p:nvSpPr>
          <p:spPr bwMode="auto">
            <a:xfrm>
              <a:off x="1873" y="2191"/>
              <a:ext cx="2051" cy="1"/>
            </a:xfrm>
            <a:prstGeom prst="line">
              <a:avLst/>
            </a:prstGeom>
            <a:noFill/>
            <a:ln w="19050">
              <a:solidFill>
                <a:srgbClr val="FF0000"/>
              </a:solidFill>
              <a:round/>
              <a:headEnd/>
              <a:tailEnd type="triangle" w="med" len="med"/>
            </a:ln>
            <a:effectLst/>
          </p:spPr>
          <p:txBody>
            <a:bodyPr/>
            <a:lstStyle/>
            <a:p>
              <a:endParaRPr lang="fr-FR"/>
            </a:p>
          </p:txBody>
        </p:sp>
        <p:sp>
          <p:nvSpPr>
            <p:cNvPr id="232461" name="Text Box 13"/>
            <p:cNvSpPr txBox="1">
              <a:spLocks noChangeAspect="1" noChangeArrowheads="1"/>
            </p:cNvSpPr>
            <p:nvPr/>
          </p:nvSpPr>
          <p:spPr bwMode="auto">
            <a:xfrm>
              <a:off x="3024" y="2339"/>
              <a:ext cx="972" cy="433"/>
            </a:xfrm>
            <a:prstGeom prst="rect">
              <a:avLst/>
            </a:prstGeom>
            <a:noFill/>
            <a:ln w="9525">
              <a:noFill/>
              <a:miter lim="800000"/>
              <a:headEnd/>
              <a:tailEnd/>
            </a:ln>
            <a:effectLst/>
          </p:spPr>
          <p:txBody>
            <a:bodyPr>
              <a:spAutoFit/>
            </a:bodyPr>
            <a:lstStyle/>
            <a:p>
              <a:pPr algn="l"/>
              <a:r>
                <a:rPr lang="fr-FR" sz="1400"/>
                <a:t>Beginning of the </a:t>
              </a:r>
            </a:p>
            <a:p>
              <a:pPr algn="l"/>
              <a:r>
                <a:rPr lang="fr-FR" sz="1400"/>
                <a:t>Isokinetic</a:t>
              </a:r>
            </a:p>
            <a:p>
              <a:pPr algn="l"/>
              <a:r>
                <a:rPr lang="fr-FR" sz="1400"/>
                <a:t>sampling lines</a:t>
              </a:r>
            </a:p>
          </p:txBody>
        </p:sp>
        <p:pic>
          <p:nvPicPr>
            <p:cNvPr id="232462" name="Picture 14" descr="IMG_1875"/>
            <p:cNvPicPr>
              <a:picLocks noChangeAspect="1" noChangeArrowheads="1"/>
            </p:cNvPicPr>
            <p:nvPr/>
          </p:nvPicPr>
          <p:blipFill>
            <a:blip r:embed="rId3" cstate="print"/>
            <a:srcRect/>
            <a:stretch>
              <a:fillRect/>
            </a:stretch>
          </p:blipFill>
          <p:spPr bwMode="auto">
            <a:xfrm>
              <a:off x="3924" y="608"/>
              <a:ext cx="1223" cy="961"/>
            </a:xfrm>
            <a:prstGeom prst="rect">
              <a:avLst/>
            </a:prstGeom>
            <a:noFill/>
            <a:ln w="12700">
              <a:solidFill>
                <a:schemeClr val="tx1"/>
              </a:solidFill>
              <a:miter lim="800000"/>
              <a:headEnd/>
              <a:tailEnd/>
            </a:ln>
          </p:spPr>
        </p:pic>
        <p:pic>
          <p:nvPicPr>
            <p:cNvPr id="232463" name="Picture 15" descr="IMG_3473"/>
            <p:cNvPicPr>
              <a:picLocks noChangeAspect="1" noChangeArrowheads="1"/>
            </p:cNvPicPr>
            <p:nvPr/>
          </p:nvPicPr>
          <p:blipFill>
            <a:blip r:embed="rId4" cstate="print"/>
            <a:srcRect/>
            <a:stretch>
              <a:fillRect/>
            </a:stretch>
          </p:blipFill>
          <p:spPr bwMode="auto">
            <a:xfrm>
              <a:off x="3924" y="1795"/>
              <a:ext cx="1223" cy="1163"/>
            </a:xfrm>
            <a:prstGeom prst="rect">
              <a:avLst/>
            </a:prstGeom>
            <a:noFill/>
            <a:ln w="12700">
              <a:solidFill>
                <a:schemeClr val="tx1"/>
              </a:solidFill>
              <a:miter lim="800000"/>
              <a:headEnd/>
              <a:tailEnd/>
            </a:ln>
          </p:spPr>
        </p:pic>
        <p:pic>
          <p:nvPicPr>
            <p:cNvPr id="232464" name="Picture 16" descr="IMG_1877"/>
            <p:cNvPicPr>
              <a:picLocks noChangeAspect="1" noChangeArrowheads="1"/>
            </p:cNvPicPr>
            <p:nvPr/>
          </p:nvPicPr>
          <p:blipFill>
            <a:blip r:embed="rId5" cstate="print"/>
            <a:srcRect/>
            <a:stretch>
              <a:fillRect/>
            </a:stretch>
          </p:blipFill>
          <p:spPr bwMode="auto">
            <a:xfrm>
              <a:off x="3924" y="572"/>
              <a:ext cx="1223" cy="1153"/>
            </a:xfrm>
            <a:prstGeom prst="rect">
              <a:avLst/>
            </a:prstGeom>
            <a:noFill/>
            <a:ln w="12700">
              <a:solidFill>
                <a:schemeClr val="tx1"/>
              </a:solidFill>
              <a:miter lim="800000"/>
              <a:headEnd/>
              <a:tailEnd/>
            </a:ln>
          </p:spPr>
        </p:pic>
        <p:pic>
          <p:nvPicPr>
            <p:cNvPr id="232465" name="Picture 17" descr="P5210012diminuée"/>
            <p:cNvPicPr>
              <a:picLocks noChangeAspect="1" noChangeArrowheads="1"/>
            </p:cNvPicPr>
            <p:nvPr/>
          </p:nvPicPr>
          <p:blipFill>
            <a:blip r:embed="rId6" cstate="print"/>
            <a:srcRect/>
            <a:stretch>
              <a:fillRect/>
            </a:stretch>
          </p:blipFill>
          <p:spPr bwMode="auto">
            <a:xfrm>
              <a:off x="3924" y="3019"/>
              <a:ext cx="1218" cy="914"/>
            </a:xfrm>
            <a:prstGeom prst="rect">
              <a:avLst/>
            </a:prstGeom>
            <a:noFill/>
            <a:ln w="12700">
              <a:solidFill>
                <a:schemeClr val="tx1"/>
              </a:solidFill>
              <a:miter lim="800000"/>
              <a:headEnd/>
              <a:tailEnd/>
            </a:ln>
          </p:spPr>
        </p:pic>
      </p:grpSp>
      <p:sp>
        <p:nvSpPr>
          <p:cNvPr id="232466" name="Fußzeilenplatzhalter 3"/>
          <p:cNvSpPr txBox="1">
            <a:spLocks noGrp="1"/>
          </p:cNvSpPr>
          <p:nvPr/>
        </p:nvSpPr>
        <p:spPr bwMode="auto">
          <a:xfrm>
            <a:off x="993775" y="6410325"/>
            <a:ext cx="7153275" cy="254000"/>
          </a:xfrm>
          <a:prstGeom prst="rect">
            <a:avLst/>
          </a:prstGeom>
          <a:noFill/>
          <a:ln w="9525">
            <a:noFill/>
            <a:miter lim="800000"/>
            <a:headEnd/>
            <a:tailEnd/>
          </a:ln>
        </p:spPr>
        <p:txBody>
          <a:bodyPr/>
          <a:lstStyle/>
          <a:p>
            <a:r>
              <a:rPr lang="en-GB" sz="1200" b="1"/>
              <a:t>3rd International Workshop on Mineral Dust, September 15-17, Leipzig, Germany</a:t>
            </a:r>
          </a:p>
          <a:p>
            <a:r>
              <a:rPr lang="en-GB" sz="1200" b="1"/>
              <a:t>Session 1: measurements and modelling of dust emission and deposition</a:t>
            </a:r>
            <a:endParaRPr lang="fr-FR" sz="1200" b="1"/>
          </a:p>
        </p:txBody>
      </p:sp>
      <p:sp>
        <p:nvSpPr>
          <p:cNvPr id="232467" name="Line 19"/>
          <p:cNvSpPr>
            <a:spLocks noChangeShapeType="1"/>
          </p:cNvSpPr>
          <p:nvPr/>
        </p:nvSpPr>
        <p:spPr bwMode="auto">
          <a:xfrm>
            <a:off x="250825" y="6381750"/>
            <a:ext cx="8642350" cy="0"/>
          </a:xfrm>
          <a:prstGeom prst="line">
            <a:avLst/>
          </a:prstGeom>
          <a:noFill/>
          <a:ln w="57150" cmpd="thinThick">
            <a:solidFill>
              <a:schemeClr val="tx1"/>
            </a:solidFill>
            <a:round/>
            <a:headEnd/>
            <a:tailEnd/>
          </a:ln>
          <a:effectLst/>
        </p:spPr>
        <p:txBody>
          <a:bodyPr/>
          <a:lstStyle/>
          <a:p>
            <a:endParaRPr lang="fr-FR"/>
          </a:p>
        </p:txBody>
      </p:sp>
      <p:sp>
        <p:nvSpPr>
          <p:cNvPr id="232468" name="Text Box 20"/>
          <p:cNvSpPr txBox="1">
            <a:spLocks noChangeArrowheads="1"/>
          </p:cNvSpPr>
          <p:nvPr/>
        </p:nvSpPr>
        <p:spPr bwMode="auto">
          <a:xfrm>
            <a:off x="190500" y="749300"/>
            <a:ext cx="3879850" cy="366713"/>
          </a:xfrm>
          <a:prstGeom prst="rect">
            <a:avLst/>
          </a:prstGeom>
          <a:noFill/>
          <a:ln w="9525">
            <a:noFill/>
            <a:miter lim="800000"/>
            <a:headEnd/>
            <a:tailEnd/>
          </a:ln>
          <a:effectLst/>
        </p:spPr>
        <p:txBody>
          <a:bodyPr wrap="none">
            <a:spAutoFit/>
          </a:bodyPr>
          <a:lstStyle/>
          <a:p>
            <a:pPr algn="l"/>
            <a:r>
              <a:rPr lang="fr-FR"/>
              <a:t>The whole size distribution spectrum</a:t>
            </a:r>
          </a:p>
        </p:txBody>
      </p:sp>
      <p:sp>
        <p:nvSpPr>
          <p:cNvPr id="232469" name="Rectangle 21"/>
          <p:cNvSpPr>
            <a:spLocks noChangeArrowheads="1"/>
          </p:cNvSpPr>
          <p:nvPr/>
        </p:nvSpPr>
        <p:spPr bwMode="auto">
          <a:xfrm>
            <a:off x="1824038" y="71438"/>
            <a:ext cx="5486400" cy="571500"/>
          </a:xfrm>
          <a:prstGeom prst="rect">
            <a:avLst/>
          </a:prstGeom>
          <a:solidFill>
            <a:srgbClr val="FFCC00"/>
          </a:solidFill>
          <a:ln w="9525">
            <a:solidFill>
              <a:schemeClr val="tx1"/>
            </a:solidFill>
            <a:miter lim="800000"/>
            <a:headEnd/>
            <a:tailEnd/>
          </a:ln>
          <a:effectLst/>
        </p:spPr>
        <p:txBody>
          <a:bodyPr anchor="ctr"/>
          <a:lstStyle/>
          <a:p>
            <a:r>
              <a:rPr lang="en-GB" sz="2800" b="1">
                <a:solidFill>
                  <a:schemeClr val="bg1"/>
                </a:solidFill>
              </a:rPr>
              <a:t>Veine de prélèvement au sol</a:t>
            </a:r>
            <a:endParaRPr lang="fr-FR" sz="2800" b="1">
              <a:solidFill>
                <a:schemeClr val="bg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descr="IMG_3115"/>
          <p:cNvPicPr>
            <a:picLocks noChangeAspect="1" noChangeArrowheads="1"/>
          </p:cNvPicPr>
          <p:nvPr/>
        </p:nvPicPr>
        <p:blipFill>
          <a:blip r:embed="rId2" cstate="print"/>
          <a:srcRect/>
          <a:stretch>
            <a:fillRect/>
          </a:stretch>
        </p:blipFill>
        <p:spPr bwMode="auto">
          <a:xfrm>
            <a:off x="385763" y="903288"/>
            <a:ext cx="8370887" cy="5324475"/>
          </a:xfrm>
          <a:prstGeom prst="rect">
            <a:avLst/>
          </a:prstGeom>
          <a:noFill/>
        </p:spPr>
      </p:pic>
      <p:sp>
        <p:nvSpPr>
          <p:cNvPr id="231427" name="Fußzeilenplatzhalter 3"/>
          <p:cNvSpPr txBox="1">
            <a:spLocks noGrp="1"/>
          </p:cNvSpPr>
          <p:nvPr/>
        </p:nvSpPr>
        <p:spPr bwMode="auto">
          <a:xfrm>
            <a:off x="993775" y="6410325"/>
            <a:ext cx="7153275" cy="254000"/>
          </a:xfrm>
          <a:prstGeom prst="rect">
            <a:avLst/>
          </a:prstGeom>
          <a:noFill/>
          <a:ln w="9525">
            <a:noFill/>
            <a:miter lim="800000"/>
            <a:headEnd/>
            <a:tailEnd/>
          </a:ln>
        </p:spPr>
        <p:txBody>
          <a:bodyPr/>
          <a:lstStyle/>
          <a:p>
            <a:r>
              <a:rPr lang="en-GB" sz="1200" b="1"/>
              <a:t>3rd International Workshop on Mineral Dust, September 15-17, Leipzig, Germany</a:t>
            </a:r>
          </a:p>
          <a:p>
            <a:r>
              <a:rPr lang="en-GB" sz="1200" b="1"/>
              <a:t>Session 1: measurements and modelling of dust emission and deposition</a:t>
            </a:r>
            <a:endParaRPr lang="fr-FR" sz="1200" b="1"/>
          </a:p>
        </p:txBody>
      </p:sp>
      <p:sp>
        <p:nvSpPr>
          <p:cNvPr id="231428" name="Line 4"/>
          <p:cNvSpPr>
            <a:spLocks noChangeShapeType="1"/>
          </p:cNvSpPr>
          <p:nvPr/>
        </p:nvSpPr>
        <p:spPr bwMode="auto">
          <a:xfrm>
            <a:off x="250825" y="6381750"/>
            <a:ext cx="8642350" cy="0"/>
          </a:xfrm>
          <a:prstGeom prst="line">
            <a:avLst/>
          </a:prstGeom>
          <a:noFill/>
          <a:ln w="57150" cmpd="thinThick">
            <a:solidFill>
              <a:schemeClr val="tx1"/>
            </a:solidFill>
            <a:round/>
            <a:headEnd/>
            <a:tailEnd/>
          </a:ln>
          <a:effectLst/>
        </p:spPr>
        <p:txBody>
          <a:bodyPr/>
          <a:lstStyle/>
          <a:p>
            <a:endParaRPr lang="fr-FR"/>
          </a:p>
        </p:txBody>
      </p:sp>
      <p:sp>
        <p:nvSpPr>
          <p:cNvPr id="231429" name="Text Box 5"/>
          <p:cNvSpPr txBox="1">
            <a:spLocks noChangeArrowheads="1"/>
          </p:cNvSpPr>
          <p:nvPr/>
        </p:nvSpPr>
        <p:spPr bwMode="auto">
          <a:xfrm>
            <a:off x="2830513" y="1098550"/>
            <a:ext cx="2279650" cy="366713"/>
          </a:xfrm>
          <a:prstGeom prst="rect">
            <a:avLst/>
          </a:prstGeom>
          <a:noFill/>
          <a:ln w="9525">
            <a:noFill/>
            <a:miter lim="800000"/>
            <a:headEnd/>
            <a:tailEnd/>
          </a:ln>
          <a:effectLst/>
        </p:spPr>
        <p:txBody>
          <a:bodyPr wrap="none">
            <a:spAutoFit/>
          </a:bodyPr>
          <a:lstStyle/>
          <a:p>
            <a:pPr algn="l"/>
            <a:r>
              <a:rPr lang="en-US"/>
              <a:t>Top sampling device</a:t>
            </a:r>
          </a:p>
        </p:txBody>
      </p:sp>
      <p:sp>
        <p:nvSpPr>
          <p:cNvPr id="231430" name="Text Box 6"/>
          <p:cNvSpPr txBox="1">
            <a:spLocks noChangeArrowheads="1"/>
          </p:cNvSpPr>
          <p:nvPr/>
        </p:nvSpPr>
        <p:spPr bwMode="auto">
          <a:xfrm>
            <a:off x="4252913" y="2814638"/>
            <a:ext cx="2609850" cy="366712"/>
          </a:xfrm>
          <a:prstGeom prst="rect">
            <a:avLst/>
          </a:prstGeom>
          <a:noFill/>
          <a:ln w="9525">
            <a:noFill/>
            <a:miter lim="800000"/>
            <a:headEnd/>
            <a:tailEnd/>
          </a:ln>
          <a:effectLst/>
        </p:spPr>
        <p:txBody>
          <a:bodyPr wrap="none">
            <a:spAutoFit/>
          </a:bodyPr>
          <a:lstStyle/>
          <a:p>
            <a:pPr algn="l"/>
            <a:r>
              <a:rPr lang="en-US"/>
              <a:t>Bottom sampling device</a:t>
            </a:r>
          </a:p>
        </p:txBody>
      </p:sp>
      <p:sp>
        <p:nvSpPr>
          <p:cNvPr id="231431" name="Line 7"/>
          <p:cNvSpPr>
            <a:spLocks noChangeShapeType="1"/>
          </p:cNvSpPr>
          <p:nvPr/>
        </p:nvSpPr>
        <p:spPr bwMode="auto">
          <a:xfrm flipH="1">
            <a:off x="2374900" y="1366838"/>
            <a:ext cx="452438" cy="244475"/>
          </a:xfrm>
          <a:prstGeom prst="line">
            <a:avLst/>
          </a:prstGeom>
          <a:noFill/>
          <a:ln w="9525">
            <a:solidFill>
              <a:schemeClr val="tx1"/>
            </a:solidFill>
            <a:round/>
            <a:headEnd/>
            <a:tailEnd type="triangle" w="med" len="med"/>
          </a:ln>
          <a:effectLst/>
        </p:spPr>
        <p:txBody>
          <a:bodyPr/>
          <a:lstStyle/>
          <a:p>
            <a:endParaRPr lang="fr-FR"/>
          </a:p>
        </p:txBody>
      </p:sp>
      <p:sp>
        <p:nvSpPr>
          <p:cNvPr id="231432" name="Line 8"/>
          <p:cNvSpPr>
            <a:spLocks noChangeShapeType="1"/>
          </p:cNvSpPr>
          <p:nvPr/>
        </p:nvSpPr>
        <p:spPr bwMode="auto">
          <a:xfrm flipH="1">
            <a:off x="3686175" y="3195638"/>
            <a:ext cx="452438" cy="244475"/>
          </a:xfrm>
          <a:prstGeom prst="line">
            <a:avLst/>
          </a:prstGeom>
          <a:noFill/>
          <a:ln w="9525">
            <a:solidFill>
              <a:schemeClr val="tx1"/>
            </a:solidFill>
            <a:round/>
            <a:headEnd/>
            <a:tailEnd type="triangle" w="med" len="med"/>
          </a:ln>
          <a:effectLst/>
        </p:spPr>
        <p:txBody>
          <a:bodyPr/>
          <a:lstStyle/>
          <a:p>
            <a:endParaRPr lang="fr-FR"/>
          </a:p>
        </p:txBody>
      </p:sp>
      <p:sp>
        <p:nvSpPr>
          <p:cNvPr id="231433" name="Text Box 9"/>
          <p:cNvSpPr txBox="1">
            <a:spLocks noChangeArrowheads="1"/>
          </p:cNvSpPr>
          <p:nvPr/>
        </p:nvSpPr>
        <p:spPr bwMode="auto">
          <a:xfrm>
            <a:off x="6943725" y="1592263"/>
            <a:ext cx="2228850" cy="366712"/>
          </a:xfrm>
          <a:prstGeom prst="rect">
            <a:avLst/>
          </a:prstGeom>
          <a:noFill/>
          <a:ln w="9525">
            <a:noFill/>
            <a:miter lim="800000"/>
            <a:headEnd/>
            <a:tailEnd/>
          </a:ln>
          <a:effectLst/>
        </p:spPr>
        <p:txBody>
          <a:bodyPr wrap="none">
            <a:spAutoFit/>
          </a:bodyPr>
          <a:lstStyle/>
          <a:p>
            <a:pPr algn="l"/>
            <a:r>
              <a:rPr lang="en-US"/>
              <a:t>Meteorological mast</a:t>
            </a:r>
          </a:p>
        </p:txBody>
      </p:sp>
      <p:sp>
        <p:nvSpPr>
          <p:cNvPr id="231434" name="Line 10"/>
          <p:cNvSpPr>
            <a:spLocks noChangeShapeType="1"/>
          </p:cNvSpPr>
          <p:nvPr/>
        </p:nvSpPr>
        <p:spPr bwMode="auto">
          <a:xfrm flipH="1">
            <a:off x="8051800" y="2044700"/>
            <a:ext cx="0" cy="488950"/>
          </a:xfrm>
          <a:prstGeom prst="line">
            <a:avLst/>
          </a:prstGeom>
          <a:noFill/>
          <a:ln w="9525">
            <a:solidFill>
              <a:schemeClr val="tx1"/>
            </a:solidFill>
            <a:round/>
            <a:headEnd/>
            <a:tailEnd type="triangle" w="med" len="med"/>
          </a:ln>
          <a:effectLst/>
        </p:spPr>
        <p:txBody>
          <a:bodyPr/>
          <a:lstStyle/>
          <a:p>
            <a:endParaRPr lang="fr-FR"/>
          </a:p>
        </p:txBody>
      </p:sp>
      <p:sp>
        <p:nvSpPr>
          <p:cNvPr id="231435" name="Text Box 11"/>
          <p:cNvSpPr txBox="1">
            <a:spLocks noChangeArrowheads="1"/>
          </p:cNvSpPr>
          <p:nvPr/>
        </p:nvSpPr>
        <p:spPr bwMode="auto">
          <a:xfrm>
            <a:off x="4770438" y="3829050"/>
            <a:ext cx="1657350" cy="366713"/>
          </a:xfrm>
          <a:prstGeom prst="rect">
            <a:avLst/>
          </a:prstGeom>
          <a:noFill/>
          <a:ln w="9525">
            <a:noFill/>
            <a:miter lim="800000"/>
            <a:headEnd/>
            <a:tailEnd/>
          </a:ln>
          <a:effectLst/>
        </p:spPr>
        <p:txBody>
          <a:bodyPr wrap="none">
            <a:spAutoFit/>
          </a:bodyPr>
          <a:lstStyle/>
          <a:p>
            <a:pPr algn="l"/>
            <a:r>
              <a:rPr lang="en-US"/>
              <a:t>PM10   control</a:t>
            </a:r>
          </a:p>
        </p:txBody>
      </p:sp>
      <p:sp>
        <p:nvSpPr>
          <p:cNvPr id="231436" name="Rectangle 12"/>
          <p:cNvSpPr>
            <a:spLocks noChangeArrowheads="1"/>
          </p:cNvSpPr>
          <p:nvPr/>
        </p:nvSpPr>
        <p:spPr bwMode="auto">
          <a:xfrm>
            <a:off x="827584" y="215900"/>
            <a:ext cx="7344816" cy="571500"/>
          </a:xfrm>
          <a:prstGeom prst="rect">
            <a:avLst/>
          </a:prstGeom>
          <a:solidFill>
            <a:srgbClr val="FFCC00"/>
          </a:solidFill>
          <a:ln w="9525">
            <a:solidFill>
              <a:schemeClr val="tx1"/>
            </a:solidFill>
            <a:miter lim="800000"/>
            <a:headEnd/>
            <a:tailEnd/>
          </a:ln>
          <a:effectLst/>
        </p:spPr>
        <p:txBody>
          <a:bodyPr anchor="ctr"/>
          <a:lstStyle/>
          <a:p>
            <a:r>
              <a:rPr lang="en-GB" sz="3600" b="1" dirty="0" err="1">
                <a:solidFill>
                  <a:schemeClr val="bg1"/>
                </a:solidFill>
              </a:rPr>
              <a:t>Veine</a:t>
            </a:r>
            <a:r>
              <a:rPr lang="en-GB" sz="3600" b="1" dirty="0">
                <a:solidFill>
                  <a:schemeClr val="bg1"/>
                </a:solidFill>
              </a:rPr>
              <a:t> de </a:t>
            </a:r>
            <a:r>
              <a:rPr lang="en-GB" sz="3600" b="1" dirty="0" err="1">
                <a:solidFill>
                  <a:schemeClr val="bg1"/>
                </a:solidFill>
              </a:rPr>
              <a:t>prélèvement</a:t>
            </a:r>
            <a:r>
              <a:rPr lang="en-GB" sz="3600" b="1" dirty="0">
                <a:solidFill>
                  <a:schemeClr val="bg1"/>
                </a:solidFill>
              </a:rPr>
              <a:t> au </a:t>
            </a:r>
            <a:r>
              <a:rPr lang="en-GB" sz="3600" b="1" dirty="0" smtClean="0">
                <a:solidFill>
                  <a:schemeClr val="bg1"/>
                </a:solidFill>
              </a:rPr>
              <a:t>sol (AMMA)</a:t>
            </a:r>
            <a:endParaRPr lang="fr-FR" sz="3600" b="1" dirty="0">
              <a:solidFill>
                <a:schemeClr val="bg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descr="DSCN3494"/>
          <p:cNvPicPr>
            <a:picLocks noChangeAspect="1" noChangeArrowheads="1"/>
          </p:cNvPicPr>
          <p:nvPr/>
        </p:nvPicPr>
        <p:blipFill>
          <a:blip r:embed="rId3" cstate="print"/>
          <a:srcRect/>
          <a:stretch>
            <a:fillRect/>
          </a:stretch>
        </p:blipFill>
        <p:spPr bwMode="auto">
          <a:xfrm>
            <a:off x="3059113" y="868363"/>
            <a:ext cx="3095625" cy="2320925"/>
          </a:xfrm>
          <a:prstGeom prst="rect">
            <a:avLst/>
          </a:prstGeom>
          <a:noFill/>
          <a:ln w="9525">
            <a:noFill/>
            <a:miter lim="800000"/>
            <a:headEnd/>
            <a:tailEnd/>
          </a:ln>
        </p:spPr>
      </p:pic>
      <p:pic>
        <p:nvPicPr>
          <p:cNvPr id="233475" name="Picture 3" descr="DSCN3444"/>
          <p:cNvPicPr>
            <a:picLocks noChangeAspect="1" noChangeArrowheads="1"/>
          </p:cNvPicPr>
          <p:nvPr/>
        </p:nvPicPr>
        <p:blipFill>
          <a:blip r:embed="rId4" cstate="print"/>
          <a:srcRect/>
          <a:stretch>
            <a:fillRect/>
          </a:stretch>
        </p:blipFill>
        <p:spPr bwMode="auto">
          <a:xfrm>
            <a:off x="601663" y="757238"/>
            <a:ext cx="2003425" cy="2671762"/>
          </a:xfrm>
          <a:prstGeom prst="rect">
            <a:avLst/>
          </a:prstGeom>
          <a:noFill/>
        </p:spPr>
      </p:pic>
      <p:sp>
        <p:nvSpPr>
          <p:cNvPr id="233476" name="Fußzeilenplatzhalter 3"/>
          <p:cNvSpPr txBox="1">
            <a:spLocks noGrp="1"/>
          </p:cNvSpPr>
          <p:nvPr/>
        </p:nvSpPr>
        <p:spPr bwMode="auto">
          <a:xfrm>
            <a:off x="993775" y="6410325"/>
            <a:ext cx="7153275" cy="254000"/>
          </a:xfrm>
          <a:prstGeom prst="rect">
            <a:avLst/>
          </a:prstGeom>
          <a:noFill/>
          <a:ln w="9525">
            <a:noFill/>
            <a:miter lim="800000"/>
            <a:headEnd/>
            <a:tailEnd/>
          </a:ln>
        </p:spPr>
        <p:txBody>
          <a:bodyPr/>
          <a:lstStyle/>
          <a:p>
            <a:r>
              <a:rPr lang="en-GB" sz="1200" b="1"/>
              <a:t>3rd International Workshop on Mineral Dust, September 15-17, Leipzig, Germany</a:t>
            </a:r>
          </a:p>
          <a:p>
            <a:r>
              <a:rPr lang="en-GB" sz="1200" b="1"/>
              <a:t>Session 1: measurements and modelling of dust emission and deposition</a:t>
            </a:r>
            <a:endParaRPr lang="fr-FR" sz="1200" b="1"/>
          </a:p>
        </p:txBody>
      </p:sp>
      <p:sp>
        <p:nvSpPr>
          <p:cNvPr id="233477" name="Line 5"/>
          <p:cNvSpPr>
            <a:spLocks noChangeShapeType="1"/>
          </p:cNvSpPr>
          <p:nvPr/>
        </p:nvSpPr>
        <p:spPr bwMode="auto">
          <a:xfrm>
            <a:off x="250825" y="6381750"/>
            <a:ext cx="8642350" cy="0"/>
          </a:xfrm>
          <a:prstGeom prst="line">
            <a:avLst/>
          </a:prstGeom>
          <a:noFill/>
          <a:ln w="57150" cmpd="thinThick">
            <a:solidFill>
              <a:schemeClr val="tx1"/>
            </a:solidFill>
            <a:round/>
            <a:headEnd/>
            <a:tailEnd/>
          </a:ln>
          <a:effectLst/>
        </p:spPr>
        <p:txBody>
          <a:bodyPr/>
          <a:lstStyle/>
          <a:p>
            <a:endParaRPr lang="fr-FR"/>
          </a:p>
        </p:txBody>
      </p:sp>
      <p:pic>
        <p:nvPicPr>
          <p:cNvPr id="233478" name="Picture 6" descr="DSCN3511_container en place"/>
          <p:cNvPicPr>
            <a:picLocks noChangeAspect="1" noChangeArrowheads="1"/>
          </p:cNvPicPr>
          <p:nvPr/>
        </p:nvPicPr>
        <p:blipFill>
          <a:blip r:embed="rId5" cstate="print"/>
          <a:srcRect/>
          <a:stretch>
            <a:fillRect/>
          </a:stretch>
        </p:blipFill>
        <p:spPr bwMode="auto">
          <a:xfrm>
            <a:off x="6597650" y="587375"/>
            <a:ext cx="1970088" cy="2627313"/>
          </a:xfrm>
          <a:prstGeom prst="rect">
            <a:avLst/>
          </a:prstGeom>
          <a:noFill/>
        </p:spPr>
      </p:pic>
      <p:pic>
        <p:nvPicPr>
          <p:cNvPr id="233479" name="Picture 7" descr="IMG_1977_intérieur container manip"/>
          <p:cNvPicPr>
            <a:picLocks noChangeAspect="1" noChangeArrowheads="1"/>
          </p:cNvPicPr>
          <p:nvPr/>
        </p:nvPicPr>
        <p:blipFill>
          <a:blip r:embed="rId6" cstate="print"/>
          <a:srcRect/>
          <a:stretch>
            <a:fillRect/>
          </a:stretch>
        </p:blipFill>
        <p:spPr bwMode="auto">
          <a:xfrm>
            <a:off x="4854575" y="3200400"/>
            <a:ext cx="4213225" cy="3136900"/>
          </a:xfrm>
          <a:prstGeom prst="rect">
            <a:avLst/>
          </a:prstGeom>
          <a:noFill/>
        </p:spPr>
      </p:pic>
      <p:sp>
        <p:nvSpPr>
          <p:cNvPr id="233480" name="Rectangle 8"/>
          <p:cNvSpPr>
            <a:spLocks noChangeArrowheads="1"/>
          </p:cNvSpPr>
          <p:nvPr/>
        </p:nvSpPr>
        <p:spPr bwMode="auto">
          <a:xfrm>
            <a:off x="144463" y="44450"/>
            <a:ext cx="8820150" cy="676275"/>
          </a:xfrm>
          <a:prstGeom prst="rect">
            <a:avLst/>
          </a:prstGeom>
          <a:solidFill>
            <a:srgbClr val="FFCC00"/>
          </a:solidFill>
          <a:ln w="9525">
            <a:solidFill>
              <a:schemeClr val="tx1"/>
            </a:solidFill>
            <a:miter lim="800000"/>
            <a:headEnd/>
            <a:tailEnd/>
          </a:ln>
          <a:effectLst/>
        </p:spPr>
        <p:txBody>
          <a:bodyPr anchor="ctr"/>
          <a:lstStyle/>
          <a:p>
            <a:r>
              <a:rPr lang="en-GB" sz="4000" b="1" dirty="0">
                <a:solidFill>
                  <a:schemeClr val="bg1"/>
                </a:solidFill>
              </a:rPr>
              <a:t>Emission flux : sampling set </a:t>
            </a:r>
            <a:r>
              <a:rPr lang="en-GB" sz="4000" b="1" dirty="0" smtClean="0">
                <a:solidFill>
                  <a:schemeClr val="bg1"/>
                </a:solidFill>
              </a:rPr>
              <a:t>up (AMMA)</a:t>
            </a:r>
            <a:endParaRPr lang="fr-FR" sz="4000" b="1" dirty="0">
              <a:solidFill>
                <a:schemeClr val="bg1"/>
              </a:solidFill>
            </a:endParaRPr>
          </a:p>
        </p:txBody>
      </p:sp>
      <p:pic>
        <p:nvPicPr>
          <p:cNvPr id="233481" name="Picture 9" descr="IMG_3114"/>
          <p:cNvPicPr>
            <a:picLocks noChangeAspect="1" noChangeArrowheads="1"/>
          </p:cNvPicPr>
          <p:nvPr/>
        </p:nvPicPr>
        <p:blipFill>
          <a:blip r:embed="rId7" cstate="print"/>
          <a:srcRect/>
          <a:stretch>
            <a:fillRect/>
          </a:stretch>
        </p:blipFill>
        <p:spPr bwMode="auto">
          <a:xfrm>
            <a:off x="1431925" y="3730625"/>
            <a:ext cx="2289175" cy="2557463"/>
          </a:xfrm>
          <a:prstGeom prst="rect">
            <a:avLst/>
          </a:prstGeom>
          <a:noFill/>
        </p:spPr>
      </p:pic>
      <p:pic>
        <p:nvPicPr>
          <p:cNvPr id="233482" name="Picture 10" descr="IMG_7085"/>
          <p:cNvPicPr>
            <a:picLocks noChangeAspect="1" noChangeArrowheads="1"/>
          </p:cNvPicPr>
          <p:nvPr/>
        </p:nvPicPr>
        <p:blipFill>
          <a:blip r:embed="rId8" cstate="print"/>
          <a:srcRect/>
          <a:stretch>
            <a:fillRect/>
          </a:stretch>
        </p:blipFill>
        <p:spPr bwMode="auto">
          <a:xfrm>
            <a:off x="141288" y="3235325"/>
            <a:ext cx="4572000" cy="30480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200603061200_MSG1_SEVI_DST"/>
          <p:cNvPicPr>
            <a:picLocks noChangeAspect="1" noChangeArrowheads="1"/>
          </p:cNvPicPr>
          <p:nvPr/>
        </p:nvPicPr>
        <p:blipFill>
          <a:blip r:embed="rId2" cstate="print"/>
          <a:srcRect/>
          <a:stretch>
            <a:fillRect/>
          </a:stretch>
        </p:blipFill>
        <p:spPr bwMode="auto">
          <a:xfrm>
            <a:off x="771525" y="1100138"/>
            <a:ext cx="7585075" cy="5213350"/>
          </a:xfrm>
          <a:prstGeom prst="rect">
            <a:avLst/>
          </a:prstGeom>
          <a:noFill/>
        </p:spPr>
      </p:pic>
      <p:sp>
        <p:nvSpPr>
          <p:cNvPr id="24579" name="Text Box 3"/>
          <p:cNvSpPr txBox="1">
            <a:spLocks noChangeAspect="1" noChangeArrowheads="1"/>
          </p:cNvSpPr>
          <p:nvPr/>
        </p:nvSpPr>
        <p:spPr bwMode="auto">
          <a:xfrm>
            <a:off x="762000" y="5895975"/>
            <a:ext cx="3119438" cy="396875"/>
          </a:xfrm>
          <a:prstGeom prst="rect">
            <a:avLst/>
          </a:prstGeom>
          <a:noFill/>
          <a:ln w="38100">
            <a:noFill/>
            <a:miter lim="800000"/>
            <a:headEnd/>
            <a:tailEnd/>
          </a:ln>
          <a:effectLst/>
        </p:spPr>
        <p:txBody>
          <a:bodyPr>
            <a:spAutoFit/>
          </a:bodyPr>
          <a:lstStyle/>
          <a:p>
            <a:pPr eaLnBrk="0" hangingPunct="0">
              <a:spcBef>
                <a:spcPct val="50000"/>
              </a:spcBef>
            </a:pPr>
            <a:r>
              <a:rPr lang="en-GB" sz="2000" b="1"/>
              <a:t>6 Mars 2006 – 12h00 TU</a:t>
            </a:r>
            <a:endParaRPr lang="en-US" sz="2000" b="1"/>
          </a:p>
        </p:txBody>
      </p:sp>
      <p:grpSp>
        <p:nvGrpSpPr>
          <p:cNvPr id="2" name="Group 4"/>
          <p:cNvGrpSpPr>
            <a:grpSpLocks noChangeAspect="1"/>
          </p:cNvGrpSpPr>
          <p:nvPr/>
        </p:nvGrpSpPr>
        <p:grpSpPr bwMode="auto">
          <a:xfrm>
            <a:off x="4718050" y="3249613"/>
            <a:ext cx="388938" cy="388937"/>
            <a:chOff x="9669" y="5317"/>
            <a:chExt cx="181" cy="181"/>
          </a:xfrm>
        </p:grpSpPr>
        <p:sp>
          <p:nvSpPr>
            <p:cNvPr id="24581" name="Line 5"/>
            <p:cNvSpPr>
              <a:spLocks noChangeAspect="1" noChangeShapeType="1"/>
            </p:cNvSpPr>
            <p:nvPr/>
          </p:nvSpPr>
          <p:spPr bwMode="auto">
            <a:xfrm rot="18900000">
              <a:off x="9669" y="5408"/>
              <a:ext cx="181" cy="0"/>
            </a:xfrm>
            <a:prstGeom prst="line">
              <a:avLst/>
            </a:prstGeom>
            <a:noFill/>
            <a:ln w="38100">
              <a:solidFill>
                <a:schemeClr val="tx1"/>
              </a:solidFill>
              <a:round/>
              <a:headEnd/>
              <a:tailEnd/>
            </a:ln>
            <a:effectLst/>
          </p:spPr>
          <p:txBody>
            <a:bodyPr/>
            <a:lstStyle/>
            <a:p>
              <a:endParaRPr lang="fr-FR"/>
            </a:p>
          </p:txBody>
        </p:sp>
        <p:sp>
          <p:nvSpPr>
            <p:cNvPr id="24582" name="Line 6"/>
            <p:cNvSpPr>
              <a:spLocks noChangeAspect="1" noChangeShapeType="1"/>
            </p:cNvSpPr>
            <p:nvPr/>
          </p:nvSpPr>
          <p:spPr bwMode="auto">
            <a:xfrm rot="2700000">
              <a:off x="9668" y="5408"/>
              <a:ext cx="181" cy="0"/>
            </a:xfrm>
            <a:prstGeom prst="line">
              <a:avLst/>
            </a:prstGeom>
            <a:noFill/>
            <a:ln w="38100">
              <a:solidFill>
                <a:schemeClr val="tx1"/>
              </a:solidFill>
              <a:round/>
              <a:headEnd/>
              <a:tailEnd/>
            </a:ln>
            <a:effectLst/>
          </p:spPr>
          <p:txBody>
            <a:bodyPr/>
            <a:lstStyle/>
            <a:p>
              <a:endParaRPr lang="fr-FR"/>
            </a:p>
          </p:txBody>
        </p:sp>
      </p:grpSp>
      <p:sp>
        <p:nvSpPr>
          <p:cNvPr id="24583" name="Text Box 7"/>
          <p:cNvSpPr txBox="1">
            <a:spLocks noChangeArrowheads="1"/>
          </p:cNvSpPr>
          <p:nvPr/>
        </p:nvSpPr>
        <p:spPr bwMode="auto">
          <a:xfrm>
            <a:off x="0" y="0"/>
            <a:ext cx="9317038" cy="1006475"/>
          </a:xfrm>
          <a:prstGeom prst="rect">
            <a:avLst/>
          </a:prstGeom>
          <a:noFill/>
          <a:ln w="9525">
            <a:noFill/>
            <a:miter lim="800000"/>
            <a:headEnd/>
            <a:tailEnd/>
          </a:ln>
          <a:effectLst/>
        </p:spPr>
        <p:txBody>
          <a:bodyPr>
            <a:spAutoFit/>
          </a:bodyPr>
          <a:lstStyle/>
          <a:p>
            <a:pPr algn="l"/>
            <a:r>
              <a:rPr lang="fr-FR" sz="2000">
                <a:latin typeface="Times New Roman" pitchFamily="18" charset="0"/>
              </a:rPr>
              <a:t>Fausses couleurs : Poussières = Rose ou Magenta; Vapeur d’eau = bleu sombre; Nuages épais de hautes couches = brun rouge, Nuages fins de hautes couches = noirs; Surface du sol = bleu pâle ou pourpre. </a:t>
            </a:r>
            <a:endParaRPr lang="fr-FR"/>
          </a:p>
        </p:txBody>
      </p:sp>
      <p:sp>
        <p:nvSpPr>
          <p:cNvPr id="24584" name="Rectangle 8"/>
          <p:cNvSpPr>
            <a:spLocks noChangeArrowheads="1"/>
          </p:cNvSpPr>
          <p:nvPr/>
        </p:nvSpPr>
        <p:spPr bwMode="auto">
          <a:xfrm>
            <a:off x="2198688" y="6553200"/>
            <a:ext cx="6916737" cy="304800"/>
          </a:xfrm>
          <a:prstGeom prst="rect">
            <a:avLst/>
          </a:prstGeom>
          <a:noFill/>
          <a:ln w="9525">
            <a:noFill/>
            <a:miter lim="800000"/>
            <a:headEnd/>
            <a:tailEnd/>
          </a:ln>
          <a:effectLst/>
        </p:spPr>
        <p:txBody>
          <a:bodyPr wrap="none">
            <a:spAutoFit/>
          </a:bodyPr>
          <a:lstStyle/>
          <a:p>
            <a:pPr algn="l" eaLnBrk="0" hangingPunct="0"/>
            <a:r>
              <a:rPr lang="en-GB" sz="1400"/>
              <a:t>Slingo et al. 2006 - Dust product SEVIRI Imager – Meteosat-8 - EUMETSAT Courtesy</a:t>
            </a:r>
            <a:endParaRPr lang="fr-FR" sz="140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0" y="1727200"/>
            <a:ext cx="9144000" cy="0"/>
          </a:xfrm>
          <a:prstGeom prst="rect">
            <a:avLst/>
          </a:prstGeom>
          <a:noFill/>
          <a:ln w="9525">
            <a:noFill/>
            <a:miter lim="800000"/>
            <a:headEnd/>
            <a:tailEnd/>
          </a:ln>
          <a:effectLst/>
        </p:spPr>
        <p:txBody>
          <a:bodyPr wrap="none" anchor="ctr">
            <a:spAutoFit/>
          </a:bodyPr>
          <a:lstStyle/>
          <a:p>
            <a:endParaRPr lang="fr-FR"/>
          </a:p>
        </p:txBody>
      </p:sp>
      <p:sp>
        <p:nvSpPr>
          <p:cNvPr id="36867" name="Rectangle 3"/>
          <p:cNvSpPr>
            <a:spLocks noChangeArrowheads="1"/>
          </p:cNvSpPr>
          <p:nvPr/>
        </p:nvSpPr>
        <p:spPr bwMode="auto">
          <a:xfrm>
            <a:off x="0" y="3425825"/>
            <a:ext cx="9144000" cy="0"/>
          </a:xfrm>
          <a:prstGeom prst="rect">
            <a:avLst/>
          </a:prstGeom>
          <a:noFill/>
          <a:ln w="9525">
            <a:noFill/>
            <a:miter lim="800000"/>
            <a:headEnd/>
            <a:tailEnd/>
          </a:ln>
          <a:effectLst/>
        </p:spPr>
        <p:txBody>
          <a:bodyPr wrap="none" anchor="ctr">
            <a:spAutoFit/>
          </a:bodyPr>
          <a:lstStyle/>
          <a:p>
            <a:pPr algn="l"/>
            <a:endParaRPr lang="fr-FR"/>
          </a:p>
        </p:txBody>
      </p:sp>
      <p:pic>
        <p:nvPicPr>
          <p:cNvPr id="36868" name="Picture 4" descr="DSCN3972"/>
          <p:cNvPicPr>
            <a:picLocks noChangeAspect="1" noChangeArrowheads="1"/>
          </p:cNvPicPr>
          <p:nvPr/>
        </p:nvPicPr>
        <p:blipFill>
          <a:blip r:embed="rId2" cstate="print"/>
          <a:srcRect/>
          <a:stretch>
            <a:fillRect/>
          </a:stretch>
        </p:blipFill>
        <p:spPr bwMode="auto">
          <a:xfrm>
            <a:off x="0" y="0"/>
            <a:ext cx="4572000" cy="3427413"/>
          </a:xfrm>
          <a:prstGeom prst="rect">
            <a:avLst/>
          </a:prstGeom>
          <a:noFill/>
        </p:spPr>
      </p:pic>
      <p:pic>
        <p:nvPicPr>
          <p:cNvPr id="36869" name="Picture 5" descr="MBour_EOP_vue generale"/>
          <p:cNvPicPr>
            <a:picLocks noChangeAspect="1" noChangeArrowheads="1"/>
          </p:cNvPicPr>
          <p:nvPr/>
        </p:nvPicPr>
        <p:blipFill>
          <a:blip r:embed="rId3" cstate="print"/>
          <a:srcRect/>
          <a:stretch>
            <a:fillRect/>
          </a:stretch>
        </p:blipFill>
        <p:spPr bwMode="auto">
          <a:xfrm>
            <a:off x="4572000" y="3429000"/>
            <a:ext cx="4572000" cy="3429000"/>
          </a:xfrm>
          <a:prstGeom prst="rect">
            <a:avLst/>
          </a:prstGeom>
          <a:noFill/>
        </p:spPr>
      </p:pic>
      <p:pic>
        <p:nvPicPr>
          <p:cNvPr id="36870" name="Picture 6" descr="terrasse_MBour"/>
          <p:cNvPicPr>
            <a:picLocks noChangeAspect="1" noChangeArrowheads="1"/>
          </p:cNvPicPr>
          <p:nvPr/>
        </p:nvPicPr>
        <p:blipFill>
          <a:blip r:embed="rId4" cstate="print"/>
          <a:srcRect/>
          <a:stretch>
            <a:fillRect/>
          </a:stretch>
        </p:blipFill>
        <p:spPr bwMode="auto">
          <a:xfrm>
            <a:off x="0" y="3429000"/>
            <a:ext cx="4572000" cy="3429000"/>
          </a:xfrm>
          <a:prstGeom prst="rect">
            <a:avLst/>
          </a:prstGeom>
          <a:noFill/>
        </p:spPr>
      </p:pic>
      <p:pic>
        <p:nvPicPr>
          <p:cNvPr id="36871" name="Picture 7" descr="local_Mali_Nord"/>
          <p:cNvPicPr>
            <a:picLocks noChangeAspect="1" noChangeArrowheads="1"/>
          </p:cNvPicPr>
          <p:nvPr/>
        </p:nvPicPr>
        <p:blipFill>
          <a:blip r:embed="rId5" cstate="print"/>
          <a:srcRect/>
          <a:stretch>
            <a:fillRect/>
          </a:stretch>
        </p:blipFill>
        <p:spPr bwMode="auto">
          <a:xfrm>
            <a:off x="4572000" y="0"/>
            <a:ext cx="4572000" cy="3429000"/>
          </a:xfrm>
          <a:prstGeom prst="rect">
            <a:avLst/>
          </a:prstGeom>
          <a:noFill/>
        </p:spPr>
      </p:pic>
      <p:sp>
        <p:nvSpPr>
          <p:cNvPr id="36872" name="Text Box 8"/>
          <p:cNvSpPr txBox="1">
            <a:spLocks noChangeArrowheads="1"/>
          </p:cNvSpPr>
          <p:nvPr/>
        </p:nvSpPr>
        <p:spPr bwMode="auto">
          <a:xfrm>
            <a:off x="0" y="0"/>
            <a:ext cx="1581150" cy="366713"/>
          </a:xfrm>
          <a:prstGeom prst="rect">
            <a:avLst/>
          </a:prstGeom>
          <a:noFill/>
          <a:ln w="9525">
            <a:noFill/>
            <a:miter lim="800000"/>
            <a:headEnd/>
            <a:tailEnd/>
          </a:ln>
          <a:effectLst/>
        </p:spPr>
        <p:txBody>
          <a:bodyPr wrap="none">
            <a:spAutoFit/>
          </a:bodyPr>
          <a:lstStyle/>
          <a:p>
            <a:pPr algn="l"/>
            <a:r>
              <a:rPr lang="fr-FR"/>
              <a:t>Banizoumbou</a:t>
            </a:r>
          </a:p>
        </p:txBody>
      </p:sp>
      <p:sp>
        <p:nvSpPr>
          <p:cNvPr id="36873" name="Text Box 9"/>
          <p:cNvSpPr txBox="1">
            <a:spLocks noChangeArrowheads="1"/>
          </p:cNvSpPr>
          <p:nvPr/>
        </p:nvSpPr>
        <p:spPr bwMode="auto">
          <a:xfrm>
            <a:off x="8121650" y="0"/>
            <a:ext cx="1022350" cy="366713"/>
          </a:xfrm>
          <a:prstGeom prst="rect">
            <a:avLst/>
          </a:prstGeom>
          <a:noFill/>
          <a:ln w="9525">
            <a:noFill/>
            <a:miter lim="800000"/>
            <a:headEnd/>
            <a:tailEnd/>
          </a:ln>
          <a:effectLst/>
        </p:spPr>
        <p:txBody>
          <a:bodyPr wrap="none">
            <a:spAutoFit/>
          </a:bodyPr>
          <a:lstStyle/>
          <a:p>
            <a:pPr algn="l"/>
            <a:r>
              <a:rPr lang="fr-FR"/>
              <a:t>Cinzana</a:t>
            </a:r>
          </a:p>
        </p:txBody>
      </p:sp>
      <p:sp>
        <p:nvSpPr>
          <p:cNvPr id="36874" name="Text Box 10"/>
          <p:cNvSpPr txBox="1">
            <a:spLocks noChangeArrowheads="1"/>
          </p:cNvSpPr>
          <p:nvPr/>
        </p:nvSpPr>
        <p:spPr bwMode="auto">
          <a:xfrm>
            <a:off x="8235950" y="3429000"/>
            <a:ext cx="908050" cy="366713"/>
          </a:xfrm>
          <a:prstGeom prst="rect">
            <a:avLst/>
          </a:prstGeom>
          <a:noFill/>
          <a:ln w="9525">
            <a:noFill/>
            <a:miter lim="800000"/>
            <a:headEnd/>
            <a:tailEnd/>
          </a:ln>
          <a:effectLst/>
        </p:spPr>
        <p:txBody>
          <a:bodyPr wrap="none">
            <a:spAutoFit/>
          </a:bodyPr>
          <a:lstStyle/>
          <a:p>
            <a:pPr algn="l"/>
            <a:r>
              <a:rPr lang="fr-FR"/>
              <a:t>M’Bour</a:t>
            </a:r>
          </a:p>
        </p:txBody>
      </p:sp>
      <p:sp>
        <p:nvSpPr>
          <p:cNvPr id="36875" name="Text Box 11"/>
          <p:cNvSpPr txBox="1">
            <a:spLocks noChangeArrowheads="1"/>
          </p:cNvSpPr>
          <p:nvPr/>
        </p:nvSpPr>
        <p:spPr bwMode="auto">
          <a:xfrm>
            <a:off x="4062413" y="2616200"/>
            <a:ext cx="1373187" cy="1377950"/>
          </a:xfrm>
          <a:prstGeom prst="rect">
            <a:avLst/>
          </a:prstGeom>
          <a:solidFill>
            <a:srgbClr val="C0C0C0"/>
          </a:solidFill>
          <a:ln w="9525">
            <a:solidFill>
              <a:schemeClr val="tx1"/>
            </a:solidFill>
            <a:miter lim="800000"/>
            <a:headEnd/>
            <a:tailEnd/>
          </a:ln>
          <a:effectLst/>
        </p:spPr>
        <p:txBody>
          <a:bodyPr wrap="none">
            <a:spAutoFit/>
          </a:bodyPr>
          <a:lstStyle/>
          <a:p>
            <a:pPr algn="l"/>
            <a:r>
              <a:rPr lang="fr-FR" sz="1400" b="1"/>
              <a:t>Météo</a:t>
            </a:r>
          </a:p>
          <a:p>
            <a:pPr algn="l"/>
            <a:r>
              <a:rPr lang="fr-FR" sz="1400" b="1">
                <a:solidFill>
                  <a:srgbClr val="CC0000"/>
                </a:solidFill>
              </a:rPr>
              <a:t>TEOM</a:t>
            </a:r>
          </a:p>
          <a:p>
            <a:pPr algn="l"/>
            <a:r>
              <a:rPr lang="fr-FR" sz="1400" b="1">
                <a:solidFill>
                  <a:srgbClr val="0000FF"/>
                </a:solidFill>
              </a:rPr>
              <a:t>Dépôts totaux</a:t>
            </a:r>
          </a:p>
          <a:p>
            <a:pPr algn="l"/>
            <a:r>
              <a:rPr lang="fr-FR" sz="1400" b="1">
                <a:solidFill>
                  <a:srgbClr val="33CC33"/>
                </a:solidFill>
              </a:rPr>
              <a:t>Dépôt sec/hu</a:t>
            </a:r>
          </a:p>
          <a:p>
            <a:pPr algn="l"/>
            <a:r>
              <a:rPr lang="fr-FR" sz="1400" b="1">
                <a:solidFill>
                  <a:srgbClr val="FF6600"/>
                </a:solidFill>
              </a:rPr>
              <a:t>Photomètre</a:t>
            </a:r>
          </a:p>
          <a:p>
            <a:pPr algn="l"/>
            <a:r>
              <a:rPr lang="fr-FR" sz="1400" b="1">
                <a:solidFill>
                  <a:srgbClr val="FFFF00"/>
                </a:solidFill>
              </a:rPr>
              <a:t>Lidar</a:t>
            </a:r>
          </a:p>
        </p:txBody>
      </p:sp>
      <p:sp>
        <p:nvSpPr>
          <p:cNvPr id="36876" name="Text Box 12"/>
          <p:cNvSpPr txBox="1">
            <a:spLocks noChangeArrowheads="1"/>
          </p:cNvSpPr>
          <p:nvPr/>
        </p:nvSpPr>
        <p:spPr bwMode="auto">
          <a:xfrm>
            <a:off x="0" y="3429000"/>
            <a:ext cx="908050" cy="366713"/>
          </a:xfrm>
          <a:prstGeom prst="rect">
            <a:avLst/>
          </a:prstGeom>
          <a:noFill/>
          <a:ln w="9525">
            <a:noFill/>
            <a:miter lim="800000"/>
            <a:headEnd/>
            <a:tailEnd/>
          </a:ln>
          <a:effectLst/>
        </p:spPr>
        <p:txBody>
          <a:bodyPr wrap="none">
            <a:spAutoFit/>
          </a:bodyPr>
          <a:lstStyle/>
          <a:p>
            <a:pPr algn="l"/>
            <a:r>
              <a:rPr lang="fr-FR"/>
              <a:t>M’Bour</a:t>
            </a:r>
          </a:p>
        </p:txBody>
      </p:sp>
      <p:sp>
        <p:nvSpPr>
          <p:cNvPr id="36877" name="Line 13"/>
          <p:cNvSpPr>
            <a:spLocks noChangeShapeType="1"/>
          </p:cNvSpPr>
          <p:nvPr/>
        </p:nvSpPr>
        <p:spPr bwMode="auto">
          <a:xfrm flipH="1" flipV="1">
            <a:off x="3433763" y="600075"/>
            <a:ext cx="690562" cy="2163763"/>
          </a:xfrm>
          <a:prstGeom prst="line">
            <a:avLst/>
          </a:prstGeom>
          <a:noFill/>
          <a:ln w="9525">
            <a:solidFill>
              <a:schemeClr val="tx1"/>
            </a:solidFill>
            <a:round/>
            <a:headEnd/>
            <a:tailEnd type="triangle" w="med" len="med"/>
          </a:ln>
          <a:effectLst/>
        </p:spPr>
        <p:txBody>
          <a:bodyPr/>
          <a:lstStyle/>
          <a:p>
            <a:endParaRPr lang="fr-FR"/>
          </a:p>
        </p:txBody>
      </p:sp>
      <p:sp>
        <p:nvSpPr>
          <p:cNvPr id="36878" name="Line 14"/>
          <p:cNvSpPr>
            <a:spLocks noChangeShapeType="1"/>
          </p:cNvSpPr>
          <p:nvPr/>
        </p:nvSpPr>
        <p:spPr bwMode="auto">
          <a:xfrm>
            <a:off x="5364163" y="2752725"/>
            <a:ext cx="1036637" cy="1616075"/>
          </a:xfrm>
          <a:prstGeom prst="line">
            <a:avLst/>
          </a:prstGeom>
          <a:noFill/>
          <a:ln w="9525">
            <a:solidFill>
              <a:schemeClr val="tx1"/>
            </a:solidFill>
            <a:round/>
            <a:headEnd/>
            <a:tailEnd type="triangle" w="med" len="med"/>
          </a:ln>
          <a:effectLst/>
        </p:spPr>
        <p:txBody>
          <a:bodyPr/>
          <a:lstStyle/>
          <a:p>
            <a:endParaRPr lang="fr-FR"/>
          </a:p>
        </p:txBody>
      </p:sp>
      <p:sp>
        <p:nvSpPr>
          <p:cNvPr id="36879" name="Line 15"/>
          <p:cNvSpPr>
            <a:spLocks noChangeShapeType="1"/>
          </p:cNvSpPr>
          <p:nvPr/>
        </p:nvSpPr>
        <p:spPr bwMode="auto">
          <a:xfrm flipH="1" flipV="1">
            <a:off x="2611438" y="630238"/>
            <a:ext cx="1503362" cy="2346325"/>
          </a:xfrm>
          <a:prstGeom prst="line">
            <a:avLst/>
          </a:prstGeom>
          <a:noFill/>
          <a:ln w="9525">
            <a:solidFill>
              <a:srgbClr val="FF0000"/>
            </a:solidFill>
            <a:round/>
            <a:headEnd/>
            <a:tailEnd type="triangle" w="med" len="med"/>
          </a:ln>
          <a:effectLst/>
        </p:spPr>
        <p:txBody>
          <a:bodyPr/>
          <a:lstStyle/>
          <a:p>
            <a:endParaRPr lang="fr-FR"/>
          </a:p>
        </p:txBody>
      </p:sp>
      <p:sp>
        <p:nvSpPr>
          <p:cNvPr id="36880" name="Line 16"/>
          <p:cNvSpPr>
            <a:spLocks noChangeShapeType="1"/>
          </p:cNvSpPr>
          <p:nvPr/>
        </p:nvSpPr>
        <p:spPr bwMode="auto">
          <a:xfrm flipH="1">
            <a:off x="3292475" y="2976563"/>
            <a:ext cx="822325" cy="1473200"/>
          </a:xfrm>
          <a:prstGeom prst="line">
            <a:avLst/>
          </a:prstGeom>
          <a:noFill/>
          <a:ln w="9525">
            <a:solidFill>
              <a:srgbClr val="FF0000"/>
            </a:solidFill>
            <a:round/>
            <a:headEnd/>
            <a:tailEnd type="triangle" w="med" len="med"/>
          </a:ln>
          <a:effectLst/>
        </p:spPr>
        <p:txBody>
          <a:bodyPr/>
          <a:lstStyle/>
          <a:p>
            <a:endParaRPr lang="fr-FR"/>
          </a:p>
        </p:txBody>
      </p:sp>
      <p:sp>
        <p:nvSpPr>
          <p:cNvPr id="36881" name="Line 17"/>
          <p:cNvSpPr>
            <a:spLocks noChangeShapeType="1"/>
          </p:cNvSpPr>
          <p:nvPr/>
        </p:nvSpPr>
        <p:spPr bwMode="auto">
          <a:xfrm flipV="1">
            <a:off x="5364163" y="1138238"/>
            <a:ext cx="823912" cy="1828800"/>
          </a:xfrm>
          <a:prstGeom prst="line">
            <a:avLst/>
          </a:prstGeom>
          <a:noFill/>
          <a:ln w="9525">
            <a:solidFill>
              <a:srgbClr val="FF0000"/>
            </a:solidFill>
            <a:round/>
            <a:headEnd/>
            <a:tailEnd type="triangle" w="med" len="med"/>
          </a:ln>
          <a:effectLst/>
        </p:spPr>
        <p:txBody>
          <a:bodyPr/>
          <a:lstStyle/>
          <a:p>
            <a:endParaRPr lang="fr-FR"/>
          </a:p>
        </p:txBody>
      </p:sp>
      <p:sp>
        <p:nvSpPr>
          <p:cNvPr id="36882" name="Line 18"/>
          <p:cNvSpPr>
            <a:spLocks noChangeShapeType="1"/>
          </p:cNvSpPr>
          <p:nvPr/>
        </p:nvSpPr>
        <p:spPr bwMode="auto">
          <a:xfrm>
            <a:off x="5354638" y="2967038"/>
            <a:ext cx="750887" cy="1543050"/>
          </a:xfrm>
          <a:prstGeom prst="line">
            <a:avLst/>
          </a:prstGeom>
          <a:noFill/>
          <a:ln w="9525">
            <a:solidFill>
              <a:srgbClr val="FF0000"/>
            </a:solidFill>
            <a:round/>
            <a:headEnd/>
            <a:tailEnd type="triangle" w="med" len="med"/>
          </a:ln>
          <a:effectLst/>
        </p:spPr>
        <p:txBody>
          <a:bodyPr/>
          <a:lstStyle/>
          <a:p>
            <a:endParaRPr lang="fr-FR"/>
          </a:p>
        </p:txBody>
      </p:sp>
      <p:sp>
        <p:nvSpPr>
          <p:cNvPr id="36883" name="Line 19"/>
          <p:cNvSpPr>
            <a:spLocks noChangeShapeType="1"/>
          </p:cNvSpPr>
          <p:nvPr/>
        </p:nvSpPr>
        <p:spPr bwMode="auto">
          <a:xfrm flipH="1">
            <a:off x="3962400" y="3230563"/>
            <a:ext cx="142875" cy="893762"/>
          </a:xfrm>
          <a:prstGeom prst="line">
            <a:avLst/>
          </a:prstGeom>
          <a:noFill/>
          <a:ln w="9525">
            <a:solidFill>
              <a:srgbClr val="0000FF"/>
            </a:solidFill>
            <a:round/>
            <a:headEnd/>
            <a:tailEnd type="triangle" w="med" len="med"/>
          </a:ln>
          <a:effectLst/>
        </p:spPr>
        <p:txBody>
          <a:bodyPr/>
          <a:lstStyle/>
          <a:p>
            <a:endParaRPr lang="fr-FR"/>
          </a:p>
        </p:txBody>
      </p:sp>
      <p:sp>
        <p:nvSpPr>
          <p:cNvPr id="36884" name="Line 20"/>
          <p:cNvSpPr>
            <a:spLocks noChangeShapeType="1"/>
          </p:cNvSpPr>
          <p:nvPr/>
        </p:nvSpPr>
        <p:spPr bwMode="auto">
          <a:xfrm flipH="1" flipV="1">
            <a:off x="1482725" y="568325"/>
            <a:ext cx="2622550" cy="2652713"/>
          </a:xfrm>
          <a:prstGeom prst="line">
            <a:avLst/>
          </a:prstGeom>
          <a:noFill/>
          <a:ln w="9525">
            <a:solidFill>
              <a:srgbClr val="0000FF"/>
            </a:solidFill>
            <a:round/>
            <a:headEnd/>
            <a:tailEnd type="triangle" w="med" len="med"/>
          </a:ln>
          <a:effectLst/>
        </p:spPr>
        <p:txBody>
          <a:bodyPr/>
          <a:lstStyle/>
          <a:p>
            <a:endParaRPr lang="fr-FR"/>
          </a:p>
        </p:txBody>
      </p:sp>
      <p:sp>
        <p:nvSpPr>
          <p:cNvPr id="36885" name="Line 21"/>
          <p:cNvSpPr>
            <a:spLocks noChangeShapeType="1"/>
          </p:cNvSpPr>
          <p:nvPr/>
        </p:nvSpPr>
        <p:spPr bwMode="auto">
          <a:xfrm>
            <a:off x="5384800" y="3221038"/>
            <a:ext cx="2143125" cy="1127125"/>
          </a:xfrm>
          <a:prstGeom prst="line">
            <a:avLst/>
          </a:prstGeom>
          <a:noFill/>
          <a:ln w="9525">
            <a:solidFill>
              <a:srgbClr val="0000FF"/>
            </a:solidFill>
            <a:round/>
            <a:headEnd/>
            <a:tailEnd type="triangle" w="med" len="med"/>
          </a:ln>
          <a:effectLst/>
        </p:spPr>
        <p:txBody>
          <a:bodyPr/>
          <a:lstStyle/>
          <a:p>
            <a:endParaRPr lang="fr-FR"/>
          </a:p>
        </p:txBody>
      </p:sp>
      <p:sp>
        <p:nvSpPr>
          <p:cNvPr id="36886" name="Line 22"/>
          <p:cNvSpPr>
            <a:spLocks noChangeShapeType="1"/>
          </p:cNvSpPr>
          <p:nvPr/>
        </p:nvSpPr>
        <p:spPr bwMode="auto">
          <a:xfrm flipV="1">
            <a:off x="5405438" y="855663"/>
            <a:ext cx="1087437" cy="2368550"/>
          </a:xfrm>
          <a:prstGeom prst="line">
            <a:avLst/>
          </a:prstGeom>
          <a:noFill/>
          <a:ln w="9525">
            <a:solidFill>
              <a:srgbClr val="0000FF"/>
            </a:solidFill>
            <a:round/>
            <a:headEnd/>
            <a:tailEnd type="triangle" w="med" len="med"/>
          </a:ln>
          <a:effectLst/>
        </p:spPr>
        <p:txBody>
          <a:bodyPr/>
          <a:lstStyle/>
          <a:p>
            <a:endParaRPr lang="fr-FR"/>
          </a:p>
        </p:txBody>
      </p:sp>
      <p:sp>
        <p:nvSpPr>
          <p:cNvPr id="36887" name="Line 23"/>
          <p:cNvSpPr>
            <a:spLocks noChangeShapeType="1"/>
          </p:cNvSpPr>
          <p:nvPr/>
        </p:nvSpPr>
        <p:spPr bwMode="auto">
          <a:xfrm flipH="1">
            <a:off x="3556000" y="3429000"/>
            <a:ext cx="558800" cy="1011238"/>
          </a:xfrm>
          <a:prstGeom prst="line">
            <a:avLst/>
          </a:prstGeom>
          <a:noFill/>
          <a:ln w="9525">
            <a:solidFill>
              <a:srgbClr val="33CC33"/>
            </a:solidFill>
            <a:round/>
            <a:headEnd/>
            <a:tailEnd type="triangle" w="med" len="med"/>
          </a:ln>
          <a:effectLst/>
        </p:spPr>
        <p:txBody>
          <a:bodyPr/>
          <a:lstStyle/>
          <a:p>
            <a:endParaRPr lang="fr-FR"/>
          </a:p>
        </p:txBody>
      </p:sp>
      <p:sp>
        <p:nvSpPr>
          <p:cNvPr id="36888" name="Line 24"/>
          <p:cNvSpPr>
            <a:spLocks noChangeShapeType="1"/>
          </p:cNvSpPr>
          <p:nvPr/>
        </p:nvSpPr>
        <p:spPr bwMode="auto">
          <a:xfrm flipV="1">
            <a:off x="5367338" y="1090613"/>
            <a:ext cx="1471612" cy="2338387"/>
          </a:xfrm>
          <a:prstGeom prst="line">
            <a:avLst/>
          </a:prstGeom>
          <a:noFill/>
          <a:ln w="9525">
            <a:solidFill>
              <a:srgbClr val="33CC33"/>
            </a:solidFill>
            <a:round/>
            <a:headEnd/>
            <a:tailEnd type="triangle" w="med" len="med"/>
          </a:ln>
          <a:effectLst/>
        </p:spPr>
        <p:txBody>
          <a:bodyPr/>
          <a:lstStyle/>
          <a:p>
            <a:endParaRPr lang="fr-FR"/>
          </a:p>
        </p:txBody>
      </p:sp>
      <p:sp>
        <p:nvSpPr>
          <p:cNvPr id="36889" name="Line 25"/>
          <p:cNvSpPr>
            <a:spLocks noChangeShapeType="1"/>
          </p:cNvSpPr>
          <p:nvPr/>
        </p:nvSpPr>
        <p:spPr bwMode="auto">
          <a:xfrm>
            <a:off x="5353050" y="3657600"/>
            <a:ext cx="1098550" cy="1727200"/>
          </a:xfrm>
          <a:prstGeom prst="line">
            <a:avLst/>
          </a:prstGeom>
          <a:noFill/>
          <a:ln w="9525">
            <a:solidFill>
              <a:srgbClr val="FF6600"/>
            </a:solidFill>
            <a:round/>
            <a:headEnd/>
            <a:tailEnd type="triangle" w="med" len="med"/>
          </a:ln>
          <a:effectLst/>
        </p:spPr>
        <p:txBody>
          <a:bodyPr/>
          <a:lstStyle/>
          <a:p>
            <a:endParaRPr lang="fr-FR"/>
          </a:p>
        </p:txBody>
      </p:sp>
      <p:sp>
        <p:nvSpPr>
          <p:cNvPr id="36890" name="Line 26"/>
          <p:cNvSpPr>
            <a:spLocks noChangeShapeType="1"/>
          </p:cNvSpPr>
          <p:nvPr/>
        </p:nvSpPr>
        <p:spPr bwMode="auto">
          <a:xfrm flipH="1" flipV="1">
            <a:off x="2082800" y="2378075"/>
            <a:ext cx="2032000" cy="1473200"/>
          </a:xfrm>
          <a:prstGeom prst="line">
            <a:avLst/>
          </a:prstGeom>
          <a:noFill/>
          <a:ln w="9525">
            <a:solidFill>
              <a:srgbClr val="FFFF00"/>
            </a:solidFill>
            <a:round/>
            <a:headEnd/>
            <a:tailEnd type="triangle" w="med" len="med"/>
          </a:ln>
          <a:effectLst/>
        </p:spPr>
        <p:txBody>
          <a:bodyPr/>
          <a:lstStyle/>
          <a:p>
            <a:endParaRPr lang="fr-FR"/>
          </a:p>
        </p:txBody>
      </p:sp>
      <p:sp>
        <p:nvSpPr>
          <p:cNvPr id="36891" name="Line 27"/>
          <p:cNvSpPr>
            <a:spLocks noChangeShapeType="1"/>
          </p:cNvSpPr>
          <p:nvPr/>
        </p:nvSpPr>
        <p:spPr bwMode="auto">
          <a:xfrm flipH="1">
            <a:off x="2011363" y="3840163"/>
            <a:ext cx="2103437" cy="955675"/>
          </a:xfrm>
          <a:prstGeom prst="line">
            <a:avLst/>
          </a:prstGeom>
          <a:noFill/>
          <a:ln w="9525">
            <a:solidFill>
              <a:srgbClr val="FFFF00"/>
            </a:solidFill>
            <a:round/>
            <a:headEnd/>
            <a:tailEnd type="triangle" w="med" len="med"/>
          </a:ln>
          <a:effectLst/>
        </p:spPr>
        <p:txBody>
          <a:bodyPr/>
          <a:lstStyle/>
          <a:p>
            <a:endParaRPr lang="fr-FR"/>
          </a:p>
        </p:txBody>
      </p:sp>
      <p:sp>
        <p:nvSpPr>
          <p:cNvPr id="36892" name="Line 28"/>
          <p:cNvSpPr>
            <a:spLocks noChangeShapeType="1"/>
          </p:cNvSpPr>
          <p:nvPr/>
        </p:nvSpPr>
        <p:spPr bwMode="auto">
          <a:xfrm>
            <a:off x="5359400" y="3429000"/>
            <a:ext cx="3087688" cy="1585913"/>
          </a:xfrm>
          <a:prstGeom prst="line">
            <a:avLst/>
          </a:prstGeom>
          <a:noFill/>
          <a:ln w="9525">
            <a:solidFill>
              <a:srgbClr val="33CC33"/>
            </a:solidFill>
            <a:round/>
            <a:headEnd/>
            <a:tailEnd type="triangle" w="med" len="med"/>
          </a:ln>
          <a:effectLst/>
        </p:spPr>
        <p:txBody>
          <a:bodyPr/>
          <a:lstStyle/>
          <a:p>
            <a:endParaRPr lang="fr-FR"/>
          </a:p>
        </p:txBody>
      </p:sp>
      <p:sp>
        <p:nvSpPr>
          <p:cNvPr id="36893" name="Text Box 29"/>
          <p:cNvSpPr txBox="1">
            <a:spLocks noChangeArrowheads="1"/>
          </p:cNvSpPr>
          <p:nvPr/>
        </p:nvSpPr>
        <p:spPr bwMode="auto">
          <a:xfrm>
            <a:off x="3635896" y="0"/>
            <a:ext cx="1944216" cy="461665"/>
          </a:xfrm>
          <a:prstGeom prst="rect">
            <a:avLst/>
          </a:prstGeom>
          <a:solidFill>
            <a:srgbClr val="FFCC00"/>
          </a:solidFill>
          <a:ln w="25400">
            <a:solidFill>
              <a:schemeClr val="tx1"/>
            </a:solidFill>
            <a:miter lim="800000"/>
            <a:headEnd/>
            <a:tailEnd/>
          </a:ln>
          <a:effectLst/>
        </p:spPr>
        <p:txBody>
          <a:bodyPr wrap="square">
            <a:spAutoFit/>
          </a:bodyPr>
          <a:lstStyle/>
          <a:p>
            <a:pPr eaLnBrk="0" hangingPunct="0"/>
            <a:r>
              <a:rPr lang="fr-FR" sz="2400" b="1" dirty="0" smtClean="0"/>
              <a:t>AMMA - OSU</a:t>
            </a:r>
            <a:endParaRPr lang="fr-FR" sz="2400" b="1"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En complément du projet WEST en Tunisie</a:t>
            </a:r>
            <a:endParaRPr lang="fr-FR" dirty="0"/>
          </a:p>
        </p:txBody>
      </p:sp>
      <p:sp>
        <p:nvSpPr>
          <p:cNvPr id="3" name="Espace réservé du contenu 2"/>
          <p:cNvSpPr>
            <a:spLocks noGrp="1"/>
          </p:cNvSpPr>
          <p:nvPr>
            <p:ph idx="1"/>
          </p:nvPr>
        </p:nvSpPr>
        <p:spPr/>
        <p:txBody>
          <a:bodyPr>
            <a:normAutofit/>
          </a:bodyPr>
          <a:lstStyle/>
          <a:p>
            <a:r>
              <a:rPr lang="fr-FR" dirty="0" smtClean="0"/>
              <a:t>Installations à l’IRA :</a:t>
            </a:r>
          </a:p>
          <a:p>
            <a:pPr lvl="1"/>
            <a:r>
              <a:rPr lang="fr-FR" dirty="0" smtClean="0"/>
              <a:t>d’un Collecteur Automatique de</a:t>
            </a:r>
          </a:p>
          <a:p>
            <a:pPr lvl="1">
              <a:buNone/>
            </a:pPr>
            <a:r>
              <a:rPr lang="fr-FR" dirty="0" smtClean="0"/>
              <a:t>Retombées Atmosphériques insolubles</a:t>
            </a:r>
          </a:p>
          <a:p>
            <a:pPr lvl="1">
              <a:buNone/>
            </a:pPr>
            <a:r>
              <a:rPr lang="fr-FR" dirty="0" smtClean="0"/>
              <a:t>à Grande Autonomie (CARAGA)</a:t>
            </a:r>
          </a:p>
        </p:txBody>
      </p:sp>
      <p:sp>
        <p:nvSpPr>
          <p:cNvPr id="5" name="Espace réservé du contenu 2"/>
          <p:cNvSpPr txBox="1">
            <a:spLocks/>
          </p:cNvSpPr>
          <p:nvPr/>
        </p:nvSpPr>
        <p:spPr>
          <a:xfrm>
            <a:off x="457200" y="4869160"/>
            <a:ext cx="8229600" cy="1152128"/>
          </a:xfrm>
          <a:prstGeom prst="rect">
            <a:avLst/>
          </a:prstGeom>
        </p:spPr>
        <p:txBody>
          <a:bodyPr vert="horz" lIns="91440" tIns="45720" rIns="91440" bIns="45720" rtlCol="0">
            <a:normAutofit/>
          </a:bodyPr>
          <a:lstStyle/>
          <a:p>
            <a:pPr marL="742950" marR="0" lvl="1" indent="-285750"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800" b="0" i="0" u="none" strike="noStrike" kern="1200" cap="none" spc="0" normalizeH="0" baseline="0" noProof="0" dirty="0" smtClean="0">
                <a:ln>
                  <a:noFill/>
                </a:ln>
                <a:solidFill>
                  <a:schemeClr val="tx1"/>
                </a:solidFill>
                <a:effectLst/>
                <a:uLnTx/>
                <a:uFillTx/>
                <a:latin typeface="+mn-lt"/>
                <a:ea typeface="+mn-ea"/>
                <a:cs typeface="+mn-cs"/>
              </a:rPr>
              <a:t>d’un TEOM (mesure de la concentration atmosphérique en aérosols)</a:t>
            </a:r>
            <a:endParaRPr kumimoji="0" lang="fr-FR" sz="28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4" name="Groupe 6"/>
          <p:cNvGrpSpPr/>
          <p:nvPr/>
        </p:nvGrpSpPr>
        <p:grpSpPr>
          <a:xfrm>
            <a:off x="6677648" y="1556792"/>
            <a:ext cx="2333625" cy="3420964"/>
            <a:chOff x="6677648" y="1556792"/>
            <a:chExt cx="2333625" cy="3420964"/>
          </a:xfrm>
        </p:grpSpPr>
        <p:pic>
          <p:nvPicPr>
            <p:cNvPr id="1026" name="Picture 2"/>
            <p:cNvPicPr>
              <a:picLocks noChangeAspect="1" noChangeArrowheads="1"/>
            </p:cNvPicPr>
            <p:nvPr/>
          </p:nvPicPr>
          <p:blipFill>
            <a:blip r:embed="rId2" cstate="print"/>
            <a:srcRect/>
            <a:stretch>
              <a:fillRect/>
            </a:stretch>
          </p:blipFill>
          <p:spPr bwMode="auto">
            <a:xfrm>
              <a:off x="6677648" y="1556792"/>
              <a:ext cx="2333625" cy="3067050"/>
            </a:xfrm>
            <a:prstGeom prst="rect">
              <a:avLst/>
            </a:prstGeom>
            <a:noFill/>
            <a:ln w="9525">
              <a:noFill/>
              <a:miter lim="800000"/>
              <a:headEnd/>
              <a:tailEnd/>
            </a:ln>
            <a:effectLst/>
          </p:spPr>
        </p:pic>
        <p:sp>
          <p:nvSpPr>
            <p:cNvPr id="6" name="ZoneTexte 5"/>
            <p:cNvSpPr txBox="1"/>
            <p:nvPr/>
          </p:nvSpPr>
          <p:spPr>
            <a:xfrm>
              <a:off x="8222086" y="4608424"/>
              <a:ext cx="769698" cy="369332"/>
            </a:xfrm>
            <a:prstGeom prst="rect">
              <a:avLst/>
            </a:prstGeom>
            <a:noFill/>
          </p:spPr>
          <p:txBody>
            <a:bodyPr wrap="none" rtlCol="0">
              <a:spAutoFit/>
            </a:bodyPr>
            <a:lstStyle/>
            <a:p>
              <a:r>
                <a:rPr lang="fr-FR" dirty="0" smtClean="0"/>
                <a:t>©LISA</a:t>
              </a:r>
              <a:endParaRPr lang="fr-FR" dirty="0"/>
            </a:p>
          </p:txBody>
        </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7"/>
          <p:cNvSpPr txBox="1">
            <a:spLocks/>
          </p:cNvSpPr>
          <p:nvPr/>
        </p:nvSpPr>
        <p:spPr>
          <a:xfrm>
            <a:off x="467544" y="2852936"/>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smtClean="0">
                <a:ln>
                  <a:noFill/>
                </a:ln>
                <a:solidFill>
                  <a:schemeClr val="tx1"/>
                </a:solidFill>
                <a:effectLst/>
                <a:uLnTx/>
                <a:uFillTx/>
                <a:latin typeface="+mj-lt"/>
                <a:ea typeface="+mj-ea"/>
                <a:cs typeface="+mj-cs"/>
              </a:rPr>
              <a:t>Quelques</a:t>
            </a:r>
            <a:r>
              <a:rPr kumimoji="0" lang="fr-FR" sz="4400" b="0" i="0" u="none" strike="noStrike" kern="1200" cap="none" spc="0" normalizeH="0" noProof="0" dirty="0" smtClean="0">
                <a:ln>
                  <a:noFill/>
                </a:ln>
                <a:solidFill>
                  <a:schemeClr val="tx1"/>
                </a:solidFill>
                <a:effectLst/>
                <a:uLnTx/>
                <a:uFillTx/>
                <a:latin typeface="+mj-lt"/>
                <a:ea typeface="+mj-ea"/>
                <a:cs typeface="+mj-cs"/>
              </a:rPr>
              <a:t> résultats</a:t>
            </a:r>
            <a:endParaRPr kumimoji="0" lang="fr-F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3"/>
          <p:cNvSpPr txBox="1">
            <a:spLocks noChangeArrowheads="1"/>
          </p:cNvSpPr>
          <p:nvPr/>
        </p:nvSpPr>
        <p:spPr bwMode="auto">
          <a:xfrm>
            <a:off x="4230688" y="1106488"/>
            <a:ext cx="4913312" cy="1570037"/>
          </a:xfrm>
          <a:prstGeom prst="rect">
            <a:avLst/>
          </a:prstGeom>
          <a:noFill/>
          <a:ln w="9525">
            <a:noFill/>
            <a:miter lim="800000"/>
            <a:headEnd/>
            <a:tailEnd/>
          </a:ln>
        </p:spPr>
        <p:txBody>
          <a:bodyPr>
            <a:spAutoFit/>
          </a:bodyPr>
          <a:lstStyle/>
          <a:p>
            <a:pPr eaLnBrk="0" hangingPunct="0"/>
            <a:r>
              <a:rPr lang="fr-FR" sz="2400" b="1"/>
              <a:t>In Niger (preci. &lt;500 mm/yr), wind erosion occurs only on cultivated  fields at the beginning of the rainy season !!</a:t>
            </a:r>
          </a:p>
        </p:txBody>
      </p:sp>
      <p:grpSp>
        <p:nvGrpSpPr>
          <p:cNvPr id="2" name="Group 7"/>
          <p:cNvGrpSpPr>
            <a:grpSpLocks noChangeAspect="1"/>
          </p:cNvGrpSpPr>
          <p:nvPr/>
        </p:nvGrpSpPr>
        <p:grpSpPr bwMode="auto">
          <a:xfrm>
            <a:off x="-38100" y="912813"/>
            <a:ext cx="4173538" cy="2797175"/>
            <a:chOff x="2965" y="1956"/>
            <a:chExt cx="813" cy="545"/>
          </a:xfrm>
        </p:grpSpPr>
        <p:pic>
          <p:nvPicPr>
            <p:cNvPr id="1036" name="Picture 8" descr="photoaerienne"/>
            <p:cNvPicPr>
              <a:picLocks noChangeAspect="1" noChangeArrowheads="1"/>
            </p:cNvPicPr>
            <p:nvPr/>
          </p:nvPicPr>
          <p:blipFill>
            <a:blip r:embed="rId3" cstate="print"/>
            <a:srcRect/>
            <a:stretch>
              <a:fillRect/>
            </a:stretch>
          </p:blipFill>
          <p:spPr bwMode="auto">
            <a:xfrm>
              <a:off x="2965" y="1956"/>
              <a:ext cx="813" cy="545"/>
            </a:xfrm>
            <a:prstGeom prst="rect">
              <a:avLst/>
            </a:prstGeom>
            <a:noFill/>
            <a:ln w="9525">
              <a:noFill/>
              <a:miter lim="800000"/>
              <a:headEnd/>
              <a:tailEnd/>
            </a:ln>
          </p:spPr>
        </p:pic>
        <p:sp>
          <p:nvSpPr>
            <p:cNvPr id="1037" name="Oval 9"/>
            <p:cNvSpPr>
              <a:spLocks noChangeAspect="1" noChangeArrowheads="1"/>
            </p:cNvSpPr>
            <p:nvPr/>
          </p:nvSpPr>
          <p:spPr bwMode="auto">
            <a:xfrm>
              <a:off x="3434" y="2193"/>
              <a:ext cx="96" cy="48"/>
            </a:xfrm>
            <a:prstGeom prst="ellipse">
              <a:avLst/>
            </a:prstGeom>
            <a:noFill/>
            <a:ln w="9525">
              <a:noFill/>
              <a:round/>
              <a:headEnd/>
              <a:tailEnd/>
            </a:ln>
          </p:spPr>
          <p:txBody>
            <a:bodyPr wrap="none" anchor="ctr"/>
            <a:lstStyle/>
            <a:p>
              <a:pPr eaLnBrk="0" hangingPunct="0"/>
              <a:endParaRPr lang="fr-FR"/>
            </a:p>
          </p:txBody>
        </p:sp>
        <p:sp>
          <p:nvSpPr>
            <p:cNvPr id="1038" name="Oval 10"/>
            <p:cNvSpPr>
              <a:spLocks noChangeAspect="1" noChangeArrowheads="1"/>
            </p:cNvSpPr>
            <p:nvPr/>
          </p:nvSpPr>
          <p:spPr bwMode="auto">
            <a:xfrm>
              <a:off x="3147" y="2137"/>
              <a:ext cx="47" cy="47"/>
            </a:xfrm>
            <a:prstGeom prst="ellipse">
              <a:avLst/>
            </a:prstGeom>
            <a:noFill/>
            <a:ln w="9525">
              <a:noFill/>
              <a:round/>
              <a:headEnd/>
              <a:tailEnd/>
            </a:ln>
          </p:spPr>
          <p:txBody>
            <a:bodyPr wrap="none" anchor="ctr"/>
            <a:lstStyle/>
            <a:p>
              <a:pPr eaLnBrk="0" hangingPunct="0"/>
              <a:endParaRPr lang="fr-FR"/>
            </a:p>
          </p:txBody>
        </p:sp>
      </p:grpSp>
      <p:grpSp>
        <p:nvGrpSpPr>
          <p:cNvPr id="3" name="Group 11"/>
          <p:cNvGrpSpPr>
            <a:grpSpLocks noChangeAspect="1"/>
          </p:cNvGrpSpPr>
          <p:nvPr/>
        </p:nvGrpSpPr>
        <p:grpSpPr bwMode="auto">
          <a:xfrm>
            <a:off x="4011613" y="2916238"/>
            <a:ext cx="4762500" cy="2844800"/>
            <a:chOff x="3168" y="2551"/>
            <a:chExt cx="891" cy="532"/>
          </a:xfrm>
        </p:grpSpPr>
        <p:graphicFrame>
          <p:nvGraphicFramePr>
            <p:cNvPr id="1026" name="Object 2"/>
            <p:cNvGraphicFramePr>
              <a:graphicFrameLocks noChangeAspect="1"/>
            </p:cNvGraphicFramePr>
            <p:nvPr/>
          </p:nvGraphicFramePr>
          <p:xfrm>
            <a:off x="3168" y="2551"/>
            <a:ext cx="891" cy="532"/>
          </p:xfrm>
          <a:graphic>
            <a:graphicData uri="http://schemas.openxmlformats.org/presentationml/2006/ole">
              <p:oleObj spid="_x0000_s231426" name="Worksheet" r:id="rId4" imgW="8496300" imgH="5095785" progId="Excel.Sheet.8">
                <p:embed/>
              </p:oleObj>
            </a:graphicData>
          </a:graphic>
        </p:graphicFrame>
        <p:sp>
          <p:nvSpPr>
            <p:cNvPr id="1034" name="Oval 13"/>
            <p:cNvSpPr>
              <a:spLocks noChangeAspect="1" noChangeArrowheads="1"/>
            </p:cNvSpPr>
            <p:nvPr/>
          </p:nvSpPr>
          <p:spPr bwMode="auto">
            <a:xfrm>
              <a:off x="3480" y="2597"/>
              <a:ext cx="47" cy="47"/>
            </a:xfrm>
            <a:prstGeom prst="ellipse">
              <a:avLst/>
            </a:prstGeom>
            <a:noFill/>
            <a:ln w="9525">
              <a:noFill/>
              <a:round/>
              <a:headEnd/>
              <a:tailEnd/>
            </a:ln>
          </p:spPr>
          <p:txBody>
            <a:bodyPr wrap="none" anchor="ctr"/>
            <a:lstStyle/>
            <a:p>
              <a:pPr eaLnBrk="0" hangingPunct="0"/>
              <a:endParaRPr lang="fr-FR"/>
            </a:p>
          </p:txBody>
        </p:sp>
        <p:sp>
          <p:nvSpPr>
            <p:cNvPr id="1035" name="Oval 14"/>
            <p:cNvSpPr>
              <a:spLocks noChangeAspect="1" noChangeArrowheads="1"/>
            </p:cNvSpPr>
            <p:nvPr/>
          </p:nvSpPr>
          <p:spPr bwMode="auto">
            <a:xfrm>
              <a:off x="3456" y="2632"/>
              <a:ext cx="47" cy="47"/>
            </a:xfrm>
            <a:prstGeom prst="ellipse">
              <a:avLst/>
            </a:prstGeom>
            <a:noFill/>
            <a:ln w="9525">
              <a:noFill/>
              <a:round/>
              <a:headEnd/>
              <a:tailEnd/>
            </a:ln>
          </p:spPr>
          <p:txBody>
            <a:bodyPr wrap="none" anchor="ctr"/>
            <a:lstStyle/>
            <a:p>
              <a:pPr eaLnBrk="0" hangingPunct="0"/>
              <a:endParaRPr lang="fr-FR"/>
            </a:p>
          </p:txBody>
        </p:sp>
      </p:grpSp>
      <p:cxnSp>
        <p:nvCxnSpPr>
          <p:cNvPr id="1030" name="AutoShape 15"/>
          <p:cNvCxnSpPr>
            <a:cxnSpLocks noChangeShapeType="1"/>
            <a:stCxn id="1037" idx="6"/>
            <a:endCxn id="1034" idx="2"/>
          </p:cNvCxnSpPr>
          <p:nvPr/>
        </p:nvCxnSpPr>
        <p:spPr bwMode="auto">
          <a:xfrm>
            <a:off x="2862263" y="2252663"/>
            <a:ext cx="2816225" cy="1035050"/>
          </a:xfrm>
          <a:prstGeom prst="straightConnector1">
            <a:avLst/>
          </a:prstGeom>
          <a:noFill/>
          <a:ln w="9525">
            <a:solidFill>
              <a:srgbClr val="FF0000"/>
            </a:solidFill>
            <a:round/>
            <a:headEnd/>
            <a:tailEnd type="arrow" w="sm" len="sm"/>
          </a:ln>
        </p:spPr>
      </p:cxnSp>
      <p:cxnSp>
        <p:nvCxnSpPr>
          <p:cNvPr id="1031" name="AutoShape 16"/>
          <p:cNvCxnSpPr>
            <a:cxnSpLocks noChangeShapeType="1"/>
            <a:stCxn id="1038" idx="6"/>
            <a:endCxn id="1035" idx="3"/>
          </p:cNvCxnSpPr>
          <p:nvPr/>
        </p:nvCxnSpPr>
        <p:spPr bwMode="auto">
          <a:xfrm>
            <a:off x="1138238" y="1962150"/>
            <a:ext cx="4449762" cy="1601788"/>
          </a:xfrm>
          <a:prstGeom prst="straightConnector1">
            <a:avLst/>
          </a:prstGeom>
          <a:noFill/>
          <a:ln w="9525">
            <a:solidFill>
              <a:srgbClr val="FFCC00"/>
            </a:solidFill>
            <a:round/>
            <a:headEnd/>
            <a:tailEnd type="arrow" w="sm" len="sm"/>
          </a:ln>
        </p:spPr>
      </p:cxnSp>
      <p:sp>
        <p:nvSpPr>
          <p:cNvPr id="1032" name="Text Box 17"/>
          <p:cNvSpPr txBox="1">
            <a:spLocks noChangeArrowheads="1"/>
          </p:cNvSpPr>
          <p:nvPr/>
        </p:nvSpPr>
        <p:spPr bwMode="auto">
          <a:xfrm>
            <a:off x="7740650" y="5805488"/>
            <a:ext cx="1100138" cy="306387"/>
          </a:xfrm>
          <a:prstGeom prst="rect">
            <a:avLst/>
          </a:prstGeom>
          <a:noFill/>
          <a:ln w="9525">
            <a:noFill/>
            <a:miter lim="800000"/>
            <a:headEnd/>
            <a:tailEnd/>
          </a:ln>
        </p:spPr>
        <p:txBody>
          <a:bodyPr wrap="none">
            <a:spAutoFit/>
          </a:bodyPr>
          <a:lstStyle/>
          <a:p>
            <a:pPr eaLnBrk="0" hangingPunct="0"/>
            <a:r>
              <a:rPr lang="fr-FR" sz="1400" i="1"/>
              <a:t>Rajot, 2001</a:t>
            </a:r>
          </a:p>
        </p:txBody>
      </p:sp>
      <p:sp>
        <p:nvSpPr>
          <p:cNvPr id="1033" name="Text Box 111"/>
          <p:cNvSpPr txBox="1">
            <a:spLocks noChangeArrowheads="1"/>
          </p:cNvSpPr>
          <p:nvPr/>
        </p:nvSpPr>
        <p:spPr bwMode="auto">
          <a:xfrm>
            <a:off x="4749800" y="6623050"/>
            <a:ext cx="4510088" cy="307975"/>
          </a:xfrm>
          <a:prstGeom prst="rect">
            <a:avLst/>
          </a:prstGeom>
          <a:noFill/>
          <a:ln w="9525">
            <a:noFill/>
            <a:miter lim="800000"/>
            <a:headEnd/>
            <a:tailEnd/>
          </a:ln>
        </p:spPr>
        <p:txBody>
          <a:bodyPr wrap="none">
            <a:spAutoFit/>
          </a:bodyPr>
          <a:lstStyle/>
          <a:p>
            <a:pPr eaLnBrk="0" hangingPunct="0"/>
            <a:r>
              <a:rPr lang="fr-FR" sz="1400"/>
              <a:t>Rajot et al. 4th AMMA Conference, Toulouse July 2012</a:t>
            </a:r>
          </a:p>
        </p:txBody>
      </p:sp>
      <p:sp>
        <p:nvSpPr>
          <p:cNvPr id="15" name="ZoneTexte 14"/>
          <p:cNvSpPr txBox="1"/>
          <p:nvPr/>
        </p:nvSpPr>
        <p:spPr>
          <a:xfrm>
            <a:off x="539552" y="188640"/>
            <a:ext cx="237566" cy="369332"/>
          </a:xfrm>
          <a:prstGeom prst="rect">
            <a:avLst/>
          </a:prstGeom>
          <a:noFill/>
        </p:spPr>
        <p:txBody>
          <a:bodyPr wrap="none" rtlCol="0">
            <a:spAutoFit/>
          </a:bodyPr>
          <a:lstStyle/>
          <a:p>
            <a:r>
              <a:rPr lang="fr-FR" dirty="0" smtClean="0"/>
              <a:t> </a:t>
            </a:r>
            <a:endParaRPr lang="fr-FR" dirty="0"/>
          </a:p>
        </p:txBody>
      </p:sp>
      <p:sp>
        <p:nvSpPr>
          <p:cNvPr id="16" name="Titre 7"/>
          <p:cNvSpPr txBox="1">
            <a:spLocks/>
          </p:cNvSpPr>
          <p:nvPr/>
        </p:nvSpPr>
        <p:spPr>
          <a:xfrm>
            <a:off x="467544" y="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smtClean="0">
                <a:ln>
                  <a:noFill/>
                </a:ln>
                <a:solidFill>
                  <a:schemeClr val="tx1"/>
                </a:solidFill>
                <a:effectLst/>
                <a:uLnTx/>
                <a:uFillTx/>
                <a:latin typeface="+mj-lt"/>
                <a:ea typeface="+mj-ea"/>
                <a:cs typeface="+mj-cs"/>
              </a:rPr>
              <a:t>Sahel = Erosion des champs</a:t>
            </a:r>
            <a:r>
              <a:rPr kumimoji="0" lang="fr-FR" sz="4400" b="0" i="0" u="none" strike="noStrike" kern="1200" cap="none" spc="0" normalizeH="0" noProof="0" dirty="0" smtClean="0">
                <a:ln>
                  <a:noFill/>
                </a:ln>
                <a:solidFill>
                  <a:schemeClr val="tx1"/>
                </a:solidFill>
                <a:effectLst/>
                <a:uLnTx/>
                <a:uFillTx/>
                <a:latin typeface="+mj-lt"/>
                <a:ea typeface="+mj-ea"/>
                <a:cs typeface="+mj-cs"/>
              </a:rPr>
              <a:t> de mil</a:t>
            </a:r>
            <a:endParaRPr kumimoji="0" lang="fr-F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2146" name="Object 2"/>
          <p:cNvGraphicFramePr>
            <a:graphicFrameLocks noChangeAspect="1"/>
          </p:cNvGraphicFramePr>
          <p:nvPr/>
        </p:nvGraphicFramePr>
        <p:xfrm>
          <a:off x="152400" y="2251471"/>
          <a:ext cx="8763000" cy="4017963"/>
        </p:xfrm>
        <a:graphic>
          <a:graphicData uri="http://schemas.openxmlformats.org/presentationml/2006/ole">
            <p:oleObj spid="_x0000_s232450" name="Document" r:id="rId3" imgW="6106131" imgH="2810676" progId="Word.Document.8">
              <p:embed/>
            </p:oleObj>
          </a:graphicData>
        </a:graphic>
      </p:graphicFrame>
      <p:sp>
        <p:nvSpPr>
          <p:cNvPr id="262147" name="Text Box 3"/>
          <p:cNvSpPr txBox="1">
            <a:spLocks noChangeArrowheads="1"/>
          </p:cNvSpPr>
          <p:nvPr/>
        </p:nvSpPr>
        <p:spPr bwMode="auto">
          <a:xfrm>
            <a:off x="4724400" y="6518671"/>
            <a:ext cx="4038600" cy="366713"/>
          </a:xfrm>
          <a:prstGeom prst="rect">
            <a:avLst/>
          </a:prstGeom>
          <a:noFill/>
          <a:ln w="9525">
            <a:noFill/>
            <a:miter lim="800000"/>
            <a:headEnd/>
            <a:tailEnd/>
          </a:ln>
          <a:effectLst/>
        </p:spPr>
        <p:txBody>
          <a:bodyPr>
            <a:spAutoFit/>
          </a:bodyPr>
          <a:lstStyle/>
          <a:p>
            <a:pPr algn="l" eaLnBrk="0" hangingPunct="0">
              <a:spcBef>
                <a:spcPct val="50000"/>
              </a:spcBef>
            </a:pPr>
            <a:r>
              <a:rPr lang="fr-FR" dirty="0">
                <a:latin typeface="Times New Roman" pitchFamily="18" charset="0"/>
              </a:rPr>
              <a:t>D ’après </a:t>
            </a:r>
            <a:r>
              <a:rPr lang="fr-FR" dirty="0" err="1">
                <a:latin typeface="Times New Roman" pitchFamily="18" charset="0"/>
              </a:rPr>
              <a:t>Bielders</a:t>
            </a:r>
            <a:r>
              <a:rPr lang="fr-FR" dirty="0">
                <a:latin typeface="Times New Roman" pitchFamily="18" charset="0"/>
              </a:rPr>
              <a:t> et al. 2000</a:t>
            </a:r>
          </a:p>
        </p:txBody>
      </p:sp>
      <p:sp>
        <p:nvSpPr>
          <p:cNvPr id="262148" name="Text Box 4"/>
          <p:cNvSpPr txBox="1">
            <a:spLocks noChangeArrowheads="1"/>
          </p:cNvSpPr>
          <p:nvPr/>
        </p:nvSpPr>
        <p:spPr bwMode="auto">
          <a:xfrm>
            <a:off x="609600" y="1166515"/>
            <a:ext cx="7696200" cy="822325"/>
          </a:xfrm>
          <a:prstGeom prst="rect">
            <a:avLst/>
          </a:prstGeom>
          <a:noFill/>
          <a:ln w="9525">
            <a:noFill/>
            <a:miter lim="800000"/>
            <a:headEnd/>
            <a:tailEnd/>
          </a:ln>
          <a:effectLst/>
        </p:spPr>
        <p:txBody>
          <a:bodyPr>
            <a:spAutoFit/>
          </a:bodyPr>
          <a:lstStyle/>
          <a:p>
            <a:pPr algn="l" eaLnBrk="0" hangingPunct="0"/>
            <a:r>
              <a:rPr lang="fr-FR" sz="2400" dirty="0">
                <a:latin typeface="Times New Roman" pitchFamily="18" charset="0"/>
              </a:rPr>
              <a:t>Exemple de bilan en masse sur des parcelles de 15 x 20 m, nues (témoins) ou avec 2t/ha de résidus de culture épars</a:t>
            </a:r>
          </a:p>
        </p:txBody>
      </p:sp>
      <p:sp>
        <p:nvSpPr>
          <p:cNvPr id="5" name="Titre 7"/>
          <p:cNvSpPr txBox="1">
            <a:spLocks/>
          </p:cNvSpPr>
          <p:nvPr/>
        </p:nvSpPr>
        <p:spPr>
          <a:xfrm>
            <a:off x="-238326" y="0"/>
            <a:ext cx="961256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4400" dirty="0" smtClean="0">
                <a:latin typeface="+mj-lt"/>
                <a:ea typeface="+mj-ea"/>
                <a:cs typeface="+mj-cs"/>
              </a:rPr>
              <a:t>Champs : Rôle clef des résidus de culture</a:t>
            </a:r>
            <a:endParaRPr kumimoji="0" lang="fr-F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descr="ilotfertchamp"/>
          <p:cNvPicPr>
            <a:picLocks noChangeAspect="1" noChangeArrowheads="1"/>
          </p:cNvPicPr>
          <p:nvPr/>
        </p:nvPicPr>
        <p:blipFill>
          <a:blip r:embed="rId2" cstate="print"/>
          <a:srcRect/>
          <a:stretch>
            <a:fillRect/>
          </a:stretch>
        </p:blipFill>
        <p:spPr bwMode="auto">
          <a:xfrm>
            <a:off x="309563" y="957263"/>
            <a:ext cx="5143500" cy="4641850"/>
          </a:xfrm>
          <a:prstGeom prst="rect">
            <a:avLst/>
          </a:prstGeom>
          <a:noFill/>
        </p:spPr>
      </p:pic>
      <p:sp>
        <p:nvSpPr>
          <p:cNvPr id="263171" name="Text Box 3"/>
          <p:cNvSpPr txBox="1">
            <a:spLocks noChangeArrowheads="1"/>
          </p:cNvSpPr>
          <p:nvPr/>
        </p:nvSpPr>
        <p:spPr bwMode="auto">
          <a:xfrm>
            <a:off x="5843588" y="2049463"/>
            <a:ext cx="2640012" cy="2100262"/>
          </a:xfrm>
          <a:prstGeom prst="rect">
            <a:avLst/>
          </a:prstGeom>
          <a:noFill/>
          <a:ln w="9525">
            <a:noFill/>
            <a:miter lim="800000"/>
            <a:headEnd/>
            <a:tailEnd/>
          </a:ln>
          <a:effectLst/>
        </p:spPr>
        <p:txBody>
          <a:bodyPr>
            <a:spAutoFit/>
          </a:bodyPr>
          <a:lstStyle/>
          <a:p>
            <a:pPr eaLnBrk="0" hangingPunct="0">
              <a:spcBef>
                <a:spcPct val="50000"/>
              </a:spcBef>
            </a:pPr>
            <a:r>
              <a:rPr lang="fr-FR" sz="2400">
                <a:latin typeface="Times New Roman" pitchFamily="18" charset="0"/>
              </a:rPr>
              <a:t>Variabilité spatiale au sein d’un champ cultivé :</a:t>
            </a:r>
          </a:p>
          <a:p>
            <a:pPr eaLnBrk="0" hangingPunct="0">
              <a:spcBef>
                <a:spcPct val="50000"/>
              </a:spcBef>
            </a:pPr>
            <a:r>
              <a:rPr lang="fr-FR" sz="2400">
                <a:solidFill>
                  <a:srgbClr val="FF0000"/>
                </a:solidFill>
                <a:latin typeface="Times New Roman" pitchFamily="18" charset="0"/>
              </a:rPr>
              <a:t>îlots de fertilité et loupes d ’érosion</a:t>
            </a:r>
            <a:endParaRPr lang="fr-FR" sz="2400">
              <a:latin typeface="Times New Roman" pitchFamily="18"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GP4179.JPG"/>
          <p:cNvPicPr>
            <a:picLocks noChangeAspect="1"/>
          </p:cNvPicPr>
          <p:nvPr/>
        </p:nvPicPr>
        <p:blipFill>
          <a:blip r:embed="rId2" cstate="print"/>
          <a:stretch>
            <a:fillRect/>
          </a:stretch>
        </p:blipFill>
        <p:spPr>
          <a:xfrm>
            <a:off x="0" y="0"/>
            <a:ext cx="4572000" cy="3429000"/>
          </a:xfrm>
          <a:prstGeom prst="rect">
            <a:avLst/>
          </a:prstGeom>
        </p:spPr>
      </p:pic>
      <p:pic>
        <p:nvPicPr>
          <p:cNvPr id="3" name="Image 2" descr="IMGP4193.JPG"/>
          <p:cNvPicPr>
            <a:picLocks noChangeAspect="1"/>
          </p:cNvPicPr>
          <p:nvPr/>
        </p:nvPicPr>
        <p:blipFill>
          <a:blip r:embed="rId3" cstate="print"/>
          <a:stretch>
            <a:fillRect/>
          </a:stretch>
        </p:blipFill>
        <p:spPr>
          <a:xfrm>
            <a:off x="4572000" y="0"/>
            <a:ext cx="4572000" cy="3429000"/>
          </a:xfrm>
          <a:prstGeom prst="rect">
            <a:avLst/>
          </a:prstGeom>
        </p:spPr>
      </p:pic>
      <p:pic>
        <p:nvPicPr>
          <p:cNvPr id="4" name="Image 3" descr="IMGP4235.JPG"/>
          <p:cNvPicPr>
            <a:picLocks noChangeAspect="1"/>
          </p:cNvPicPr>
          <p:nvPr/>
        </p:nvPicPr>
        <p:blipFill>
          <a:blip r:embed="rId4" cstate="print"/>
          <a:stretch>
            <a:fillRect/>
          </a:stretch>
        </p:blipFill>
        <p:spPr>
          <a:xfrm>
            <a:off x="0" y="3429000"/>
            <a:ext cx="4572000" cy="3429000"/>
          </a:xfrm>
          <a:prstGeom prst="rect">
            <a:avLst/>
          </a:prstGeom>
        </p:spPr>
      </p:pic>
      <p:pic>
        <p:nvPicPr>
          <p:cNvPr id="5" name="Image 4" descr="IMGP4240.JPG"/>
          <p:cNvPicPr>
            <a:picLocks noChangeAspect="1"/>
          </p:cNvPicPr>
          <p:nvPr/>
        </p:nvPicPr>
        <p:blipFill>
          <a:blip r:embed="rId5" cstate="print"/>
          <a:stretch>
            <a:fillRect/>
          </a:stretch>
        </p:blipFill>
        <p:spPr>
          <a:xfrm>
            <a:off x="4572000" y="3429000"/>
            <a:ext cx="4572000" cy="3429000"/>
          </a:xfrm>
          <a:prstGeom prst="rect">
            <a:avLst/>
          </a:prstGeom>
        </p:spPr>
      </p:pic>
      <p:sp>
        <p:nvSpPr>
          <p:cNvPr id="6" name="Text Box 3"/>
          <p:cNvSpPr txBox="1">
            <a:spLocks noChangeArrowheads="1"/>
          </p:cNvSpPr>
          <p:nvPr/>
        </p:nvSpPr>
        <p:spPr bwMode="auto">
          <a:xfrm>
            <a:off x="1619672" y="0"/>
            <a:ext cx="5912516" cy="400110"/>
          </a:xfrm>
          <a:prstGeom prst="rect">
            <a:avLst/>
          </a:prstGeom>
          <a:solidFill>
            <a:srgbClr val="FFCC00"/>
          </a:solidFill>
          <a:ln w="9525">
            <a:solidFill>
              <a:schemeClr val="tx1"/>
            </a:solidFill>
            <a:miter lim="800000"/>
            <a:headEnd/>
            <a:tailEnd/>
          </a:ln>
        </p:spPr>
        <p:txBody>
          <a:bodyPr wrap="none">
            <a:spAutoFit/>
          </a:bodyPr>
          <a:lstStyle/>
          <a:p>
            <a:pPr eaLnBrk="0" hangingPunct="0"/>
            <a:r>
              <a:rPr lang="fr-FR" sz="2000" dirty="0" smtClean="0"/>
              <a:t>Champs d’arachide dans </a:t>
            </a:r>
            <a:r>
              <a:rPr lang="fr-FR" sz="2000" dirty="0"/>
              <a:t>la région de </a:t>
            </a:r>
            <a:r>
              <a:rPr lang="fr-FR" sz="2000" dirty="0" err="1" smtClean="0"/>
              <a:t>Bambey</a:t>
            </a:r>
            <a:r>
              <a:rPr lang="fr-FR" sz="2000" dirty="0" smtClean="0"/>
              <a:t> (Sénégal)</a:t>
            </a:r>
            <a:endParaRPr lang="fr-FR" sz="20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2" name="Picture 2"/>
          <p:cNvPicPr>
            <a:picLocks noChangeAspect="1" noChangeArrowheads="1"/>
          </p:cNvPicPr>
          <p:nvPr/>
        </p:nvPicPr>
        <p:blipFill>
          <a:blip r:embed="rId2" cstate="print"/>
          <a:srcRect/>
          <a:stretch>
            <a:fillRect/>
          </a:stretch>
        </p:blipFill>
        <p:spPr bwMode="auto">
          <a:xfrm>
            <a:off x="188682" y="1614911"/>
            <a:ext cx="9144000" cy="4769791"/>
          </a:xfrm>
          <a:prstGeom prst="rect">
            <a:avLst/>
          </a:prstGeom>
          <a:noFill/>
          <a:ln w="9525">
            <a:noFill/>
            <a:miter lim="800000"/>
            <a:headEnd/>
            <a:tailEnd/>
          </a:ln>
          <a:effectLst/>
        </p:spPr>
      </p:pic>
      <p:sp>
        <p:nvSpPr>
          <p:cNvPr id="4" name="ZoneTexte 3"/>
          <p:cNvSpPr txBox="1"/>
          <p:nvPr/>
        </p:nvSpPr>
        <p:spPr>
          <a:xfrm>
            <a:off x="2119085" y="203201"/>
            <a:ext cx="4967835" cy="584775"/>
          </a:xfrm>
          <a:prstGeom prst="rect">
            <a:avLst/>
          </a:prstGeom>
          <a:noFill/>
        </p:spPr>
        <p:txBody>
          <a:bodyPr wrap="none" rtlCol="0">
            <a:spAutoFit/>
          </a:bodyPr>
          <a:lstStyle/>
          <a:p>
            <a:r>
              <a:rPr lang="fr-FR" sz="3200" dirty="0" smtClean="0"/>
              <a:t>AMMA flux </a:t>
            </a:r>
            <a:r>
              <a:rPr lang="en-US" sz="3200" dirty="0" smtClean="0"/>
              <a:t>Measurements</a:t>
            </a:r>
            <a:endParaRPr lang="en-US" sz="3200" dirty="0"/>
          </a:p>
        </p:txBody>
      </p:sp>
      <p:sp>
        <p:nvSpPr>
          <p:cNvPr id="5" name="Text Box 111"/>
          <p:cNvSpPr txBox="1">
            <a:spLocks noChangeArrowheads="1"/>
          </p:cNvSpPr>
          <p:nvPr/>
        </p:nvSpPr>
        <p:spPr bwMode="auto">
          <a:xfrm>
            <a:off x="4097029" y="6550223"/>
            <a:ext cx="5141664" cy="338554"/>
          </a:xfrm>
          <a:prstGeom prst="rect">
            <a:avLst/>
          </a:prstGeom>
          <a:noFill/>
          <a:ln w="9525">
            <a:noFill/>
            <a:miter lim="800000"/>
            <a:headEnd/>
            <a:tailEnd/>
          </a:ln>
          <a:effectLst/>
        </p:spPr>
        <p:txBody>
          <a:bodyPr wrap="none">
            <a:spAutoFit/>
          </a:bodyPr>
          <a:lstStyle/>
          <a:p>
            <a:pPr algn="l" eaLnBrk="0" hangingPunct="0"/>
            <a:r>
              <a:rPr lang="fr-FR" sz="1600" dirty="0" err="1" smtClean="0"/>
              <a:t>Rajot</a:t>
            </a:r>
            <a:r>
              <a:rPr lang="fr-FR" sz="1600" dirty="0" smtClean="0"/>
              <a:t> et al. 4th AMMA </a:t>
            </a:r>
            <a:r>
              <a:rPr lang="fr-FR" sz="1600" dirty="0" err="1" smtClean="0"/>
              <a:t>Conference</a:t>
            </a:r>
            <a:r>
              <a:rPr lang="fr-FR" sz="1600" dirty="0" smtClean="0"/>
              <a:t>, Toulouse July 2012</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descr="IMG_5981"/>
          <p:cNvPicPr>
            <a:picLocks noChangeAspect="1" noChangeArrowheads="1"/>
          </p:cNvPicPr>
          <p:nvPr/>
        </p:nvPicPr>
        <p:blipFill>
          <a:blip r:embed="rId2" cstate="print"/>
          <a:srcRect/>
          <a:stretch>
            <a:fillRect/>
          </a:stretch>
        </p:blipFill>
        <p:spPr bwMode="auto">
          <a:xfrm>
            <a:off x="4570413" y="1804988"/>
            <a:ext cx="4570412" cy="3043237"/>
          </a:xfrm>
          <a:prstGeom prst="rect">
            <a:avLst/>
          </a:prstGeom>
          <a:noFill/>
        </p:spPr>
      </p:pic>
      <p:pic>
        <p:nvPicPr>
          <p:cNvPr id="287747" name="Picture 3" descr="IMG_6072"/>
          <p:cNvPicPr>
            <a:picLocks noChangeAspect="1" noChangeArrowheads="1"/>
          </p:cNvPicPr>
          <p:nvPr/>
        </p:nvPicPr>
        <p:blipFill>
          <a:blip r:embed="rId3" cstate="print"/>
          <a:srcRect/>
          <a:stretch>
            <a:fillRect/>
          </a:stretch>
        </p:blipFill>
        <p:spPr bwMode="auto">
          <a:xfrm>
            <a:off x="0" y="1220788"/>
            <a:ext cx="4570413" cy="3043237"/>
          </a:xfrm>
          <a:prstGeom prst="rect">
            <a:avLst/>
          </a:prstGeom>
          <a:noFill/>
        </p:spPr>
      </p:pic>
      <p:sp>
        <p:nvSpPr>
          <p:cNvPr id="287748" name="Text Box 4"/>
          <p:cNvSpPr txBox="1">
            <a:spLocks noChangeArrowheads="1"/>
          </p:cNvSpPr>
          <p:nvPr/>
        </p:nvSpPr>
        <p:spPr bwMode="auto">
          <a:xfrm>
            <a:off x="1266825" y="4318000"/>
            <a:ext cx="2019300" cy="396875"/>
          </a:xfrm>
          <a:prstGeom prst="rect">
            <a:avLst/>
          </a:prstGeom>
          <a:noFill/>
          <a:ln w="9525">
            <a:noFill/>
            <a:miter lim="800000"/>
            <a:headEnd/>
            <a:tailEnd/>
          </a:ln>
          <a:effectLst/>
        </p:spPr>
        <p:txBody>
          <a:bodyPr wrap="none">
            <a:spAutoFit/>
          </a:bodyPr>
          <a:lstStyle/>
          <a:p>
            <a:pPr algn="l" eaLnBrk="0" hangingPunct="0"/>
            <a:r>
              <a:rPr lang="en-US" sz="2000"/>
              <a:t>Expérimentation</a:t>
            </a:r>
          </a:p>
        </p:txBody>
      </p:sp>
      <p:sp>
        <p:nvSpPr>
          <p:cNvPr id="287749" name="Text Box 5"/>
          <p:cNvSpPr txBox="1">
            <a:spLocks noChangeArrowheads="1"/>
          </p:cNvSpPr>
          <p:nvPr/>
        </p:nvSpPr>
        <p:spPr bwMode="auto">
          <a:xfrm>
            <a:off x="6143625" y="1397000"/>
            <a:ext cx="1695450" cy="396875"/>
          </a:xfrm>
          <a:prstGeom prst="rect">
            <a:avLst/>
          </a:prstGeom>
          <a:noFill/>
          <a:ln w="9525">
            <a:noFill/>
            <a:miter lim="800000"/>
            <a:headEnd/>
            <a:tailEnd/>
          </a:ln>
          <a:effectLst/>
        </p:spPr>
        <p:txBody>
          <a:bodyPr wrap="none">
            <a:spAutoFit/>
          </a:bodyPr>
          <a:lstStyle/>
          <a:p>
            <a:pPr algn="l" eaLnBrk="0" hangingPunct="0"/>
            <a:r>
              <a:rPr lang="en-US" sz="2000"/>
              <a:t>Milieu naturel</a:t>
            </a:r>
          </a:p>
        </p:txBody>
      </p:sp>
      <p:sp>
        <p:nvSpPr>
          <p:cNvPr id="287750" name="Text Box 6"/>
          <p:cNvSpPr txBox="1">
            <a:spLocks noChangeArrowheads="1"/>
          </p:cNvSpPr>
          <p:nvPr/>
        </p:nvSpPr>
        <p:spPr bwMode="auto">
          <a:xfrm>
            <a:off x="1423988" y="233363"/>
            <a:ext cx="6280150" cy="822325"/>
          </a:xfrm>
          <a:prstGeom prst="rect">
            <a:avLst/>
          </a:prstGeom>
          <a:noFill/>
          <a:ln w="9525">
            <a:noFill/>
            <a:miter lim="800000"/>
            <a:headEnd/>
            <a:tailEnd/>
          </a:ln>
          <a:effectLst/>
        </p:spPr>
        <p:txBody>
          <a:bodyPr>
            <a:spAutoFit/>
          </a:bodyPr>
          <a:lstStyle/>
          <a:p>
            <a:pPr eaLnBrk="0" hangingPunct="0"/>
            <a:r>
              <a:rPr lang="fr-FR" sz="2400" b="1"/>
              <a:t>Rôle majeur de l’érosion éolienne dans l’encroûtement des sols</a:t>
            </a:r>
          </a:p>
        </p:txBody>
      </p:sp>
      <p:sp>
        <p:nvSpPr>
          <p:cNvPr id="287751" name="Text Box 7"/>
          <p:cNvSpPr txBox="1">
            <a:spLocks noChangeArrowheads="1"/>
          </p:cNvSpPr>
          <p:nvPr/>
        </p:nvSpPr>
        <p:spPr bwMode="auto">
          <a:xfrm>
            <a:off x="522288" y="5546725"/>
            <a:ext cx="2078037" cy="396875"/>
          </a:xfrm>
          <a:prstGeom prst="rect">
            <a:avLst/>
          </a:prstGeom>
          <a:noFill/>
          <a:ln w="9525">
            <a:noFill/>
            <a:miter lim="800000"/>
            <a:headEnd/>
            <a:tailEnd/>
          </a:ln>
          <a:effectLst/>
        </p:spPr>
        <p:txBody>
          <a:bodyPr wrap="none">
            <a:spAutoFit/>
          </a:bodyPr>
          <a:lstStyle/>
          <a:p>
            <a:pPr algn="l" eaLnBrk="0" hangingPunct="0"/>
            <a:r>
              <a:rPr lang="en-US" sz="2000"/>
              <a:t>Erosion éolienne</a:t>
            </a:r>
          </a:p>
        </p:txBody>
      </p:sp>
      <p:sp>
        <p:nvSpPr>
          <p:cNvPr id="287752" name="Text Box 8"/>
          <p:cNvSpPr txBox="1">
            <a:spLocks noChangeArrowheads="1"/>
          </p:cNvSpPr>
          <p:nvPr/>
        </p:nvSpPr>
        <p:spPr bwMode="auto">
          <a:xfrm>
            <a:off x="5803900" y="6461125"/>
            <a:ext cx="3411538" cy="396875"/>
          </a:xfrm>
          <a:prstGeom prst="rect">
            <a:avLst/>
          </a:prstGeom>
          <a:noFill/>
          <a:ln w="9525">
            <a:noFill/>
            <a:miter lim="800000"/>
            <a:headEnd/>
            <a:tailEnd/>
          </a:ln>
          <a:effectLst/>
        </p:spPr>
        <p:txBody>
          <a:bodyPr wrap="none">
            <a:spAutoFit/>
          </a:bodyPr>
          <a:lstStyle/>
          <a:p>
            <a:pPr algn="l" eaLnBrk="0" hangingPunct="0"/>
            <a:r>
              <a:rPr lang="en-US" sz="2000"/>
              <a:t>Erosion Hydrique + Eolienne</a:t>
            </a:r>
          </a:p>
        </p:txBody>
      </p:sp>
      <p:sp>
        <p:nvSpPr>
          <p:cNvPr id="287753" name="Text Box 9"/>
          <p:cNvSpPr txBox="1">
            <a:spLocks noChangeArrowheads="1"/>
          </p:cNvSpPr>
          <p:nvPr/>
        </p:nvSpPr>
        <p:spPr bwMode="auto">
          <a:xfrm>
            <a:off x="3354388" y="6092825"/>
            <a:ext cx="1763712" cy="396875"/>
          </a:xfrm>
          <a:prstGeom prst="rect">
            <a:avLst/>
          </a:prstGeom>
          <a:solidFill>
            <a:srgbClr val="FF0000">
              <a:alpha val="30000"/>
            </a:srgbClr>
          </a:solidFill>
          <a:ln w="9525">
            <a:noFill/>
            <a:miter lim="800000"/>
            <a:headEnd/>
            <a:tailEnd/>
          </a:ln>
          <a:effectLst/>
        </p:spPr>
        <p:txBody>
          <a:bodyPr wrap="none">
            <a:spAutoFit/>
          </a:bodyPr>
          <a:lstStyle/>
          <a:p>
            <a:pPr algn="l" eaLnBrk="0" hangingPunct="0"/>
            <a:r>
              <a:rPr lang="en-US" sz="2000"/>
              <a:t>Encroûtement</a:t>
            </a:r>
          </a:p>
        </p:txBody>
      </p:sp>
      <p:sp>
        <p:nvSpPr>
          <p:cNvPr id="287754" name="AutoShape 10"/>
          <p:cNvSpPr>
            <a:spLocks noChangeArrowheads="1"/>
          </p:cNvSpPr>
          <p:nvPr/>
        </p:nvSpPr>
        <p:spPr bwMode="auto">
          <a:xfrm>
            <a:off x="2781300" y="5461000"/>
            <a:ext cx="1409700" cy="419100"/>
          </a:xfrm>
          <a:prstGeom prst="curvedDownArrow">
            <a:avLst>
              <a:gd name="adj1" fmla="val 67273"/>
              <a:gd name="adj2" fmla="val 134545"/>
              <a:gd name="adj3" fmla="val 33333"/>
            </a:avLst>
          </a:prstGeom>
          <a:solidFill>
            <a:schemeClr val="accent1"/>
          </a:solidFill>
          <a:ln w="9525">
            <a:solidFill>
              <a:schemeClr val="tx1"/>
            </a:solidFill>
            <a:miter lim="800000"/>
            <a:headEnd/>
            <a:tailEnd/>
          </a:ln>
          <a:effectLst/>
        </p:spPr>
        <p:txBody>
          <a:bodyPr wrap="none" anchor="ctr"/>
          <a:lstStyle/>
          <a:p>
            <a:endParaRPr lang="fr-FR"/>
          </a:p>
        </p:txBody>
      </p:sp>
      <p:sp>
        <p:nvSpPr>
          <p:cNvPr id="287755" name="AutoShape 11"/>
          <p:cNvSpPr>
            <a:spLocks noChangeArrowheads="1"/>
          </p:cNvSpPr>
          <p:nvPr/>
        </p:nvSpPr>
        <p:spPr bwMode="auto">
          <a:xfrm>
            <a:off x="5180013" y="5834063"/>
            <a:ext cx="2298700" cy="495300"/>
          </a:xfrm>
          <a:prstGeom prst="curvedDownArrow">
            <a:avLst>
              <a:gd name="adj1" fmla="val 92821"/>
              <a:gd name="adj2" fmla="val 185641"/>
              <a:gd name="adj3" fmla="val 33333"/>
            </a:avLst>
          </a:prstGeom>
          <a:solidFill>
            <a:schemeClr val="accent1"/>
          </a:solidFill>
          <a:ln w="9525">
            <a:solidFill>
              <a:schemeClr val="tx1"/>
            </a:solidFill>
            <a:miter lim="800000"/>
            <a:headEnd/>
            <a:tailEnd/>
          </a:ln>
          <a:effectLst/>
        </p:spPr>
        <p:txBody>
          <a:bodyPr wrap="none" anchor="ctr"/>
          <a:lstStyle/>
          <a:p>
            <a:endParaRPr lang="fr-FR"/>
          </a:p>
        </p:txBody>
      </p:sp>
      <p:sp>
        <p:nvSpPr>
          <p:cNvPr id="287756" name="Text Box 12"/>
          <p:cNvSpPr txBox="1">
            <a:spLocks noChangeArrowheads="1"/>
          </p:cNvSpPr>
          <p:nvPr/>
        </p:nvSpPr>
        <p:spPr bwMode="auto">
          <a:xfrm>
            <a:off x="3438525" y="5027613"/>
            <a:ext cx="889000" cy="366712"/>
          </a:xfrm>
          <a:prstGeom prst="rect">
            <a:avLst/>
          </a:prstGeom>
          <a:noFill/>
          <a:ln w="9525">
            <a:noFill/>
            <a:miter lim="800000"/>
            <a:headEnd/>
            <a:tailEnd/>
          </a:ln>
          <a:effectLst/>
        </p:spPr>
        <p:txBody>
          <a:bodyPr wrap="none">
            <a:spAutoFit/>
          </a:bodyPr>
          <a:lstStyle/>
          <a:p>
            <a:pPr algn="l"/>
            <a:r>
              <a:rPr lang="en-US"/>
              <a:t>+ Pluie</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Les </a:t>
            </a:r>
            <a:r>
              <a:rPr lang="fr-FR" dirty="0" smtClean="0"/>
              <a:t>projets de recherche en Tunisie</a:t>
            </a:r>
            <a:br>
              <a:rPr lang="fr-FR" dirty="0" smtClean="0"/>
            </a:br>
            <a:r>
              <a:rPr lang="fr-FR" dirty="0" smtClean="0">
                <a:solidFill>
                  <a:srgbClr val="FF0000"/>
                </a:solidFill>
              </a:rPr>
              <a:t>En partenariat avec l’IRA</a:t>
            </a:r>
            <a:endParaRPr lang="fr-FR" dirty="0">
              <a:solidFill>
                <a:srgbClr val="FF0000"/>
              </a:solidFill>
            </a:endParaRPr>
          </a:p>
        </p:txBody>
      </p:sp>
      <p:sp>
        <p:nvSpPr>
          <p:cNvPr id="3" name="Espace réservé du contenu 2"/>
          <p:cNvSpPr>
            <a:spLocks noGrp="1"/>
          </p:cNvSpPr>
          <p:nvPr>
            <p:ph idx="1"/>
          </p:nvPr>
        </p:nvSpPr>
        <p:spPr>
          <a:xfrm>
            <a:off x="457200" y="1783357"/>
            <a:ext cx="8363272" cy="4525963"/>
          </a:xfrm>
        </p:spPr>
        <p:txBody>
          <a:bodyPr/>
          <a:lstStyle/>
          <a:p>
            <a:r>
              <a:rPr lang="fr-FR" dirty="0" smtClean="0"/>
              <a:t>Mise en œuvre d’un modèle d’érosion validé à l’échelle du sud tunisien (LEFE-CHAT)</a:t>
            </a:r>
            <a:endParaRPr lang="fr-FR" dirty="0" smtClean="0"/>
          </a:p>
          <a:p>
            <a:r>
              <a:rPr lang="fr-FR" dirty="0" smtClean="0"/>
              <a:t>Fractionnement chimique sol/flux de saltation (EC2CO – BIOHEFECT : </a:t>
            </a:r>
            <a:r>
              <a:rPr lang="fr-FR" dirty="0" err="1" smtClean="0"/>
              <a:t>SalChiPhy</a:t>
            </a:r>
            <a:r>
              <a:rPr lang="fr-FR" dirty="0" smtClean="0"/>
              <a:t>)</a:t>
            </a:r>
          </a:p>
          <a:p>
            <a:r>
              <a:rPr lang="fr-FR" dirty="0" smtClean="0"/>
              <a:t>Rôle de l’encroûtement des sols (ANR?)</a:t>
            </a:r>
          </a:p>
          <a:p>
            <a:r>
              <a:rPr lang="fr-FR" dirty="0" smtClean="0"/>
              <a:t>Interaction érosion hydrique / érosion éolienne</a:t>
            </a:r>
            <a:endParaRPr lang="fr-FR"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771525" y="1228725"/>
            <a:ext cx="7575550" cy="5073650"/>
            <a:chOff x="486" y="774"/>
            <a:chExt cx="4772" cy="3196"/>
          </a:xfrm>
        </p:grpSpPr>
        <p:grpSp>
          <p:nvGrpSpPr>
            <p:cNvPr id="3" name="Group 3"/>
            <p:cNvGrpSpPr>
              <a:grpSpLocks/>
            </p:cNvGrpSpPr>
            <p:nvPr/>
          </p:nvGrpSpPr>
          <p:grpSpPr bwMode="auto">
            <a:xfrm>
              <a:off x="489" y="774"/>
              <a:ext cx="4769" cy="3196"/>
              <a:chOff x="1248" y="704"/>
              <a:chExt cx="4237" cy="2912"/>
            </a:xfrm>
          </p:grpSpPr>
          <p:pic>
            <p:nvPicPr>
              <p:cNvPr id="25604" name="Picture 4" descr="200603071200_MSG1_SEVI_DST"/>
              <p:cNvPicPr>
                <a:picLocks noChangeAspect="1" noChangeArrowheads="1"/>
              </p:cNvPicPr>
              <p:nvPr/>
            </p:nvPicPr>
            <p:blipFill>
              <a:blip r:embed="rId2" cstate="print"/>
              <a:srcRect/>
              <a:stretch>
                <a:fillRect/>
              </a:stretch>
            </p:blipFill>
            <p:spPr bwMode="auto">
              <a:xfrm>
                <a:off x="1248" y="704"/>
                <a:ext cx="4237" cy="2912"/>
              </a:xfrm>
              <a:prstGeom prst="rect">
                <a:avLst/>
              </a:prstGeom>
              <a:noFill/>
            </p:spPr>
          </p:pic>
          <p:sp>
            <p:nvSpPr>
              <p:cNvPr id="25605" name="Line 5"/>
              <p:cNvSpPr>
                <a:spLocks noChangeAspect="1" noChangeShapeType="1"/>
              </p:cNvSpPr>
              <p:nvPr/>
            </p:nvSpPr>
            <p:spPr bwMode="auto">
              <a:xfrm rot="18900000">
                <a:off x="3454" y="2006"/>
                <a:ext cx="217" cy="0"/>
              </a:xfrm>
              <a:prstGeom prst="line">
                <a:avLst/>
              </a:prstGeom>
              <a:noFill/>
              <a:ln w="38100">
                <a:solidFill>
                  <a:schemeClr val="tx1"/>
                </a:solidFill>
                <a:round/>
                <a:headEnd/>
                <a:tailEnd/>
              </a:ln>
              <a:effectLst/>
            </p:spPr>
            <p:txBody>
              <a:bodyPr/>
              <a:lstStyle/>
              <a:p>
                <a:endParaRPr lang="fr-FR"/>
              </a:p>
            </p:txBody>
          </p:sp>
          <p:sp>
            <p:nvSpPr>
              <p:cNvPr id="25606" name="Line 6"/>
              <p:cNvSpPr>
                <a:spLocks noChangeAspect="1" noChangeShapeType="1"/>
              </p:cNvSpPr>
              <p:nvPr/>
            </p:nvSpPr>
            <p:spPr bwMode="auto">
              <a:xfrm rot="2700000">
                <a:off x="3453" y="2006"/>
                <a:ext cx="217" cy="0"/>
              </a:xfrm>
              <a:prstGeom prst="line">
                <a:avLst/>
              </a:prstGeom>
              <a:noFill/>
              <a:ln w="38100">
                <a:solidFill>
                  <a:schemeClr val="tx1"/>
                </a:solidFill>
                <a:round/>
                <a:headEnd/>
                <a:tailEnd/>
              </a:ln>
              <a:effectLst/>
            </p:spPr>
            <p:txBody>
              <a:bodyPr/>
              <a:lstStyle/>
              <a:p>
                <a:endParaRPr lang="fr-FR"/>
              </a:p>
            </p:txBody>
          </p:sp>
        </p:grpSp>
        <p:sp>
          <p:nvSpPr>
            <p:cNvPr id="25607" name="Text Box 7"/>
            <p:cNvSpPr txBox="1">
              <a:spLocks noChangeAspect="1" noChangeArrowheads="1"/>
            </p:cNvSpPr>
            <p:nvPr/>
          </p:nvSpPr>
          <p:spPr bwMode="auto">
            <a:xfrm>
              <a:off x="486" y="3713"/>
              <a:ext cx="1938" cy="250"/>
            </a:xfrm>
            <a:prstGeom prst="rect">
              <a:avLst/>
            </a:prstGeom>
            <a:noFill/>
            <a:ln w="38100">
              <a:noFill/>
              <a:miter lim="800000"/>
              <a:headEnd/>
              <a:tailEnd/>
            </a:ln>
            <a:effectLst/>
          </p:spPr>
          <p:txBody>
            <a:bodyPr>
              <a:spAutoFit/>
            </a:bodyPr>
            <a:lstStyle/>
            <a:p>
              <a:pPr eaLnBrk="0" hangingPunct="0">
                <a:spcBef>
                  <a:spcPct val="50000"/>
                </a:spcBef>
              </a:pPr>
              <a:r>
                <a:rPr lang="en-GB" sz="2000" b="1"/>
                <a:t>7 Mars 2006 – 12h00 TU</a:t>
              </a:r>
              <a:endParaRPr lang="en-US" sz="2000" b="1"/>
            </a:p>
          </p:txBody>
        </p:sp>
      </p:grpSp>
      <p:sp>
        <p:nvSpPr>
          <p:cNvPr id="25608" name="Text Box 8"/>
          <p:cNvSpPr txBox="1">
            <a:spLocks noChangeArrowheads="1"/>
          </p:cNvSpPr>
          <p:nvPr/>
        </p:nvSpPr>
        <p:spPr bwMode="auto">
          <a:xfrm>
            <a:off x="0" y="0"/>
            <a:ext cx="9317038" cy="1006475"/>
          </a:xfrm>
          <a:prstGeom prst="rect">
            <a:avLst/>
          </a:prstGeom>
          <a:noFill/>
          <a:ln w="9525">
            <a:noFill/>
            <a:miter lim="800000"/>
            <a:headEnd/>
            <a:tailEnd/>
          </a:ln>
          <a:effectLst/>
        </p:spPr>
        <p:txBody>
          <a:bodyPr>
            <a:spAutoFit/>
          </a:bodyPr>
          <a:lstStyle/>
          <a:p>
            <a:pPr algn="l"/>
            <a:r>
              <a:rPr lang="fr-FR" sz="2000">
                <a:latin typeface="Times New Roman" pitchFamily="18" charset="0"/>
              </a:rPr>
              <a:t>Fausses couleurs : Poussières = Rose ou Magenta; Vapeur d’eau = bleu sombre; Nuages épais de hautes couches = brun rouge, Nuages fins de hautes couches = noirs; Surface du sol = bleu pâle ou pourpre. </a:t>
            </a:r>
            <a:endParaRPr lang="fr-FR"/>
          </a:p>
        </p:txBody>
      </p:sp>
      <p:sp>
        <p:nvSpPr>
          <p:cNvPr id="25609" name="Rectangle 9"/>
          <p:cNvSpPr>
            <a:spLocks noChangeArrowheads="1"/>
          </p:cNvSpPr>
          <p:nvPr/>
        </p:nvSpPr>
        <p:spPr bwMode="auto">
          <a:xfrm>
            <a:off x="2198688" y="6553200"/>
            <a:ext cx="6916737" cy="304800"/>
          </a:xfrm>
          <a:prstGeom prst="rect">
            <a:avLst/>
          </a:prstGeom>
          <a:noFill/>
          <a:ln w="9525">
            <a:noFill/>
            <a:miter lim="800000"/>
            <a:headEnd/>
            <a:tailEnd/>
          </a:ln>
          <a:effectLst/>
        </p:spPr>
        <p:txBody>
          <a:bodyPr wrap="none">
            <a:spAutoFit/>
          </a:bodyPr>
          <a:lstStyle/>
          <a:p>
            <a:pPr algn="l" eaLnBrk="0" hangingPunct="0"/>
            <a:r>
              <a:rPr lang="en-GB" sz="1400"/>
              <a:t>Slingo et al. 2006 - Dust product SEVIRI Imager – Meteosat-8 - EUMETSAT Courtesy</a:t>
            </a:r>
            <a:endParaRPr lang="fr-FR" sz="140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paramètres nécessaires</a:t>
            </a:r>
            <a:endParaRPr lang="fr-FR" dirty="0"/>
          </a:p>
        </p:txBody>
      </p:sp>
      <p:sp>
        <p:nvSpPr>
          <p:cNvPr id="3" name="Espace réservé du contenu 2"/>
          <p:cNvSpPr>
            <a:spLocks noGrp="1"/>
          </p:cNvSpPr>
          <p:nvPr>
            <p:ph idx="1"/>
          </p:nvPr>
        </p:nvSpPr>
        <p:spPr/>
        <p:txBody>
          <a:bodyPr/>
          <a:lstStyle/>
          <a:p>
            <a:r>
              <a:rPr lang="fr-FR" dirty="0" smtClean="0"/>
              <a:t>Les paramètres météorologiques :</a:t>
            </a:r>
          </a:p>
          <a:p>
            <a:pPr lvl="1"/>
            <a:r>
              <a:rPr lang="fr-FR" dirty="0" smtClean="0"/>
              <a:t>Le vent</a:t>
            </a:r>
          </a:p>
          <a:p>
            <a:pPr lvl="1"/>
            <a:r>
              <a:rPr lang="fr-FR" dirty="0" smtClean="0"/>
              <a:t>Les précipitations</a:t>
            </a:r>
          </a:p>
          <a:p>
            <a:r>
              <a:rPr lang="fr-FR" dirty="0" smtClean="0"/>
              <a:t>Les propriétés de la surface du sol :</a:t>
            </a:r>
          </a:p>
          <a:p>
            <a:pPr lvl="1"/>
            <a:r>
              <a:rPr lang="fr-FR" dirty="0" smtClean="0"/>
              <a:t>La texture</a:t>
            </a:r>
          </a:p>
          <a:p>
            <a:pPr lvl="1"/>
            <a:r>
              <a:rPr lang="fr-FR" dirty="0" smtClean="0"/>
              <a:t>La rugosité aérodynamique</a:t>
            </a:r>
          </a:p>
          <a:p>
            <a:pPr lvl="1"/>
            <a:r>
              <a:rPr lang="fr-FR" dirty="0" smtClean="0"/>
              <a:t>La distribution en taille des agrégats (à sec)</a:t>
            </a:r>
          </a:p>
          <a:p>
            <a:pPr lvl="1"/>
            <a:r>
              <a:rPr lang="fr-FR" dirty="0" smtClean="0"/>
              <a:t>L’humidité de la couche de surface (&lt; 2 cm)</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cstate="print">
            <a:lum bright="50000" contrast="-60000"/>
          </a:blip>
          <a:srcRect/>
          <a:stretch>
            <a:fillRect/>
          </a:stretch>
        </p:blipFill>
        <p:spPr bwMode="auto">
          <a:xfrm>
            <a:off x="0" y="-26988"/>
            <a:ext cx="9144000" cy="576263"/>
          </a:xfrm>
          <a:prstGeom prst="rect">
            <a:avLst/>
          </a:prstGeom>
          <a:noFill/>
          <a:ln w="9525">
            <a:noFill/>
            <a:round/>
            <a:headEnd/>
            <a:tailEnd/>
          </a:ln>
        </p:spPr>
      </p:pic>
      <p:sp>
        <p:nvSpPr>
          <p:cNvPr id="34819" name="Rectangle 3"/>
          <p:cNvSpPr>
            <a:spLocks noChangeArrowheads="1"/>
          </p:cNvSpPr>
          <p:nvPr/>
        </p:nvSpPr>
        <p:spPr bwMode="auto">
          <a:xfrm>
            <a:off x="0" y="23813"/>
            <a:ext cx="6948488" cy="381000"/>
          </a:xfrm>
          <a:prstGeom prst="rect">
            <a:avLst/>
          </a:prstGeom>
          <a:noFill/>
          <a:ln w="9525">
            <a:noFill/>
            <a:round/>
            <a:headEnd/>
            <a:tailEnd/>
          </a:ln>
        </p:spPr>
        <p:txBody>
          <a:bodyPr lIns="90000" tIns="46800" rIns="90000" bIns="46800" anchor="ctr"/>
          <a:lstStyle/>
          <a:p>
            <a:pPr defTabSz="449263">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2200">
                <a:solidFill>
                  <a:srgbClr val="000000"/>
                </a:solidFill>
              </a:rPr>
              <a:t>   Méthodologie</a:t>
            </a:r>
          </a:p>
        </p:txBody>
      </p:sp>
      <p:sp>
        <p:nvSpPr>
          <p:cNvPr id="34820" name="Text Box 6"/>
          <p:cNvSpPr txBox="1">
            <a:spLocks noChangeArrowheads="1"/>
          </p:cNvSpPr>
          <p:nvPr/>
        </p:nvSpPr>
        <p:spPr bwMode="auto">
          <a:xfrm>
            <a:off x="250825" y="3200400"/>
            <a:ext cx="8613775" cy="1066800"/>
          </a:xfrm>
          <a:prstGeom prst="rect">
            <a:avLst/>
          </a:prstGeom>
          <a:noFill/>
          <a:ln w="9525">
            <a:noFill/>
            <a:miter lim="800000"/>
            <a:headEnd/>
            <a:tailEnd/>
          </a:ln>
        </p:spPr>
        <p:txBody>
          <a:bodyPr>
            <a:spAutoFit/>
          </a:bodyPr>
          <a:lstStyle/>
          <a:p>
            <a:pPr marL="342900" indent="-342900" algn="just"/>
            <a:r>
              <a:rPr lang="fr-FR" sz="3200" dirty="0"/>
              <a:t>2) Modéliser la </a:t>
            </a:r>
            <a:r>
              <a:rPr lang="fr-FR" sz="3200" b="1" dirty="0">
                <a:solidFill>
                  <a:srgbClr val="9966FF"/>
                </a:solidFill>
              </a:rPr>
              <a:t>météorologie de surface</a:t>
            </a:r>
            <a:r>
              <a:rPr lang="fr-FR" sz="3200" dirty="0"/>
              <a:t> dans les zones semi-arides</a:t>
            </a:r>
          </a:p>
        </p:txBody>
      </p:sp>
      <p:sp>
        <p:nvSpPr>
          <p:cNvPr id="34821" name="Text Box 6"/>
          <p:cNvSpPr txBox="1">
            <a:spLocks noChangeArrowheads="1"/>
          </p:cNvSpPr>
          <p:nvPr/>
        </p:nvSpPr>
        <p:spPr bwMode="auto">
          <a:xfrm>
            <a:off x="250825" y="658813"/>
            <a:ext cx="8613775" cy="2041525"/>
          </a:xfrm>
          <a:prstGeom prst="rect">
            <a:avLst/>
          </a:prstGeom>
          <a:noFill/>
          <a:ln w="9525">
            <a:noFill/>
            <a:miter lim="800000"/>
            <a:headEnd/>
            <a:tailEnd/>
          </a:ln>
        </p:spPr>
        <p:txBody>
          <a:bodyPr>
            <a:spAutoFit/>
          </a:bodyPr>
          <a:lstStyle/>
          <a:p>
            <a:pPr marL="342900" indent="-342900" algn="just"/>
            <a:r>
              <a:rPr lang="fr-FR" sz="3200" dirty="0"/>
              <a:t>1) Développer et valider des paramétrisations adéquates pour adapter un </a:t>
            </a:r>
            <a:r>
              <a:rPr lang="fr-FR" sz="3200" b="1" dirty="0">
                <a:solidFill>
                  <a:srgbClr val="CC3300"/>
                </a:solidFill>
              </a:rPr>
              <a:t>modèle d’érosion éolienne</a:t>
            </a:r>
            <a:r>
              <a:rPr lang="fr-FR" sz="3200" dirty="0"/>
              <a:t> aux zones semi-arides par une approche expérimentale</a:t>
            </a:r>
          </a:p>
        </p:txBody>
      </p:sp>
      <p:sp>
        <p:nvSpPr>
          <p:cNvPr id="34822" name="Text Box 6"/>
          <p:cNvSpPr txBox="1">
            <a:spLocks noChangeArrowheads="1"/>
          </p:cNvSpPr>
          <p:nvPr/>
        </p:nvSpPr>
        <p:spPr bwMode="auto">
          <a:xfrm>
            <a:off x="250825" y="4779963"/>
            <a:ext cx="8613775" cy="1554162"/>
          </a:xfrm>
          <a:prstGeom prst="rect">
            <a:avLst/>
          </a:prstGeom>
          <a:noFill/>
          <a:ln w="9525">
            <a:noFill/>
            <a:miter lim="800000"/>
            <a:headEnd/>
            <a:tailEnd/>
          </a:ln>
        </p:spPr>
        <p:txBody>
          <a:bodyPr>
            <a:spAutoFit/>
          </a:bodyPr>
          <a:lstStyle/>
          <a:p>
            <a:pPr marL="342900" indent="-342900" algn="just"/>
            <a:r>
              <a:rPr lang="fr-FR" sz="3200"/>
              <a:t>3) Réaliser et valider des </a:t>
            </a:r>
            <a:r>
              <a:rPr lang="fr-FR" sz="3200" b="1">
                <a:solidFill>
                  <a:srgbClr val="FF3300"/>
                </a:solidFill>
              </a:rPr>
              <a:t>simulations à différentes échelles</a:t>
            </a:r>
            <a:r>
              <a:rPr lang="fr-FR" sz="3200"/>
              <a:t> en exploitant des observations pertinentes</a:t>
            </a:r>
            <a:endParaRPr lang="fr-FR" sz="3200" b="1"/>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0" y="0"/>
            <a:ext cx="9317038" cy="1006475"/>
          </a:xfrm>
          <a:prstGeom prst="rect">
            <a:avLst/>
          </a:prstGeom>
          <a:noFill/>
          <a:ln w="9525">
            <a:noFill/>
            <a:miter lim="800000"/>
            <a:headEnd/>
            <a:tailEnd/>
          </a:ln>
          <a:effectLst/>
        </p:spPr>
        <p:txBody>
          <a:bodyPr>
            <a:spAutoFit/>
          </a:bodyPr>
          <a:lstStyle/>
          <a:p>
            <a:pPr algn="l"/>
            <a:r>
              <a:rPr lang="fr-FR" sz="2000">
                <a:latin typeface="Times New Roman" pitchFamily="18" charset="0"/>
              </a:rPr>
              <a:t>Fausses couleurs : Poussières = Rose ou Magenta; Vapeur d’eau = bleu sombre; Nuages épais de hautes couches = brun rouge, Nuages fins de hautes couches = noirs; Surface du sol = bleu pâle ou pourpre. </a:t>
            </a:r>
            <a:endParaRPr lang="fr-FR"/>
          </a:p>
        </p:txBody>
      </p:sp>
      <p:sp>
        <p:nvSpPr>
          <p:cNvPr id="26627" name="Rectangle 3"/>
          <p:cNvSpPr>
            <a:spLocks noChangeArrowheads="1"/>
          </p:cNvSpPr>
          <p:nvPr/>
        </p:nvSpPr>
        <p:spPr bwMode="auto">
          <a:xfrm>
            <a:off x="2198688" y="6553200"/>
            <a:ext cx="6916737" cy="304800"/>
          </a:xfrm>
          <a:prstGeom prst="rect">
            <a:avLst/>
          </a:prstGeom>
          <a:noFill/>
          <a:ln w="9525">
            <a:noFill/>
            <a:miter lim="800000"/>
            <a:headEnd/>
            <a:tailEnd/>
          </a:ln>
          <a:effectLst/>
        </p:spPr>
        <p:txBody>
          <a:bodyPr wrap="none">
            <a:spAutoFit/>
          </a:bodyPr>
          <a:lstStyle/>
          <a:p>
            <a:pPr algn="l" eaLnBrk="0" hangingPunct="0"/>
            <a:r>
              <a:rPr lang="en-GB" sz="1400"/>
              <a:t>Slingo et al. 2006 - Dust product SEVIRI Imager – Meteosat-8 - EUMETSAT Courtesy</a:t>
            </a:r>
            <a:endParaRPr lang="fr-FR" sz="1400"/>
          </a:p>
        </p:txBody>
      </p:sp>
      <p:grpSp>
        <p:nvGrpSpPr>
          <p:cNvPr id="2" name="Group 4"/>
          <p:cNvGrpSpPr>
            <a:grpSpLocks/>
          </p:cNvGrpSpPr>
          <p:nvPr/>
        </p:nvGrpSpPr>
        <p:grpSpPr bwMode="auto">
          <a:xfrm>
            <a:off x="769938" y="1204913"/>
            <a:ext cx="7591425" cy="5110162"/>
            <a:chOff x="485" y="759"/>
            <a:chExt cx="4782" cy="3219"/>
          </a:xfrm>
        </p:grpSpPr>
        <p:grpSp>
          <p:nvGrpSpPr>
            <p:cNvPr id="3" name="Group 5"/>
            <p:cNvGrpSpPr>
              <a:grpSpLocks/>
            </p:cNvGrpSpPr>
            <p:nvPr/>
          </p:nvGrpSpPr>
          <p:grpSpPr bwMode="auto">
            <a:xfrm>
              <a:off x="498" y="759"/>
              <a:ext cx="4769" cy="3219"/>
              <a:chOff x="131" y="126"/>
              <a:chExt cx="5447" cy="3744"/>
            </a:xfrm>
          </p:grpSpPr>
          <p:pic>
            <p:nvPicPr>
              <p:cNvPr id="26630" name="Picture 6" descr="200603081200_MSG1_SEVI_DST"/>
              <p:cNvPicPr>
                <a:picLocks noChangeAspect="1" noChangeArrowheads="1"/>
              </p:cNvPicPr>
              <p:nvPr/>
            </p:nvPicPr>
            <p:blipFill>
              <a:blip r:embed="rId2" cstate="print"/>
              <a:srcRect/>
              <a:stretch>
                <a:fillRect/>
              </a:stretch>
            </p:blipFill>
            <p:spPr bwMode="auto">
              <a:xfrm>
                <a:off x="131" y="126"/>
                <a:ext cx="5447" cy="3744"/>
              </a:xfrm>
              <a:prstGeom prst="rect">
                <a:avLst/>
              </a:prstGeom>
              <a:noFill/>
            </p:spPr>
          </p:pic>
          <p:sp>
            <p:nvSpPr>
              <p:cNvPr id="26631" name="Line 7"/>
              <p:cNvSpPr>
                <a:spLocks noChangeAspect="1" noChangeShapeType="1"/>
              </p:cNvSpPr>
              <p:nvPr/>
            </p:nvSpPr>
            <p:spPr bwMode="auto">
              <a:xfrm rot="18900000">
                <a:off x="2966" y="1805"/>
                <a:ext cx="279" cy="0"/>
              </a:xfrm>
              <a:prstGeom prst="line">
                <a:avLst/>
              </a:prstGeom>
              <a:noFill/>
              <a:ln w="38100">
                <a:solidFill>
                  <a:schemeClr val="tx1"/>
                </a:solidFill>
                <a:round/>
                <a:headEnd/>
                <a:tailEnd/>
              </a:ln>
              <a:effectLst/>
            </p:spPr>
            <p:txBody>
              <a:bodyPr/>
              <a:lstStyle/>
              <a:p>
                <a:endParaRPr lang="fr-FR"/>
              </a:p>
            </p:txBody>
          </p:sp>
          <p:sp>
            <p:nvSpPr>
              <p:cNvPr id="26632" name="Line 8"/>
              <p:cNvSpPr>
                <a:spLocks noChangeAspect="1" noChangeShapeType="1"/>
              </p:cNvSpPr>
              <p:nvPr/>
            </p:nvSpPr>
            <p:spPr bwMode="auto">
              <a:xfrm rot="2700000">
                <a:off x="2965" y="1805"/>
                <a:ext cx="279" cy="0"/>
              </a:xfrm>
              <a:prstGeom prst="line">
                <a:avLst/>
              </a:prstGeom>
              <a:noFill/>
              <a:ln w="38100">
                <a:solidFill>
                  <a:schemeClr val="tx1"/>
                </a:solidFill>
                <a:round/>
                <a:headEnd/>
                <a:tailEnd/>
              </a:ln>
              <a:effectLst/>
            </p:spPr>
            <p:txBody>
              <a:bodyPr/>
              <a:lstStyle/>
              <a:p>
                <a:endParaRPr lang="fr-FR"/>
              </a:p>
            </p:txBody>
          </p:sp>
        </p:grpSp>
        <p:sp>
          <p:nvSpPr>
            <p:cNvPr id="26633" name="Text Box 9"/>
            <p:cNvSpPr txBox="1">
              <a:spLocks noChangeAspect="1" noChangeArrowheads="1"/>
            </p:cNvSpPr>
            <p:nvPr/>
          </p:nvSpPr>
          <p:spPr bwMode="auto">
            <a:xfrm>
              <a:off x="485" y="3718"/>
              <a:ext cx="1946" cy="250"/>
            </a:xfrm>
            <a:prstGeom prst="rect">
              <a:avLst/>
            </a:prstGeom>
            <a:noFill/>
            <a:ln w="38100">
              <a:noFill/>
              <a:miter lim="800000"/>
              <a:headEnd/>
              <a:tailEnd/>
            </a:ln>
            <a:effectLst/>
          </p:spPr>
          <p:txBody>
            <a:bodyPr>
              <a:spAutoFit/>
            </a:bodyPr>
            <a:lstStyle/>
            <a:p>
              <a:pPr eaLnBrk="0" hangingPunct="0">
                <a:spcBef>
                  <a:spcPct val="50000"/>
                </a:spcBef>
              </a:pPr>
              <a:r>
                <a:rPr lang="en-GB" sz="2000" b="1"/>
                <a:t>8 Mars 2006 – 12h00 TU</a:t>
              </a:r>
              <a:endParaRPr lang="en-US" sz="2000" b="1"/>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IMG_2627"/>
          <p:cNvPicPr>
            <a:picLocks noChangeAspect="1" noChangeArrowheads="1"/>
          </p:cNvPicPr>
          <p:nvPr/>
        </p:nvPicPr>
        <p:blipFill>
          <a:blip r:embed="rId2" cstate="print"/>
          <a:srcRect/>
          <a:stretch>
            <a:fillRect/>
          </a:stretch>
        </p:blipFill>
        <p:spPr bwMode="auto">
          <a:xfrm>
            <a:off x="0" y="3427413"/>
            <a:ext cx="4565650" cy="3430587"/>
          </a:xfrm>
          <a:prstGeom prst="rect">
            <a:avLst/>
          </a:prstGeom>
          <a:noFill/>
        </p:spPr>
      </p:pic>
      <p:pic>
        <p:nvPicPr>
          <p:cNvPr id="27651" name="Picture 3" descr="IMG_3645"/>
          <p:cNvPicPr>
            <a:picLocks noChangeAspect="1" noChangeArrowheads="1"/>
          </p:cNvPicPr>
          <p:nvPr/>
        </p:nvPicPr>
        <p:blipFill>
          <a:blip r:embed="rId3" cstate="print"/>
          <a:srcRect/>
          <a:stretch>
            <a:fillRect/>
          </a:stretch>
        </p:blipFill>
        <p:spPr bwMode="auto">
          <a:xfrm>
            <a:off x="0" y="0"/>
            <a:ext cx="4572000" cy="3419475"/>
          </a:xfrm>
          <a:prstGeom prst="rect">
            <a:avLst/>
          </a:prstGeom>
          <a:noFill/>
        </p:spPr>
      </p:pic>
      <p:pic>
        <p:nvPicPr>
          <p:cNvPr id="27652" name="Picture 4" descr="IMG_3756"/>
          <p:cNvPicPr>
            <a:picLocks noChangeAspect="1" noChangeArrowheads="1"/>
          </p:cNvPicPr>
          <p:nvPr/>
        </p:nvPicPr>
        <p:blipFill>
          <a:blip r:embed="rId4" cstate="print"/>
          <a:srcRect/>
          <a:stretch>
            <a:fillRect/>
          </a:stretch>
        </p:blipFill>
        <p:spPr bwMode="auto">
          <a:xfrm>
            <a:off x="4572000" y="0"/>
            <a:ext cx="4572000" cy="3429000"/>
          </a:xfrm>
          <a:prstGeom prst="rect">
            <a:avLst/>
          </a:prstGeom>
          <a:noFill/>
        </p:spPr>
      </p:pic>
      <p:sp>
        <p:nvSpPr>
          <p:cNvPr id="27653" name="Text Box 5"/>
          <p:cNvSpPr txBox="1">
            <a:spLocks noChangeArrowheads="1"/>
          </p:cNvSpPr>
          <p:nvPr/>
        </p:nvSpPr>
        <p:spPr bwMode="auto">
          <a:xfrm>
            <a:off x="2216150" y="0"/>
            <a:ext cx="2343150" cy="366713"/>
          </a:xfrm>
          <a:prstGeom prst="rect">
            <a:avLst/>
          </a:prstGeom>
          <a:noFill/>
          <a:ln w="9525">
            <a:noFill/>
            <a:miter lim="800000"/>
            <a:headEnd/>
            <a:tailEnd/>
          </a:ln>
          <a:effectLst/>
        </p:spPr>
        <p:txBody>
          <a:bodyPr wrap="none">
            <a:spAutoFit/>
          </a:bodyPr>
          <a:lstStyle/>
          <a:p>
            <a:pPr algn="l"/>
            <a:r>
              <a:rPr lang="fr-FR"/>
              <a:t>8 Mars 2006 – 15h00</a:t>
            </a:r>
          </a:p>
        </p:txBody>
      </p:sp>
      <p:sp>
        <p:nvSpPr>
          <p:cNvPr id="27654" name="Text Box 6"/>
          <p:cNvSpPr txBox="1">
            <a:spLocks noChangeArrowheads="1"/>
          </p:cNvSpPr>
          <p:nvPr/>
        </p:nvSpPr>
        <p:spPr bwMode="auto">
          <a:xfrm>
            <a:off x="6673850" y="0"/>
            <a:ext cx="2470150" cy="366713"/>
          </a:xfrm>
          <a:prstGeom prst="rect">
            <a:avLst/>
          </a:prstGeom>
          <a:noFill/>
          <a:ln w="9525">
            <a:noFill/>
            <a:miter lim="800000"/>
            <a:headEnd/>
            <a:tailEnd/>
          </a:ln>
          <a:effectLst/>
        </p:spPr>
        <p:txBody>
          <a:bodyPr wrap="none">
            <a:spAutoFit/>
          </a:bodyPr>
          <a:lstStyle/>
          <a:p>
            <a:pPr algn="l"/>
            <a:r>
              <a:rPr lang="fr-FR"/>
              <a:t>29 Mars 2006 – 15h20</a:t>
            </a:r>
          </a:p>
        </p:txBody>
      </p:sp>
      <p:sp>
        <p:nvSpPr>
          <p:cNvPr id="27655" name="Text Box 7"/>
          <p:cNvSpPr txBox="1">
            <a:spLocks noChangeArrowheads="1"/>
          </p:cNvSpPr>
          <p:nvPr/>
        </p:nvSpPr>
        <p:spPr bwMode="auto">
          <a:xfrm>
            <a:off x="4575175" y="3538538"/>
            <a:ext cx="4568825" cy="3195637"/>
          </a:xfrm>
          <a:prstGeom prst="rect">
            <a:avLst/>
          </a:prstGeom>
          <a:noFill/>
          <a:ln w="9525">
            <a:noFill/>
            <a:miter lim="800000"/>
            <a:headEnd/>
            <a:tailEnd/>
          </a:ln>
          <a:effectLst/>
        </p:spPr>
        <p:txBody>
          <a:bodyPr>
            <a:spAutoFit/>
          </a:bodyPr>
          <a:lstStyle/>
          <a:p>
            <a:pPr algn="l">
              <a:spcBef>
                <a:spcPct val="50000"/>
              </a:spcBef>
            </a:pPr>
            <a:r>
              <a:rPr lang="fr-FR" sz="2400" b="1"/>
              <a:t>Plateaux :  3.5 km </a:t>
            </a:r>
          </a:p>
          <a:p>
            <a:pPr algn="l">
              <a:spcBef>
                <a:spcPct val="50000"/>
              </a:spcBef>
            </a:pPr>
            <a:r>
              <a:rPr lang="fr-FR" sz="2400" b="1"/>
              <a:t>Fleuve : 500 m</a:t>
            </a:r>
          </a:p>
          <a:p>
            <a:pPr algn="l">
              <a:spcBef>
                <a:spcPct val="50000"/>
              </a:spcBef>
            </a:pPr>
            <a:endParaRPr lang="fr-FR" sz="2400" b="1"/>
          </a:p>
          <a:p>
            <a:pPr lvl="1" algn="l">
              <a:spcBef>
                <a:spcPct val="50000"/>
              </a:spcBef>
              <a:buFont typeface="Wingdings" pitchFamily="2" charset="2"/>
              <a:buChar char="Ø"/>
            </a:pPr>
            <a:r>
              <a:rPr lang="fr-FR" sz="2400" b="1"/>
              <a:t> 8 mars =  3600 µg m</a:t>
            </a:r>
            <a:r>
              <a:rPr lang="fr-FR" sz="2400" b="1" baseline="30000"/>
              <a:t>-3</a:t>
            </a:r>
          </a:p>
          <a:p>
            <a:pPr lvl="1" algn="l">
              <a:spcBef>
                <a:spcPct val="50000"/>
              </a:spcBef>
              <a:buFont typeface="Wingdings" pitchFamily="2" charset="2"/>
              <a:buChar char="Ø"/>
            </a:pPr>
            <a:r>
              <a:rPr lang="fr-FR" sz="2400" b="1" baseline="30000"/>
              <a:t> </a:t>
            </a:r>
            <a:r>
              <a:rPr lang="fr-FR" sz="2400" b="1"/>
              <a:t>29 mars = 200 µg m</a:t>
            </a:r>
            <a:r>
              <a:rPr lang="fr-FR" sz="2400" b="1" baseline="30000"/>
              <a:t>-3</a:t>
            </a:r>
            <a:endParaRPr lang="fr-FR" sz="2400" b="1"/>
          </a:p>
          <a:p>
            <a:pPr lvl="1" algn="l">
              <a:spcBef>
                <a:spcPct val="50000"/>
              </a:spcBef>
              <a:buFont typeface="Wingdings" pitchFamily="2" charset="2"/>
              <a:buChar char="Ø"/>
            </a:pPr>
            <a:r>
              <a:rPr lang="fr-FR" sz="2400" b="1"/>
              <a:t> 6 avril =  45 µg m</a:t>
            </a:r>
            <a:r>
              <a:rPr lang="fr-FR" sz="2400" b="1" baseline="30000"/>
              <a:t>-3</a:t>
            </a:r>
            <a:r>
              <a:rPr lang="fr-FR" sz="2400" b="1"/>
              <a:t> </a:t>
            </a:r>
          </a:p>
        </p:txBody>
      </p:sp>
      <p:sp>
        <p:nvSpPr>
          <p:cNvPr id="27656" name="Text Box 8"/>
          <p:cNvSpPr txBox="1">
            <a:spLocks noChangeArrowheads="1"/>
          </p:cNvSpPr>
          <p:nvPr/>
        </p:nvSpPr>
        <p:spPr bwMode="auto">
          <a:xfrm>
            <a:off x="2292350" y="3406775"/>
            <a:ext cx="2279650" cy="366713"/>
          </a:xfrm>
          <a:prstGeom prst="rect">
            <a:avLst/>
          </a:prstGeom>
          <a:noFill/>
          <a:ln w="9525">
            <a:noFill/>
            <a:miter lim="800000"/>
            <a:headEnd/>
            <a:tailEnd/>
          </a:ln>
          <a:effectLst/>
        </p:spPr>
        <p:txBody>
          <a:bodyPr wrap="none">
            <a:spAutoFit/>
          </a:bodyPr>
          <a:lstStyle/>
          <a:p>
            <a:pPr algn="l"/>
            <a:r>
              <a:rPr lang="fr-FR"/>
              <a:t>6 Avril 2006 – 15h00</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Impacts</a:t>
            </a:r>
          </a:p>
        </p:txBody>
      </p:sp>
      <p:sp>
        <p:nvSpPr>
          <p:cNvPr id="3" name="Espace réservé du contenu 2"/>
          <p:cNvSpPr>
            <a:spLocks noGrp="1"/>
          </p:cNvSpPr>
          <p:nvPr>
            <p:ph idx="1"/>
          </p:nvPr>
        </p:nvSpPr>
        <p:spPr/>
        <p:txBody>
          <a:bodyPr>
            <a:normAutofit/>
          </a:bodyPr>
          <a:lstStyle/>
          <a:p>
            <a:r>
              <a:rPr lang="fr-FR" dirty="0" smtClean="0">
                <a:solidFill>
                  <a:schemeClr val="bg1">
                    <a:lumMod val="75000"/>
                  </a:schemeClr>
                </a:solidFill>
              </a:rPr>
              <a:t>Climatiques = poussières dans l’atmosphère (rétroaction)</a:t>
            </a:r>
          </a:p>
          <a:p>
            <a:pPr lvl="1"/>
            <a:r>
              <a:rPr lang="fr-FR" dirty="0" smtClean="0">
                <a:solidFill>
                  <a:schemeClr val="bg1">
                    <a:lumMod val="75000"/>
                  </a:schemeClr>
                </a:solidFill>
              </a:rPr>
              <a:t>Enjeu = rôle dans les changements climatiques en cours</a:t>
            </a:r>
          </a:p>
          <a:p>
            <a:r>
              <a:rPr lang="fr-FR" b="1" dirty="0" smtClean="0">
                <a:solidFill>
                  <a:srgbClr val="FF0000"/>
                </a:solidFill>
              </a:rPr>
              <a:t>Cycle des nutriments</a:t>
            </a:r>
          </a:p>
          <a:p>
            <a:pPr lvl="1"/>
            <a:r>
              <a:rPr lang="fr-FR" dirty="0" smtClean="0"/>
              <a:t>Enjeu = dégradation des sols agricoles (cultivés, pâturés) en zones semi arides fortement peuplées</a:t>
            </a:r>
          </a:p>
          <a:p>
            <a:pPr lvl="1">
              <a:buNone/>
            </a:pPr>
            <a:endParaRPr lang="fr-FR" dirty="0" smtClean="0"/>
          </a:p>
          <a:p>
            <a:pPr lvl="1"/>
            <a:endParaRPr lang="fr-FR" dirty="0" smtClean="0"/>
          </a:p>
          <a:p>
            <a:pPr>
              <a:buNone/>
            </a:pPr>
            <a:endParaRPr lang="fr-F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descr="wind_erosion_map.bmp"/>
          <p:cNvPicPr>
            <a:picLocks noChangeAspect="1"/>
          </p:cNvPicPr>
          <p:nvPr/>
        </p:nvPicPr>
        <p:blipFill>
          <a:blip r:embed="rId2" cstate="print"/>
          <a:stretch>
            <a:fillRect/>
          </a:stretch>
        </p:blipFill>
        <p:spPr>
          <a:xfrm>
            <a:off x="278292" y="1310016"/>
            <a:ext cx="8574157" cy="5547984"/>
          </a:xfrm>
          <a:prstGeom prst="rect">
            <a:avLst/>
          </a:prstGeom>
        </p:spPr>
      </p:pic>
      <p:sp>
        <p:nvSpPr>
          <p:cNvPr id="5" name="ZoneTexte 4"/>
          <p:cNvSpPr txBox="1"/>
          <p:nvPr/>
        </p:nvSpPr>
        <p:spPr>
          <a:xfrm>
            <a:off x="251520" y="6587612"/>
            <a:ext cx="1368708" cy="369332"/>
          </a:xfrm>
          <a:prstGeom prst="rect">
            <a:avLst/>
          </a:prstGeom>
          <a:noFill/>
        </p:spPr>
        <p:txBody>
          <a:bodyPr wrap="none" rtlCol="0">
            <a:spAutoFit/>
          </a:bodyPr>
          <a:lstStyle/>
          <a:p>
            <a:r>
              <a:rPr lang="fr-FR" b="1" dirty="0" smtClean="0"/>
              <a:t>USDA - 2002</a:t>
            </a:r>
            <a:endParaRPr lang="fr-FR" b="1" dirty="0"/>
          </a:p>
        </p:txBody>
      </p:sp>
      <p:pic>
        <p:nvPicPr>
          <p:cNvPr id="6" name="Picture 34" descr="moz-screenshot-3"/>
          <p:cNvPicPr>
            <a:picLocks noChangeAspect="1" noChangeArrowheads="1"/>
          </p:cNvPicPr>
          <p:nvPr/>
        </p:nvPicPr>
        <p:blipFill>
          <a:blip r:embed="rId3" cstate="print"/>
          <a:srcRect/>
          <a:stretch>
            <a:fillRect/>
          </a:stretch>
        </p:blipFill>
        <p:spPr bwMode="auto">
          <a:xfrm>
            <a:off x="-12700" y="0"/>
            <a:ext cx="9156700" cy="1474788"/>
          </a:xfrm>
          <a:prstGeom prst="rect">
            <a:avLst/>
          </a:prstGeom>
          <a:noFill/>
        </p:spPr>
      </p:pic>
      <p:sp>
        <p:nvSpPr>
          <p:cNvPr id="7" name="Rectangle 35"/>
          <p:cNvSpPr>
            <a:spLocks noChangeArrowheads="1"/>
          </p:cNvSpPr>
          <p:nvPr/>
        </p:nvSpPr>
        <p:spPr bwMode="auto">
          <a:xfrm>
            <a:off x="0" y="0"/>
            <a:ext cx="9144000" cy="1463675"/>
          </a:xfrm>
          <a:prstGeom prst="rect">
            <a:avLst/>
          </a:prstGeom>
          <a:gradFill rotWithShape="1">
            <a:gsLst>
              <a:gs pos="0">
                <a:schemeClr val="bg1">
                  <a:alpha val="50000"/>
                </a:schemeClr>
              </a:gs>
              <a:gs pos="100000">
                <a:schemeClr val="bg1">
                  <a:gamma/>
                  <a:shade val="46275"/>
                  <a:invGamma/>
                </a:schemeClr>
              </a:gs>
            </a:gsLst>
            <a:lin ang="0" scaled="1"/>
          </a:gradFill>
          <a:ln w="9525">
            <a:noFill/>
            <a:miter lim="800000"/>
            <a:headEnd/>
            <a:tailEnd/>
          </a:ln>
          <a:effectLst/>
        </p:spPr>
        <p:txBody>
          <a:bodyPr wrap="none" anchor="ctr"/>
          <a:lstStyle/>
          <a:p>
            <a:endParaRPr lang="fr-FR"/>
          </a:p>
        </p:txBody>
      </p:sp>
      <p:sp>
        <p:nvSpPr>
          <p:cNvPr id="8" name="Text Box 36"/>
          <p:cNvSpPr txBox="1">
            <a:spLocks noChangeArrowheads="1"/>
          </p:cNvSpPr>
          <p:nvPr/>
        </p:nvSpPr>
        <p:spPr bwMode="auto">
          <a:xfrm>
            <a:off x="4956313" y="439738"/>
            <a:ext cx="4187687" cy="584775"/>
          </a:xfrm>
          <a:prstGeom prst="rect">
            <a:avLst/>
          </a:prstGeom>
          <a:noFill/>
          <a:ln w="9525">
            <a:noFill/>
            <a:miter lim="800000"/>
            <a:headEnd/>
            <a:tailEnd/>
          </a:ln>
          <a:effectLst/>
        </p:spPr>
        <p:txBody>
          <a:bodyPr wrap="square">
            <a:spAutoFit/>
          </a:bodyPr>
          <a:lstStyle/>
          <a:p>
            <a:pPr algn="l">
              <a:spcBef>
                <a:spcPct val="50000"/>
              </a:spcBef>
            </a:pPr>
            <a:r>
              <a:rPr lang="fr-FR" sz="3200" b="1" dirty="0" smtClean="0">
                <a:solidFill>
                  <a:schemeClr val="bg1"/>
                </a:solidFill>
              </a:rPr>
              <a:t>Echelle locale au Sahel</a:t>
            </a:r>
            <a:endParaRPr lang="fr-FR" sz="3200" b="1" dirty="0">
              <a:solidFill>
                <a:schemeClr val="bg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1875</TotalTime>
  <Words>2841</Words>
  <Application>Microsoft Office PowerPoint</Application>
  <PresentationFormat>Affichage à l'écran (4:3)</PresentationFormat>
  <Paragraphs>384</Paragraphs>
  <Slides>52</Slides>
  <Notes>23</Notes>
  <HiddenSlides>0</HiddenSlides>
  <MMClips>0</MMClips>
  <ScaleCrop>false</ScaleCrop>
  <HeadingPairs>
    <vt:vector size="6" baseType="variant">
      <vt:variant>
        <vt:lpstr>Thème</vt:lpstr>
      </vt:variant>
      <vt:variant>
        <vt:i4>1</vt:i4>
      </vt:variant>
      <vt:variant>
        <vt:lpstr>Serveurs OLE incorporés</vt:lpstr>
      </vt:variant>
      <vt:variant>
        <vt:i4>3</vt:i4>
      </vt:variant>
      <vt:variant>
        <vt:lpstr>Titres des diapositives</vt:lpstr>
      </vt:variant>
      <vt:variant>
        <vt:i4>52</vt:i4>
      </vt:variant>
    </vt:vector>
  </HeadingPairs>
  <TitlesOfParts>
    <vt:vector size="56" baseType="lpstr">
      <vt:lpstr>Thème Office</vt:lpstr>
      <vt:lpstr>Equation</vt:lpstr>
      <vt:lpstr>Worksheet</vt:lpstr>
      <vt:lpstr>Document</vt:lpstr>
      <vt:lpstr>Erosion éolienne dans les régions arides et semi-arides</vt:lpstr>
      <vt:lpstr>Diapositive 2</vt:lpstr>
      <vt:lpstr>Impacts</vt:lpstr>
      <vt:lpstr>Diapositive 4</vt:lpstr>
      <vt:lpstr>Diapositive 5</vt:lpstr>
      <vt:lpstr>Diapositive 6</vt:lpstr>
      <vt:lpstr>Diapositive 7</vt:lpstr>
      <vt:lpstr>Impacts</vt:lpstr>
      <vt:lpstr>Diapositive 9</vt:lpstr>
      <vt:lpstr>Diapositive 10</vt:lpstr>
      <vt:lpstr>Diapositive 11</vt:lpstr>
      <vt:lpstr>Points bloquants</vt:lpstr>
      <vt:lpstr>L’érosion éolienne en zone aride</vt:lpstr>
      <vt:lpstr>L’érosion éolienne en zone semi-aride</vt:lpstr>
      <vt:lpstr>Modèles numériques</vt:lpstr>
      <vt:lpstr>A toi de jouer</vt:lpstr>
      <vt:lpstr>Tunisie</vt:lpstr>
      <vt:lpstr>Cartographie des propriétés des surfaces et des usages des sols</vt:lpstr>
      <vt:lpstr>Cartographie des usages des sols</vt:lpstr>
      <vt:lpstr>Cartographie des usages des sols</vt:lpstr>
      <vt:lpstr>Premiers développements du modèle pour la Tunisie</vt:lpstr>
      <vt:lpstr>Détermination des paramètres météorologiques</vt:lpstr>
      <vt:lpstr>Validation des paramètres météo : vent à 10 m</vt:lpstr>
      <vt:lpstr>Validation des paramètres météo : vent à 10 m</vt:lpstr>
      <vt:lpstr>Validation des paramètres météo : humidité du sol</vt:lpstr>
      <vt:lpstr>Résultats préliminaires : quantification des flux d’érosion</vt:lpstr>
      <vt:lpstr>Résultats préliminaires : quantification des flux d’érosion</vt:lpstr>
      <vt:lpstr>Résultats préliminaires : quantification des flux d’érosion</vt:lpstr>
      <vt:lpstr>Résultats préliminaires : quantification des flux d’érosion</vt:lpstr>
      <vt:lpstr>Résultats préliminaires : quantification des flux d’érosion</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En complément du projet WEST en Tunisie</vt:lpstr>
      <vt:lpstr>Diapositive 42</vt:lpstr>
      <vt:lpstr>Diapositive 43</vt:lpstr>
      <vt:lpstr>Diapositive 44</vt:lpstr>
      <vt:lpstr>Diapositive 45</vt:lpstr>
      <vt:lpstr>Diapositive 46</vt:lpstr>
      <vt:lpstr>Diapositive 47</vt:lpstr>
      <vt:lpstr>Diapositive 48</vt:lpstr>
      <vt:lpstr>Les projets de recherche en Tunisie En partenariat avec l’IRA</vt:lpstr>
      <vt:lpstr>Diapositive 50</vt:lpstr>
      <vt:lpstr>Les paramètres nécessaires</vt:lpstr>
      <vt:lpstr>Diapositive 52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Fabrice</dc:creator>
  <cp:lastModifiedBy>RAJOT</cp:lastModifiedBy>
  <cp:revision>163</cp:revision>
  <dcterms:created xsi:type="dcterms:W3CDTF">2013-07-26T08:37:45Z</dcterms:created>
  <dcterms:modified xsi:type="dcterms:W3CDTF">2013-09-25T09:48:52Z</dcterms:modified>
</cp:coreProperties>
</file>