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3"/>
  </p:notesMasterIdLst>
  <p:sldIdLst>
    <p:sldId id="410" r:id="rId2"/>
    <p:sldId id="426" r:id="rId3"/>
    <p:sldId id="406" r:id="rId4"/>
    <p:sldId id="407" r:id="rId5"/>
    <p:sldId id="409" r:id="rId6"/>
    <p:sldId id="413" r:id="rId7"/>
    <p:sldId id="416" r:id="rId8"/>
    <p:sldId id="419" r:id="rId9"/>
    <p:sldId id="458" r:id="rId10"/>
    <p:sldId id="485" r:id="rId11"/>
    <p:sldId id="482"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FF"/>
    <a:srgbClr val="CC0000"/>
    <a:srgbClr val="DB57C8"/>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3287" autoAdjust="0"/>
  </p:normalViewPr>
  <p:slideViewPr>
    <p:cSldViewPr>
      <p:cViewPr varScale="1">
        <p:scale>
          <a:sx n="68" d="100"/>
          <a:sy n="68" d="100"/>
        </p:scale>
        <p:origin x="-15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BD66B1-8DD4-45C7-ADCA-ED3457C8738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A64C056-89FA-4D6D-B41D-D609983918F8}" type="slidenum">
              <a:rPr lang="fr-FR"/>
              <a:pPr/>
              <a:t>1</a:t>
            </a:fld>
            <a:endParaRPr lang="fr-F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GB" smtClean="0"/>
              <a:t>Researchers are convinced that knowledge of the properties of the elementary building blocks of life will lead to a better prediction of both the structure and the function of larger biomolecules. These building blocks include amino acids, peptides and peptide models, nucleobases, sugars, as well as their relevant complexes and clusters.  These chemical entities are called here “biomimetic molecules”.</a:t>
            </a:r>
            <a:r>
              <a:rPr lang="fr-FR"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C19735E-D7E6-4883-9AA4-4EA9F6C25798}" type="slidenum">
              <a:rPr lang="fr-FR"/>
              <a:pPr/>
              <a:t>2</a:t>
            </a:fld>
            <a:endParaRPr lang="fr-F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D032FEF-5CB6-4BA5-A6DC-8B9DAB425D0A}" type="slidenum">
              <a:rPr lang="fr-FR"/>
              <a:pPr/>
              <a:t>3</a:t>
            </a:fld>
            <a:endParaRPr lang="fr-F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fr-FR" smtClean="0"/>
              <a:t>The PHI angle is the dihedral around the N-Calpha and PSI is the dihedral angle around the C-Calpha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D45EC5F-865E-4401-87B3-132DFFC3F6C1}" type="slidenum">
              <a:rPr lang="fr-FR"/>
              <a:pPr/>
              <a:t>4</a:t>
            </a:fld>
            <a:endParaRPr lang="fr-F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fr-FR" smtClean="0"/>
              <a:t>Primary structiure: sequence of amino acids in the protein, Depending on the length of the chain and the residue, hydrogen bonding are universal in biology, they stabilize the secondary structures and guides the folding of the proteins. Hydrogen bonding can happen or not involving different number of atoms. Secondary structures : </a:t>
            </a:r>
            <a:r>
              <a:rPr lang="fr-FR" smtClean="0">
                <a:latin typeface="Symbol" pitchFamily="18" charset="2"/>
              </a:rPr>
              <a:t>a helix , b</a:t>
            </a:r>
            <a:r>
              <a:rPr lang="fr-FR" smtClean="0"/>
              <a:t> sheets and gamma turns. Turns are important as they allow the polypetide chain to reverse direction Tertiary: folding of the seconday structure in space, quater: some proteins are formed from several polypetide chains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98FEF9A-D5B9-4689-B6F0-52E994071C93}" type="slidenum">
              <a:rPr lang="fr-FR"/>
              <a:pPr/>
              <a:t>5</a:t>
            </a:fld>
            <a:endParaRPr lang="fr-F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fr-FR" smtClean="0"/>
              <a:t>Hydrogen bonds : -universel in biologic systems,-stabilizes most of the secondary structures,-guides the folding of proteins</a:t>
            </a:r>
          </a:p>
          <a:p>
            <a:pPr eaLnBrk="1" hangingPunct="1"/>
            <a:r>
              <a:rPr lang="fr-FR" smtClean="0"/>
              <a:t>Polypeptide chains are formed by a chain of a-amino acids formed by elminiation of water</a:t>
            </a:r>
          </a:p>
          <a:p>
            <a:pPr eaLnBrk="1" hangingPunct="1"/>
            <a:r>
              <a:rPr lang="fr-FR" smtClean="0"/>
              <a:t>Ramachandran angles : 2 dihedral angles describing the relative positions of the 2 peptidic bonds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22B05C0-F9C2-4B55-817E-445D61797A08}" type="slidenum">
              <a:rPr lang="fr-FR"/>
              <a:pPr/>
              <a:t>8</a:t>
            </a:fld>
            <a:endParaRPr lang="fr-F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fr-FR" smtClean="0"/>
              <a:t>Replacement of the NH-CH3 group with the methyl ester group O-CH3 removes the proton donor group of AAMA eliminating the intramolecular hydrogen bond of C7.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fr-FR"/>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fr-FR"/>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5C43F99A-2354-45B7-BD24-F29AB71F108E}"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E6B7900-DF7A-4412-B523-33D71D4B8DF1}"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A5DC830B-B193-4211-B999-77C039BECE9B}"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pPr>
              <a:defRPr/>
            </a:pPr>
            <a:endParaRPr lang="fr-FR"/>
          </a:p>
        </p:txBody>
      </p:sp>
      <p:sp>
        <p:nvSpPr>
          <p:cNvPr id="5" name="Espace réservé du pied de page 4"/>
          <p:cNvSpPr>
            <a:spLocks noGrp="1"/>
          </p:cNvSpPr>
          <p:nvPr>
            <p:ph type="ftr" sz="quarter" idx="11"/>
          </p:nvPr>
        </p:nvSpPr>
        <p:spPr>
          <a:xfrm>
            <a:off x="457200" y="6480969"/>
            <a:ext cx="4260056" cy="300831"/>
          </a:xfrm>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0D34D0FB-99F2-463B-B4DE-59D86331E71B}"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pPr>
              <a:defRPr/>
            </a:pPr>
            <a:endParaRPr lang="fr-FR"/>
          </a:p>
        </p:txBody>
      </p:sp>
      <p:sp>
        <p:nvSpPr>
          <p:cNvPr id="5" name="Espace réservé du pied de page 4"/>
          <p:cNvSpPr>
            <a:spLocks noGrp="1"/>
          </p:cNvSpPr>
          <p:nvPr>
            <p:ph type="ftr" sz="quarter" idx="11"/>
          </p:nvPr>
        </p:nvSpPr>
        <p:spPr>
          <a:xfrm>
            <a:off x="2619376" y="6480969"/>
            <a:ext cx="4260056" cy="300831"/>
          </a:xfrm>
        </p:spPr>
        <p:txBody>
          <a:bodyPr/>
          <a:lstStyle/>
          <a:p>
            <a:pPr>
              <a:defRPr/>
            </a:pPr>
            <a:endParaRPr lang="fr-FR"/>
          </a:p>
        </p:txBody>
      </p:sp>
      <p:sp>
        <p:nvSpPr>
          <p:cNvPr id="6" name="Espace réservé du numéro de diapositive 5"/>
          <p:cNvSpPr>
            <a:spLocks noGrp="1"/>
          </p:cNvSpPr>
          <p:nvPr>
            <p:ph type="sldNum" sz="quarter" idx="12"/>
          </p:nvPr>
        </p:nvSpPr>
        <p:spPr>
          <a:xfrm>
            <a:off x="8451056" y="809624"/>
            <a:ext cx="502920" cy="300831"/>
          </a:xfrm>
        </p:spPr>
        <p:txBody>
          <a:bodyPr/>
          <a:lstStyle/>
          <a:p>
            <a:pPr>
              <a:defRPr/>
            </a:pPr>
            <a:fld id="{7BDB1CF5-27C5-4FC4-8BCE-0141AD77EEA4}" type="slidenum">
              <a:rPr lang="fr-FR" smtClean="0"/>
              <a:pPr>
                <a:defRPr/>
              </a:pPr>
              <a:t>‹N°›</a:t>
            </a:fld>
            <a:endParaRPr lang="fr-FR"/>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pPr>
              <a:defRPr/>
            </a:pPr>
            <a:endParaRPr lang="fr-FR"/>
          </a:p>
        </p:txBody>
      </p:sp>
      <p:sp>
        <p:nvSpPr>
          <p:cNvPr id="6" name="Espace réservé du pied de page 5"/>
          <p:cNvSpPr>
            <a:spLocks noGrp="1"/>
          </p:cNvSpPr>
          <p:nvPr>
            <p:ph type="ftr" sz="quarter" idx="11"/>
          </p:nvPr>
        </p:nvSpPr>
        <p:spPr>
          <a:xfrm>
            <a:off x="457200" y="6480969"/>
            <a:ext cx="4260056" cy="301752"/>
          </a:xfrm>
        </p:spPr>
        <p:txBody>
          <a:bodyPr/>
          <a:lstStyle/>
          <a:p>
            <a:pPr>
              <a:defRPr/>
            </a:pPr>
            <a:endParaRPr lang="fr-FR"/>
          </a:p>
        </p:txBody>
      </p:sp>
      <p:sp>
        <p:nvSpPr>
          <p:cNvPr id="7" name="Espace réservé du numéro de diapositive 6"/>
          <p:cNvSpPr>
            <a:spLocks noGrp="1"/>
          </p:cNvSpPr>
          <p:nvPr>
            <p:ph type="sldNum" sz="quarter" idx="12"/>
          </p:nvPr>
        </p:nvSpPr>
        <p:spPr>
          <a:xfrm>
            <a:off x="7589520" y="6480969"/>
            <a:ext cx="502920" cy="301752"/>
          </a:xfrm>
        </p:spPr>
        <p:txBody>
          <a:bodyPr/>
          <a:lstStyle/>
          <a:p>
            <a:pPr>
              <a:defRPr/>
            </a:pPr>
            <a:fld id="{4C4F4BAE-7DF7-4AAE-A7FB-B1449C68860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pPr>
              <a:defRPr/>
            </a:pPr>
            <a:endParaRPr lang="fr-FR"/>
          </a:p>
        </p:txBody>
      </p:sp>
      <p:sp>
        <p:nvSpPr>
          <p:cNvPr id="8" name="Espace réservé du pied de page 7"/>
          <p:cNvSpPr>
            <a:spLocks noGrp="1"/>
          </p:cNvSpPr>
          <p:nvPr>
            <p:ph type="ftr" sz="quarter" idx="11"/>
          </p:nvPr>
        </p:nvSpPr>
        <p:spPr>
          <a:xfrm>
            <a:off x="457200" y="6480969"/>
            <a:ext cx="4261104" cy="301752"/>
          </a:xfrm>
        </p:spPr>
        <p:txBody>
          <a:bodyPr/>
          <a:lstStyle/>
          <a:p>
            <a:pPr>
              <a:defRPr/>
            </a:pPr>
            <a:endParaRPr lang="fr-F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pPr>
              <a:defRPr/>
            </a:pPr>
            <a:fld id="{9E762E2A-A715-4BB6-A2BB-2847F7FAC9E2}"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6B3C039-6083-4F73-A2C3-68CD7304C59F}"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pPr>
              <a:defRPr/>
            </a:pPr>
            <a:endParaRPr lang="fr-FR"/>
          </a:p>
        </p:txBody>
      </p:sp>
      <p:sp>
        <p:nvSpPr>
          <p:cNvPr id="3" name="Espace réservé du pied de page 2"/>
          <p:cNvSpPr>
            <a:spLocks noGrp="1"/>
          </p:cNvSpPr>
          <p:nvPr>
            <p:ph type="ftr" sz="quarter" idx="11"/>
          </p:nvPr>
        </p:nvSpPr>
        <p:spPr>
          <a:xfrm>
            <a:off x="457200" y="6481890"/>
            <a:ext cx="4260056" cy="300831"/>
          </a:xfrm>
        </p:spPr>
        <p:txBody>
          <a:bodyPr/>
          <a:lstStyle/>
          <a:p>
            <a:pPr>
              <a:defRPr/>
            </a:pPr>
            <a:endParaRPr lang="fr-FR"/>
          </a:p>
        </p:txBody>
      </p:sp>
      <p:sp>
        <p:nvSpPr>
          <p:cNvPr id="4" name="Espace réservé du numéro de diapositive 3"/>
          <p:cNvSpPr>
            <a:spLocks noGrp="1"/>
          </p:cNvSpPr>
          <p:nvPr>
            <p:ph type="sldNum" sz="quarter" idx="12"/>
          </p:nvPr>
        </p:nvSpPr>
        <p:spPr>
          <a:xfrm>
            <a:off x="7589520" y="6480969"/>
            <a:ext cx="502920" cy="301752"/>
          </a:xfrm>
        </p:spPr>
        <p:txBody>
          <a:bodyPr/>
          <a:lstStyle/>
          <a:p>
            <a:pPr>
              <a:defRPr/>
            </a:pPr>
            <a:fld id="{B53835E9-BFDE-4086-9D09-9F2AD55D4AFB}"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pPr>
              <a:defRPr/>
            </a:pPr>
            <a:endParaRPr lang="fr-F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pPr>
              <a:defRPr/>
            </a:pPr>
            <a:endParaRPr lang="fr-F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pPr>
              <a:defRPr/>
            </a:pPr>
            <a:fld id="{A451A81B-C433-431C-B944-6CFC05BF6BB2}"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pPr>
              <a:defRPr/>
            </a:pPr>
            <a:endParaRPr lang="fr-F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pPr>
              <a:defRPr/>
            </a:pPr>
            <a:endParaRPr lang="fr-F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pPr>
              <a:defRPr/>
            </a:pPr>
            <a:fld id="{255FF657-06C7-43BF-AF84-02FAC194A304}"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fr-FR"/>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fr-F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E42406EA-DE99-4B19-A2BF-172C9F136202}"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direct.com/science/article/pii/S0022285213001070"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www.sciencedirect.com/science/article/pii/S0022285213000179"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r>
              <a:rPr lang="fr-FR" sz="3600" smtClean="0"/>
              <a:t>From spectroscopy to « Biomimetic Molecules » ?</a:t>
            </a:r>
            <a:endParaRPr lang="en-US" sz="3600" smtClean="0"/>
          </a:p>
        </p:txBody>
      </p:sp>
      <p:sp>
        <p:nvSpPr>
          <p:cNvPr id="430083" name="Rectangle 3"/>
          <p:cNvSpPr>
            <a:spLocks noGrp="1" noChangeArrowheads="1"/>
          </p:cNvSpPr>
          <p:nvPr>
            <p:ph idx="1"/>
          </p:nvPr>
        </p:nvSpPr>
        <p:spPr>
          <a:xfrm>
            <a:off x="914400" y="1600200"/>
            <a:ext cx="7772400" cy="1539875"/>
          </a:xfrm>
        </p:spPr>
        <p:txBody>
          <a:bodyPr>
            <a:normAutofit fontScale="92500"/>
          </a:bodyPr>
          <a:lstStyle/>
          <a:p>
            <a:pPr eaLnBrk="1" hangingPunct="1"/>
            <a:r>
              <a:rPr lang="fr-FR" smtClean="0"/>
              <a:t>Small molecules forming the elementary blocks of biomolecules: amino acids, </a:t>
            </a:r>
            <a:r>
              <a:rPr lang="fr-FR" b="1" smtClean="0">
                <a:solidFill>
                  <a:srgbClr val="FF0000"/>
                </a:solidFill>
              </a:rPr>
              <a:t>small</a:t>
            </a:r>
            <a:r>
              <a:rPr lang="fr-FR" b="1" smtClean="0"/>
              <a:t> </a:t>
            </a:r>
            <a:r>
              <a:rPr lang="fr-FR" b="1" smtClean="0">
                <a:solidFill>
                  <a:srgbClr val="FF0000"/>
                </a:solidFill>
              </a:rPr>
              <a:t>peptides</a:t>
            </a:r>
            <a:r>
              <a:rPr lang="fr-FR" smtClean="0"/>
              <a:t>, nucleic acids, sugars…</a:t>
            </a:r>
            <a:endParaRPr lang="en-US" smtClean="0"/>
          </a:p>
        </p:txBody>
      </p:sp>
      <p:pic>
        <p:nvPicPr>
          <p:cNvPr id="430084" name="Picture 4"/>
          <p:cNvPicPr>
            <a:picLocks noChangeAspect="1" noChangeArrowheads="1"/>
          </p:cNvPicPr>
          <p:nvPr/>
        </p:nvPicPr>
        <p:blipFill>
          <a:blip r:embed="rId3" cstate="print"/>
          <a:srcRect l="52217" t="29582" r="12851" b="34053"/>
          <a:stretch>
            <a:fillRect/>
          </a:stretch>
        </p:blipFill>
        <p:spPr bwMode="auto">
          <a:xfrm>
            <a:off x="0" y="3068638"/>
            <a:ext cx="3348038" cy="3024187"/>
          </a:xfrm>
          <a:prstGeom prst="rect">
            <a:avLst/>
          </a:prstGeom>
          <a:noFill/>
          <a:ln w="9525">
            <a:noFill/>
            <a:miter lim="800000"/>
            <a:headEnd/>
            <a:tailEnd/>
          </a:ln>
        </p:spPr>
      </p:pic>
      <p:sp>
        <p:nvSpPr>
          <p:cNvPr id="430085" name="Rectangle 5"/>
          <p:cNvSpPr>
            <a:spLocks noChangeArrowheads="1"/>
          </p:cNvSpPr>
          <p:nvPr/>
        </p:nvSpPr>
        <p:spPr bwMode="auto">
          <a:xfrm>
            <a:off x="3492500" y="3068638"/>
            <a:ext cx="5651500" cy="3789362"/>
          </a:xfrm>
          <a:prstGeom prst="rect">
            <a:avLst/>
          </a:prstGeom>
          <a:solidFill>
            <a:srgbClr val="FFFF99"/>
          </a:solid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r>
              <a:rPr lang="fr-FR" sz="2100" dirty="0">
                <a:solidFill>
                  <a:schemeClr val="bg1"/>
                </a:solidFill>
              </a:rPr>
              <a:t>Can serve as validation </a:t>
            </a:r>
            <a:r>
              <a:rPr lang="fr-FR" sz="2100" dirty="0" err="1">
                <a:solidFill>
                  <a:schemeClr val="bg1"/>
                </a:solidFill>
              </a:rPr>
              <a:t>tools</a:t>
            </a:r>
            <a:endParaRPr lang="fr-FR" sz="2100" dirty="0">
              <a:solidFill>
                <a:schemeClr val="bg1"/>
              </a:solidFill>
            </a:endParaRPr>
          </a:p>
          <a:p>
            <a:pPr marL="342900" indent="-342900">
              <a:spcBef>
                <a:spcPct val="20000"/>
              </a:spcBef>
              <a:buClr>
                <a:schemeClr val="folHlink"/>
              </a:buClr>
              <a:buSzPct val="90000"/>
              <a:buFont typeface="Wingdings" pitchFamily="2" charset="2"/>
              <a:buChar char="n"/>
            </a:pPr>
            <a:r>
              <a:rPr lang="en-GB" sz="2100" dirty="0">
                <a:solidFill>
                  <a:schemeClr val="bg1"/>
                </a:solidFill>
              </a:rPr>
              <a:t>relatively small molecules are the favourite candidates for most oral drugs</a:t>
            </a:r>
            <a:r>
              <a:rPr lang="fr-FR" sz="2100" dirty="0">
                <a:solidFill>
                  <a:schemeClr val="bg1"/>
                </a:solidFill>
              </a:rPr>
              <a:t> (</a:t>
            </a:r>
            <a:r>
              <a:rPr lang="fr-FR" sz="2100" dirty="0" err="1">
                <a:solidFill>
                  <a:schemeClr val="bg1"/>
                </a:solidFill>
              </a:rPr>
              <a:t>so</a:t>
            </a:r>
            <a:r>
              <a:rPr lang="fr-FR" sz="2100" dirty="0">
                <a:solidFill>
                  <a:schemeClr val="bg1"/>
                </a:solidFill>
              </a:rPr>
              <a:t>-</a:t>
            </a:r>
            <a:r>
              <a:rPr lang="fr-FR" sz="2100" dirty="0" err="1">
                <a:solidFill>
                  <a:schemeClr val="bg1"/>
                </a:solidFill>
              </a:rPr>
              <a:t>called</a:t>
            </a:r>
            <a:r>
              <a:rPr lang="fr-FR" sz="2100" dirty="0">
                <a:solidFill>
                  <a:schemeClr val="bg1"/>
                </a:solidFill>
              </a:rPr>
              <a:t> « </a:t>
            </a:r>
            <a:r>
              <a:rPr lang="fr-FR" sz="2100" dirty="0" err="1">
                <a:solidFill>
                  <a:schemeClr val="bg1"/>
                </a:solidFill>
              </a:rPr>
              <a:t>Lipinsky</a:t>
            </a:r>
            <a:r>
              <a:rPr lang="fr-FR" sz="2100" dirty="0">
                <a:solidFill>
                  <a:schemeClr val="bg1"/>
                </a:solidFill>
              </a:rPr>
              <a:t> </a:t>
            </a:r>
            <a:r>
              <a:rPr lang="fr-FR" sz="2100" dirty="0" err="1">
                <a:solidFill>
                  <a:schemeClr val="bg1"/>
                </a:solidFill>
              </a:rPr>
              <a:t>rule</a:t>
            </a:r>
            <a:r>
              <a:rPr lang="fr-FR" sz="2100" dirty="0">
                <a:solidFill>
                  <a:schemeClr val="bg1"/>
                </a:solidFill>
              </a:rPr>
              <a:t> »): </a:t>
            </a:r>
          </a:p>
          <a:p>
            <a:pPr marL="342900" indent="-342900">
              <a:spcBef>
                <a:spcPct val="20000"/>
              </a:spcBef>
              <a:buClr>
                <a:schemeClr val="folHlink"/>
              </a:buClr>
              <a:buSzPct val="90000"/>
              <a:buFont typeface="Wingdings" pitchFamily="2" charset="2"/>
              <a:buNone/>
            </a:pPr>
            <a:r>
              <a:rPr lang="fr-FR" sz="2100" dirty="0">
                <a:solidFill>
                  <a:schemeClr val="bg1"/>
                </a:solidFill>
              </a:rPr>
              <a:t>-</a:t>
            </a:r>
            <a:r>
              <a:rPr lang="en-GB" sz="2100" dirty="0">
                <a:solidFill>
                  <a:schemeClr val="bg1"/>
                </a:solidFill>
              </a:rPr>
              <a:t>molecular weight of 500 or less,</a:t>
            </a:r>
          </a:p>
          <a:p>
            <a:pPr marL="342900" indent="-342900">
              <a:spcBef>
                <a:spcPct val="20000"/>
              </a:spcBef>
              <a:buClr>
                <a:schemeClr val="folHlink"/>
              </a:buClr>
              <a:buSzPct val="90000"/>
              <a:buFont typeface="Wingdings" pitchFamily="2" charset="2"/>
              <a:buNone/>
            </a:pPr>
            <a:r>
              <a:rPr lang="en-GB" sz="2100" dirty="0">
                <a:solidFill>
                  <a:schemeClr val="bg1"/>
                </a:solidFill>
              </a:rPr>
              <a:t>-not more than 5 hydrogen-bond donor sites, </a:t>
            </a:r>
          </a:p>
          <a:p>
            <a:pPr marL="342900" indent="-342900">
              <a:spcBef>
                <a:spcPct val="20000"/>
              </a:spcBef>
              <a:buClr>
                <a:schemeClr val="folHlink"/>
              </a:buClr>
              <a:buSzPct val="90000"/>
              <a:buFont typeface="Wingdings" pitchFamily="2" charset="2"/>
              <a:buNone/>
            </a:pPr>
            <a:r>
              <a:rPr lang="en-GB" sz="2100" dirty="0">
                <a:solidFill>
                  <a:schemeClr val="bg1"/>
                </a:solidFill>
              </a:rPr>
              <a:t>-not more than 10 hydrogen-bond acceptor sites</a:t>
            </a:r>
          </a:p>
          <a:p>
            <a:pPr marL="342900" indent="-342900">
              <a:spcBef>
                <a:spcPct val="20000"/>
              </a:spcBef>
              <a:buClr>
                <a:schemeClr val="folHlink"/>
              </a:buClr>
              <a:buSzPct val="90000"/>
              <a:buFont typeface="Wingdings" pitchFamily="2" charset="2"/>
              <a:buNone/>
            </a:pPr>
            <a:r>
              <a:rPr lang="en-GB" sz="2100" dirty="0">
                <a:solidFill>
                  <a:schemeClr val="bg1"/>
                </a:solidFill>
              </a:rPr>
              <a:t> </a:t>
            </a:r>
            <a:r>
              <a:rPr lang="en-GB" dirty="0">
                <a:solidFill>
                  <a:schemeClr val="bg1"/>
                </a:solidFill>
              </a:rPr>
              <a:t>Jorgensen,  “</a:t>
            </a:r>
            <a:r>
              <a:rPr lang="en-GB" altLang="ja-JP" dirty="0">
                <a:solidFill>
                  <a:schemeClr val="bg1"/>
                </a:solidFill>
                <a:ea typeface="ＭＳ Ｐゴシック" pitchFamily="34" charset="-128"/>
              </a:rPr>
              <a:t>Drug Discovery”, </a:t>
            </a:r>
            <a:r>
              <a:rPr lang="en-GB" altLang="ja-JP" i="1" dirty="0">
                <a:solidFill>
                  <a:schemeClr val="bg1"/>
                </a:solidFill>
                <a:ea typeface="ＭＳ Ｐゴシック" pitchFamily="34" charset="-128"/>
              </a:rPr>
              <a:t>Science, 303, 1813 (2004)</a:t>
            </a:r>
            <a:r>
              <a:rPr lang="fr-FR" sz="2000" dirty="0">
                <a:solidFill>
                  <a:schemeClr val="bg1"/>
                </a:solidFill>
              </a:rPr>
              <a:t>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082"/>
                                        </p:tgtEl>
                                        <p:attrNameLst>
                                          <p:attrName>style.visibility</p:attrName>
                                        </p:attrNameLst>
                                      </p:cBhvr>
                                      <p:to>
                                        <p:strVal val="visible"/>
                                      </p:to>
                                    </p:set>
                                    <p:animEffect transition="in" filter="checkerboard(across)">
                                      <p:cBhvr>
                                        <p:cTn id="7" dur="500"/>
                                        <p:tgtEl>
                                          <p:spTgt spid="4300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008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008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0085">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0085">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0085">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30085">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0085">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300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6360169" cy="2904406"/>
          </a:xfrm>
          <a:prstGeom prst="rect">
            <a:avLst/>
          </a:prstGeom>
          <a:noFill/>
          <a:ln w="9525">
            <a:noFill/>
            <a:miter lim="800000"/>
            <a:headEnd/>
            <a:tailEnd/>
          </a:ln>
        </p:spPr>
      </p:pic>
      <p:sp>
        <p:nvSpPr>
          <p:cNvPr id="3" name="Rectangle 2"/>
          <p:cNvSpPr/>
          <p:nvPr/>
        </p:nvSpPr>
        <p:spPr>
          <a:xfrm>
            <a:off x="2267744" y="1484784"/>
            <a:ext cx="4176464" cy="830997"/>
          </a:xfrm>
          <a:prstGeom prst="rect">
            <a:avLst/>
          </a:prstGeom>
        </p:spPr>
        <p:txBody>
          <a:bodyPr wrap="square">
            <a:spAutoFit/>
          </a:bodyPr>
          <a:lstStyle/>
          <a:p>
            <a:pPr lvl="1"/>
            <a:r>
              <a:rPr lang="fr-FR" sz="1200" b="1" dirty="0" err="1" smtClean="0">
                <a:hlinkClick r:id="rId3"/>
              </a:rPr>
              <a:t>Conformational</a:t>
            </a:r>
            <a:r>
              <a:rPr lang="fr-FR" sz="1200" b="1" dirty="0" smtClean="0">
                <a:hlinkClick r:id="rId3"/>
              </a:rPr>
              <a:t> </a:t>
            </a:r>
            <a:r>
              <a:rPr lang="fr-FR" sz="1200" b="1" dirty="0" err="1" smtClean="0">
                <a:hlinkClick r:id="rId3"/>
              </a:rPr>
              <a:t>analysis</a:t>
            </a:r>
            <a:r>
              <a:rPr lang="fr-FR" sz="1200" b="1" dirty="0" smtClean="0">
                <a:hlinkClick r:id="rId3"/>
              </a:rPr>
              <a:t> of </a:t>
            </a:r>
            <a:r>
              <a:rPr lang="fr-FR" sz="1200" b="1" i="1" dirty="0" smtClean="0">
                <a:hlinkClick r:id="rId3"/>
              </a:rPr>
              <a:t>n</a:t>
            </a:r>
            <a:r>
              <a:rPr lang="fr-FR" sz="1200" b="1" dirty="0" smtClean="0">
                <a:hlinkClick r:id="rId3"/>
              </a:rPr>
              <a:t>-</a:t>
            </a:r>
            <a:r>
              <a:rPr lang="fr-FR" sz="1200" b="1" dirty="0" err="1" smtClean="0">
                <a:hlinkClick r:id="rId3"/>
              </a:rPr>
              <a:t>pentyl</a:t>
            </a:r>
            <a:r>
              <a:rPr lang="fr-FR" sz="1200" b="1" dirty="0" smtClean="0">
                <a:hlinkClick r:id="rId3"/>
              </a:rPr>
              <a:t> </a:t>
            </a:r>
            <a:r>
              <a:rPr lang="fr-FR" sz="1200" b="1" dirty="0" err="1" smtClean="0">
                <a:hlinkClick r:id="rId3"/>
              </a:rPr>
              <a:t>acetate</a:t>
            </a:r>
            <a:r>
              <a:rPr lang="fr-FR" sz="1200" b="1" dirty="0" smtClean="0">
                <a:hlinkClick r:id="rId3"/>
              </a:rPr>
              <a:t> </a:t>
            </a:r>
            <a:r>
              <a:rPr lang="fr-FR" sz="1200" b="1" dirty="0" err="1" smtClean="0">
                <a:hlinkClick r:id="rId3"/>
              </a:rPr>
              <a:t>using</a:t>
            </a:r>
            <a:r>
              <a:rPr lang="fr-FR" sz="1200" b="1" dirty="0" smtClean="0">
                <a:hlinkClick r:id="rId3"/>
              </a:rPr>
              <a:t> </a:t>
            </a:r>
            <a:r>
              <a:rPr lang="fr-FR" sz="1200" b="1" dirty="0" err="1" smtClean="0">
                <a:hlinkClick r:id="rId3"/>
              </a:rPr>
              <a:t>microwave</a:t>
            </a:r>
            <a:r>
              <a:rPr lang="fr-FR" sz="1200" b="1" dirty="0" smtClean="0">
                <a:hlinkClick r:id="rId3"/>
              </a:rPr>
              <a:t> </a:t>
            </a:r>
            <a:r>
              <a:rPr lang="fr-FR" sz="1200" b="1" dirty="0" err="1" smtClean="0">
                <a:hlinkClick r:id="rId3"/>
              </a:rPr>
              <a:t>spectroscopy</a:t>
            </a:r>
            <a:endParaRPr lang="fr-FR" sz="1200" b="1" dirty="0" smtClean="0"/>
          </a:p>
          <a:p>
            <a:pPr lvl="1"/>
            <a:r>
              <a:rPr lang="fr-FR" sz="1200" b="1" i="1" dirty="0" smtClean="0">
                <a:solidFill>
                  <a:schemeClr val="bg1"/>
                </a:solidFill>
              </a:rPr>
              <a:t>J. Mol. </a:t>
            </a:r>
            <a:r>
              <a:rPr lang="fr-FR" sz="1200" b="1" i="1" dirty="0" err="1" smtClean="0">
                <a:solidFill>
                  <a:schemeClr val="bg1"/>
                </a:solidFill>
              </a:rPr>
              <a:t>Spectrosc</a:t>
            </a:r>
            <a:r>
              <a:rPr lang="fr-FR" sz="1200" b="1" i="1" dirty="0" smtClean="0">
                <a:solidFill>
                  <a:schemeClr val="bg1"/>
                </a:solidFill>
              </a:rPr>
              <a:t>.</a:t>
            </a:r>
            <a:r>
              <a:rPr lang="fr-FR" sz="1200" b="1" dirty="0" smtClean="0">
                <a:solidFill>
                  <a:schemeClr val="bg1"/>
                </a:solidFill>
              </a:rPr>
              <a:t>, </a:t>
            </a:r>
            <a:r>
              <a:rPr lang="fr-FR" sz="1200" b="1" i="1" dirty="0" smtClean="0">
                <a:solidFill>
                  <a:schemeClr val="bg1"/>
                </a:solidFill>
              </a:rPr>
              <a:t>290</a:t>
            </a:r>
            <a:r>
              <a:rPr lang="fr-FR" sz="1200" b="1" dirty="0" smtClean="0">
                <a:solidFill>
                  <a:schemeClr val="bg1"/>
                </a:solidFill>
              </a:rPr>
              <a:t>, </a:t>
            </a:r>
            <a:r>
              <a:rPr lang="fr-FR" sz="1200" b="1" i="1" dirty="0" smtClean="0">
                <a:solidFill>
                  <a:schemeClr val="bg1"/>
                </a:solidFill>
              </a:rPr>
              <a:t>2013</a:t>
            </a:r>
            <a:r>
              <a:rPr lang="fr-FR" sz="1200" b="1" dirty="0" smtClean="0">
                <a:solidFill>
                  <a:schemeClr val="bg1"/>
                </a:solidFill>
              </a:rPr>
              <a:t>, </a:t>
            </a:r>
            <a:r>
              <a:rPr lang="fr-FR" sz="1200" b="1" i="1" dirty="0" smtClean="0">
                <a:solidFill>
                  <a:schemeClr val="bg1"/>
                </a:solidFill>
              </a:rPr>
              <a:t>24-30</a:t>
            </a:r>
            <a:endParaRPr lang="fr-FR" sz="1200" b="1" dirty="0" smtClean="0">
              <a:solidFill>
                <a:schemeClr val="bg1"/>
              </a:solidFill>
            </a:endParaRPr>
          </a:p>
          <a:p>
            <a:pPr lvl="1"/>
            <a:r>
              <a:rPr lang="fr-FR" sz="1200" b="1" dirty="0" smtClean="0">
                <a:solidFill>
                  <a:schemeClr val="bg1"/>
                </a:solidFill>
              </a:rPr>
              <a:t>T. </a:t>
            </a:r>
            <a:r>
              <a:rPr lang="fr-FR" sz="1200" b="1" dirty="0" err="1" smtClean="0">
                <a:solidFill>
                  <a:schemeClr val="bg1"/>
                </a:solidFill>
              </a:rPr>
              <a:t>Attig</a:t>
            </a:r>
            <a:r>
              <a:rPr lang="fr-FR" sz="1200" b="1" dirty="0" smtClean="0">
                <a:solidFill>
                  <a:schemeClr val="bg1"/>
                </a:solidFill>
              </a:rPr>
              <a:t>, R. </a:t>
            </a:r>
            <a:r>
              <a:rPr lang="fr-FR" sz="1200" b="1" dirty="0" err="1" smtClean="0">
                <a:solidFill>
                  <a:schemeClr val="bg1"/>
                </a:solidFill>
              </a:rPr>
              <a:t>Kannengießer</a:t>
            </a:r>
            <a:r>
              <a:rPr lang="fr-FR" sz="1200" b="1" dirty="0" smtClean="0">
                <a:solidFill>
                  <a:schemeClr val="bg1"/>
                </a:solidFill>
              </a:rPr>
              <a:t>, I. </a:t>
            </a:r>
            <a:r>
              <a:rPr lang="fr-FR" sz="1200" b="1" dirty="0" err="1" smtClean="0">
                <a:solidFill>
                  <a:schemeClr val="bg1"/>
                </a:solidFill>
              </a:rPr>
              <a:t>Kleiner</a:t>
            </a:r>
            <a:r>
              <a:rPr lang="fr-FR" sz="1200" b="1" dirty="0" smtClean="0">
                <a:solidFill>
                  <a:schemeClr val="bg1"/>
                </a:solidFill>
              </a:rPr>
              <a:t>, W. Stahl</a:t>
            </a:r>
            <a:endParaRPr lang="fr-FR" sz="1200" b="1" dirty="0">
              <a:solidFill>
                <a:schemeClr val="bg1"/>
              </a:solidFill>
            </a:endParaRPr>
          </a:p>
        </p:txBody>
      </p:sp>
      <p:pic>
        <p:nvPicPr>
          <p:cNvPr id="149506" name="Picture 2" descr="G:\save-ik-HOME\Nouveau nom (E)\prologue-html5up\images\pomme-n-butyl-acetate.jpg"/>
          <p:cNvPicPr>
            <a:picLocks noChangeAspect="1" noChangeArrowheads="1"/>
          </p:cNvPicPr>
          <p:nvPr/>
        </p:nvPicPr>
        <p:blipFill>
          <a:blip r:embed="rId4" cstate="print"/>
          <a:srcRect/>
          <a:stretch>
            <a:fillRect/>
          </a:stretch>
        </p:blipFill>
        <p:spPr bwMode="auto">
          <a:xfrm>
            <a:off x="179512" y="3212976"/>
            <a:ext cx="4608512" cy="2893041"/>
          </a:xfrm>
          <a:prstGeom prst="rect">
            <a:avLst/>
          </a:prstGeom>
          <a:noFill/>
        </p:spPr>
      </p:pic>
      <p:sp>
        <p:nvSpPr>
          <p:cNvPr id="7" name="Rectangle 6"/>
          <p:cNvSpPr/>
          <p:nvPr/>
        </p:nvSpPr>
        <p:spPr>
          <a:xfrm>
            <a:off x="0" y="3140968"/>
            <a:ext cx="5076056" cy="646331"/>
          </a:xfrm>
          <a:prstGeom prst="rect">
            <a:avLst/>
          </a:prstGeom>
        </p:spPr>
        <p:txBody>
          <a:bodyPr wrap="square">
            <a:spAutoFit/>
          </a:bodyPr>
          <a:lstStyle/>
          <a:p>
            <a:pPr lvl="1"/>
            <a:r>
              <a:rPr lang="fr-FR" sz="1200" b="1" dirty="0" smtClean="0">
                <a:hlinkClick r:id="rId5"/>
              </a:rPr>
              <a:t>The </a:t>
            </a:r>
            <a:r>
              <a:rPr lang="fr-FR" sz="1200" b="1" dirty="0" err="1" smtClean="0">
                <a:hlinkClick r:id="rId5"/>
              </a:rPr>
              <a:t>microwave</a:t>
            </a:r>
            <a:r>
              <a:rPr lang="fr-FR" sz="1200" b="1" dirty="0" smtClean="0">
                <a:hlinkClick r:id="rId5"/>
              </a:rPr>
              <a:t> </a:t>
            </a:r>
            <a:r>
              <a:rPr lang="fr-FR" sz="1200" b="1" dirty="0" err="1" smtClean="0">
                <a:hlinkClick r:id="rId5"/>
              </a:rPr>
              <a:t>spectrum</a:t>
            </a:r>
            <a:r>
              <a:rPr lang="fr-FR" sz="1200" b="1" dirty="0" smtClean="0">
                <a:hlinkClick r:id="rId5"/>
              </a:rPr>
              <a:t> of </a:t>
            </a:r>
            <a:r>
              <a:rPr lang="fr-FR" sz="1200" b="1" i="1" dirty="0" smtClean="0">
                <a:hlinkClick r:id="rId5"/>
              </a:rPr>
              <a:t>n</a:t>
            </a:r>
            <a:r>
              <a:rPr lang="fr-FR" sz="1200" b="1" dirty="0" smtClean="0">
                <a:hlinkClick r:id="rId5"/>
              </a:rPr>
              <a:t>-</a:t>
            </a:r>
            <a:r>
              <a:rPr lang="fr-FR" sz="1200" b="1" dirty="0" err="1" smtClean="0">
                <a:hlinkClick r:id="rId5"/>
              </a:rPr>
              <a:t>butyl</a:t>
            </a:r>
            <a:r>
              <a:rPr lang="fr-FR" sz="1200" b="1" dirty="0" smtClean="0">
                <a:hlinkClick r:id="rId5"/>
              </a:rPr>
              <a:t> </a:t>
            </a:r>
            <a:r>
              <a:rPr lang="fr-FR" sz="1200" b="1" dirty="0" err="1" smtClean="0">
                <a:hlinkClick r:id="rId5"/>
              </a:rPr>
              <a:t>acetate</a:t>
            </a:r>
            <a:endParaRPr lang="fr-FR" sz="1200" b="1" dirty="0"/>
          </a:p>
          <a:p>
            <a:pPr lvl="1"/>
            <a:r>
              <a:rPr lang="fr-FR" sz="1200" b="1" i="1" dirty="0" smtClean="0">
                <a:solidFill>
                  <a:schemeClr val="bg1"/>
                </a:solidFill>
              </a:rPr>
              <a:t>J. Mol. </a:t>
            </a:r>
            <a:r>
              <a:rPr lang="fr-FR" sz="1200" b="1" i="1" dirty="0" err="1" smtClean="0">
                <a:solidFill>
                  <a:schemeClr val="bg1"/>
                </a:solidFill>
              </a:rPr>
              <a:t>Spectrosc</a:t>
            </a:r>
            <a:r>
              <a:rPr lang="fr-FR" sz="1200" b="1" i="1" dirty="0" smtClean="0">
                <a:solidFill>
                  <a:schemeClr val="bg1"/>
                </a:solidFill>
              </a:rPr>
              <a:t>. 284–285, 2013</a:t>
            </a:r>
            <a:r>
              <a:rPr lang="fr-FR" sz="1200" b="1" dirty="0" smtClean="0">
                <a:solidFill>
                  <a:schemeClr val="bg1"/>
                </a:solidFill>
              </a:rPr>
              <a:t>, </a:t>
            </a:r>
            <a:r>
              <a:rPr lang="fr-FR" sz="1200" b="1" i="1" dirty="0" smtClean="0">
                <a:solidFill>
                  <a:schemeClr val="bg1"/>
                </a:solidFill>
              </a:rPr>
              <a:t>8-15</a:t>
            </a:r>
            <a:endParaRPr lang="fr-FR" sz="1200" b="1" dirty="0" smtClean="0">
              <a:solidFill>
                <a:schemeClr val="bg1"/>
              </a:solidFill>
            </a:endParaRPr>
          </a:p>
          <a:p>
            <a:pPr lvl="1"/>
            <a:r>
              <a:rPr lang="fr-FR" sz="1200" b="1" dirty="0" smtClean="0">
                <a:solidFill>
                  <a:schemeClr val="bg1"/>
                </a:solidFill>
              </a:rPr>
              <a:t>T. </a:t>
            </a:r>
            <a:r>
              <a:rPr lang="fr-FR" sz="1200" b="1" dirty="0" err="1" smtClean="0">
                <a:solidFill>
                  <a:schemeClr val="bg1"/>
                </a:solidFill>
              </a:rPr>
              <a:t>Attig</a:t>
            </a:r>
            <a:r>
              <a:rPr lang="fr-FR" sz="1200" b="1" dirty="0" smtClean="0">
                <a:solidFill>
                  <a:schemeClr val="bg1"/>
                </a:solidFill>
              </a:rPr>
              <a:t>, L.W. </a:t>
            </a:r>
            <a:r>
              <a:rPr lang="fr-FR" sz="1200" b="1" dirty="0" err="1" smtClean="0">
                <a:solidFill>
                  <a:schemeClr val="bg1"/>
                </a:solidFill>
              </a:rPr>
              <a:t>Sutikdja</a:t>
            </a:r>
            <a:r>
              <a:rPr lang="fr-FR" sz="1200" b="1" dirty="0" smtClean="0">
                <a:solidFill>
                  <a:schemeClr val="bg1"/>
                </a:solidFill>
              </a:rPr>
              <a:t>, R. </a:t>
            </a:r>
            <a:r>
              <a:rPr lang="fr-FR" sz="1200" b="1" dirty="0" err="1" smtClean="0">
                <a:solidFill>
                  <a:schemeClr val="bg1"/>
                </a:solidFill>
              </a:rPr>
              <a:t>Kannengießer</a:t>
            </a:r>
            <a:r>
              <a:rPr lang="fr-FR" sz="1200" b="1" dirty="0" smtClean="0">
                <a:solidFill>
                  <a:schemeClr val="bg1"/>
                </a:solidFill>
              </a:rPr>
              <a:t>, I. </a:t>
            </a:r>
            <a:r>
              <a:rPr lang="fr-FR" sz="1200" b="1" dirty="0" err="1" smtClean="0">
                <a:solidFill>
                  <a:schemeClr val="bg1"/>
                </a:solidFill>
              </a:rPr>
              <a:t>Kleiner</a:t>
            </a:r>
            <a:r>
              <a:rPr lang="fr-FR" sz="1200" b="1" dirty="0" smtClean="0">
                <a:solidFill>
                  <a:schemeClr val="bg1"/>
                </a:solidFill>
              </a:rPr>
              <a:t>, W. Stahl</a:t>
            </a:r>
            <a:endParaRPr lang="fr-FR" sz="1200" b="1" dirty="0">
              <a:solidFill>
                <a:schemeClr val="bg1"/>
              </a:solidFill>
            </a:endParaRPr>
          </a:p>
        </p:txBody>
      </p:sp>
      <p:pic>
        <p:nvPicPr>
          <p:cNvPr id="8" name="Picture 28"/>
          <p:cNvPicPr>
            <a:picLocks noChangeAspect="1" noChangeArrowheads="1"/>
          </p:cNvPicPr>
          <p:nvPr/>
        </p:nvPicPr>
        <p:blipFill>
          <a:blip r:embed="rId6" cstate="print"/>
          <a:srcRect/>
          <a:stretch>
            <a:fillRect/>
          </a:stretch>
        </p:blipFill>
        <p:spPr bwMode="auto">
          <a:xfrm>
            <a:off x="5652120" y="3573016"/>
            <a:ext cx="1944688" cy="1316037"/>
          </a:xfrm>
          <a:prstGeom prst="rect">
            <a:avLst/>
          </a:prstGeom>
          <a:noFill/>
          <a:ln w="9525">
            <a:noFill/>
            <a:miter lim="800000"/>
            <a:headEnd/>
            <a:tailEnd/>
          </a:ln>
        </p:spPr>
      </p:pic>
      <p:sp>
        <p:nvSpPr>
          <p:cNvPr id="9" name="Rectangle 8"/>
          <p:cNvSpPr/>
          <p:nvPr/>
        </p:nvSpPr>
        <p:spPr>
          <a:xfrm>
            <a:off x="4860032" y="4826675"/>
            <a:ext cx="4572000" cy="1384995"/>
          </a:xfrm>
          <a:prstGeom prst="rect">
            <a:avLst/>
          </a:prstGeom>
        </p:spPr>
        <p:txBody>
          <a:bodyPr>
            <a:spAutoFit/>
          </a:bodyPr>
          <a:lstStyle/>
          <a:p>
            <a:r>
              <a:rPr lang="en-US" sz="1200" b="1" u="sng" dirty="0">
                <a:solidFill>
                  <a:schemeClr val="accent5">
                    <a:lumMod val="40000"/>
                    <a:lumOff val="60000"/>
                  </a:schemeClr>
                </a:solidFill>
              </a:rPr>
              <a:t>Structural studies on banana oil, </a:t>
            </a:r>
            <a:r>
              <a:rPr lang="en-US" sz="1200" b="1" u="sng" dirty="0" err="1">
                <a:solidFill>
                  <a:schemeClr val="accent5">
                    <a:lumMod val="40000"/>
                    <a:lumOff val="60000"/>
                  </a:schemeClr>
                </a:solidFill>
              </a:rPr>
              <a:t>isoamyl</a:t>
            </a:r>
            <a:r>
              <a:rPr lang="en-US" sz="1200" b="1" u="sng" dirty="0">
                <a:solidFill>
                  <a:schemeClr val="accent5">
                    <a:lumMod val="40000"/>
                    <a:lumOff val="60000"/>
                  </a:schemeClr>
                </a:solidFill>
              </a:rPr>
              <a:t> acetate,</a:t>
            </a:r>
          </a:p>
          <a:p>
            <a:r>
              <a:rPr lang="en-US" sz="1200" b="1" u="sng" dirty="0">
                <a:solidFill>
                  <a:schemeClr val="accent5">
                    <a:lumMod val="40000"/>
                    <a:lumOff val="60000"/>
                  </a:schemeClr>
                </a:solidFill>
              </a:rPr>
              <a:t>by means of microwave spectroscopy and quantum</a:t>
            </a:r>
          </a:p>
          <a:p>
            <a:r>
              <a:rPr lang="fr-FR" sz="1200" b="1" u="sng" dirty="0" err="1">
                <a:solidFill>
                  <a:schemeClr val="accent5">
                    <a:lumMod val="40000"/>
                    <a:lumOff val="60000"/>
                  </a:schemeClr>
                </a:solidFill>
              </a:rPr>
              <a:t>chemical</a:t>
            </a:r>
            <a:r>
              <a:rPr lang="fr-FR" sz="1200" b="1" u="sng" dirty="0">
                <a:solidFill>
                  <a:schemeClr val="accent5">
                    <a:lumMod val="40000"/>
                    <a:lumOff val="60000"/>
                  </a:schemeClr>
                </a:solidFill>
              </a:rPr>
              <a:t> </a:t>
            </a:r>
            <a:r>
              <a:rPr lang="fr-FR" sz="1200" b="1" u="sng" dirty="0" err="1">
                <a:solidFill>
                  <a:schemeClr val="accent5">
                    <a:lumMod val="40000"/>
                    <a:lumOff val="60000"/>
                  </a:schemeClr>
                </a:solidFill>
              </a:rPr>
              <a:t>calculations</a:t>
            </a:r>
            <a:endParaRPr lang="fr-FR" sz="1200" b="1" u="sng" dirty="0">
              <a:solidFill>
                <a:schemeClr val="accent5">
                  <a:lumMod val="40000"/>
                  <a:lumOff val="60000"/>
                </a:schemeClr>
              </a:solidFill>
            </a:endParaRPr>
          </a:p>
          <a:p>
            <a:r>
              <a:rPr lang="fr-FR" sz="1200" b="1" dirty="0"/>
              <a:t>L.W. </a:t>
            </a:r>
            <a:r>
              <a:rPr lang="fr-FR" sz="1200" b="1" dirty="0" err="1" smtClean="0"/>
              <a:t>Sutikdja</a:t>
            </a:r>
            <a:r>
              <a:rPr lang="fr-FR" sz="1200" b="1" dirty="0" smtClean="0"/>
              <a:t>, </a:t>
            </a:r>
            <a:r>
              <a:rPr lang="fr-FR" sz="1200" b="1" dirty="0"/>
              <a:t>D. </a:t>
            </a:r>
            <a:r>
              <a:rPr lang="fr-FR" sz="1200" b="1" dirty="0" err="1" smtClean="0"/>
              <a:t>Jelisavac</a:t>
            </a:r>
            <a:r>
              <a:rPr lang="fr-FR" sz="1200" b="1" dirty="0" smtClean="0"/>
              <a:t>, </a:t>
            </a:r>
            <a:r>
              <a:rPr lang="fr-FR" sz="1200" b="1" dirty="0"/>
              <a:t>W. Stahl </a:t>
            </a:r>
            <a:r>
              <a:rPr lang="fr-FR" sz="1200" b="1" dirty="0" smtClean="0"/>
              <a:t>and I</a:t>
            </a:r>
            <a:r>
              <a:rPr lang="fr-FR" sz="1200" b="1" dirty="0"/>
              <a:t>. </a:t>
            </a:r>
            <a:r>
              <a:rPr lang="fr-FR" sz="1200" b="1" dirty="0" err="1" smtClean="0"/>
              <a:t>Kleiner</a:t>
            </a:r>
            <a:endParaRPr lang="fr-FR" sz="1200" b="1" dirty="0" smtClean="0"/>
          </a:p>
          <a:p>
            <a:r>
              <a:rPr lang="en-GB" sz="1200" b="1" dirty="0" smtClean="0"/>
              <a:t> </a:t>
            </a:r>
            <a:r>
              <a:rPr lang="en-GB" sz="1200" b="1" dirty="0"/>
              <a:t>Mol. Phys 110, 2883–2893 (2012)</a:t>
            </a:r>
            <a:r>
              <a:rPr lang="en-GB" sz="1200" dirty="0"/>
              <a:t> </a:t>
            </a:r>
            <a:endParaRPr lang="fr-FR" sz="1200" dirty="0"/>
          </a:p>
          <a:p>
            <a:endParaRPr lang="fr-FR" sz="1200" b="1" dirty="0" smtClean="0"/>
          </a:p>
          <a:p>
            <a:endParaRPr lang="fr-FR" sz="1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2" name="Picture 3" descr="LIN Graphical abstract.tif"/>
          <p:cNvPicPr>
            <a:picLocks noChangeAspect="1"/>
          </p:cNvPicPr>
          <p:nvPr/>
        </p:nvPicPr>
        <p:blipFill>
          <a:blip r:embed="rId2" cstate="print"/>
          <a:srcRect/>
          <a:stretch>
            <a:fillRect/>
          </a:stretch>
        </p:blipFill>
        <p:spPr bwMode="auto">
          <a:xfrm>
            <a:off x="4464342" y="0"/>
            <a:ext cx="4679658" cy="3117200"/>
          </a:xfrm>
          <a:prstGeom prst="rect">
            <a:avLst/>
          </a:prstGeom>
          <a:noFill/>
          <a:ln w="9525">
            <a:noFill/>
            <a:miter lim="800000"/>
            <a:headEnd/>
            <a:tailEnd/>
          </a:ln>
        </p:spPr>
      </p:pic>
      <p:pic>
        <p:nvPicPr>
          <p:cNvPr id="130053" name="Picture 5"/>
          <p:cNvPicPr>
            <a:picLocks noChangeAspect="1" noChangeArrowheads="1"/>
          </p:cNvPicPr>
          <p:nvPr/>
        </p:nvPicPr>
        <p:blipFill>
          <a:blip r:embed="rId3" cstate="print"/>
          <a:srcRect/>
          <a:stretch>
            <a:fillRect/>
          </a:stretch>
        </p:blipFill>
        <p:spPr bwMode="auto">
          <a:xfrm>
            <a:off x="0" y="2082807"/>
            <a:ext cx="4499992" cy="4775193"/>
          </a:xfrm>
          <a:prstGeom prst="rect">
            <a:avLst/>
          </a:prstGeom>
          <a:noFill/>
          <a:ln w="9525">
            <a:noFill/>
            <a:miter lim="800000"/>
            <a:headEnd/>
            <a:tailEnd/>
          </a:ln>
          <a:effectLst/>
        </p:spPr>
      </p:pic>
      <p:pic>
        <p:nvPicPr>
          <p:cNvPr id="130054" name="Picture 6"/>
          <p:cNvPicPr>
            <a:picLocks noChangeAspect="1" noChangeArrowheads="1"/>
          </p:cNvPicPr>
          <p:nvPr/>
        </p:nvPicPr>
        <p:blipFill>
          <a:blip r:embed="rId4" cstate="print"/>
          <a:srcRect/>
          <a:stretch>
            <a:fillRect/>
          </a:stretch>
        </p:blipFill>
        <p:spPr bwMode="auto">
          <a:xfrm>
            <a:off x="4932363" y="3141663"/>
            <a:ext cx="3519487" cy="2214562"/>
          </a:xfrm>
          <a:prstGeom prst="rect">
            <a:avLst/>
          </a:prstGeom>
          <a:noFill/>
          <a:ln w="9525">
            <a:noFill/>
            <a:miter lim="800000"/>
            <a:headEnd/>
            <a:tailEnd/>
          </a:ln>
          <a:effectLst/>
        </p:spPr>
      </p:pic>
      <p:sp>
        <p:nvSpPr>
          <p:cNvPr id="5" name="Rectangle 4"/>
          <p:cNvSpPr/>
          <p:nvPr/>
        </p:nvSpPr>
        <p:spPr>
          <a:xfrm>
            <a:off x="179512" y="476672"/>
            <a:ext cx="4572000" cy="646331"/>
          </a:xfrm>
          <a:prstGeom prst="rect">
            <a:avLst/>
          </a:prstGeom>
        </p:spPr>
        <p:txBody>
          <a:bodyPr>
            <a:spAutoFit/>
          </a:bodyPr>
          <a:lstStyle/>
          <a:p>
            <a:r>
              <a:rPr lang="en-GB" dirty="0" smtClean="0"/>
              <a:t>Nguyen, </a:t>
            </a:r>
            <a:r>
              <a:rPr lang="en-GB" dirty="0" err="1" smtClean="0"/>
              <a:t>Kleiner</a:t>
            </a:r>
            <a:r>
              <a:rPr lang="en-GB" dirty="0" smtClean="0"/>
              <a:t> et al </a:t>
            </a:r>
            <a:r>
              <a:rPr lang="en-GB" dirty="0" err="1" smtClean="0"/>
              <a:t>Phys.Chem</a:t>
            </a:r>
            <a:r>
              <a:rPr lang="en-GB" dirty="0"/>
              <a:t>. Chem. </a:t>
            </a:r>
            <a:r>
              <a:rPr lang="en-US" dirty="0"/>
              <a:t>Phys., </a:t>
            </a:r>
            <a:r>
              <a:rPr lang="en-US" b="1" dirty="0"/>
              <a:t>15</a:t>
            </a:r>
            <a:r>
              <a:rPr lang="en-US" dirty="0"/>
              <a:t>, 10012 (2013)</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1125538"/>
            <a:ext cx="9144000" cy="427037"/>
          </a:xfrm>
          <a:prstGeom prst="rect">
            <a:avLst/>
          </a:prstGeom>
          <a:noFill/>
          <a:ln w="9525">
            <a:noFill/>
            <a:miter lim="800000"/>
            <a:headEnd/>
            <a:tailEnd/>
          </a:ln>
        </p:spPr>
        <p:txBody>
          <a:bodyPr>
            <a:spAutoFit/>
          </a:bodyPr>
          <a:lstStyle/>
          <a:p>
            <a:pPr>
              <a:buFont typeface="Wingdings" pitchFamily="2" charset="2"/>
              <a:buChar char="Ø"/>
            </a:pPr>
            <a:endParaRPr lang="fr-FR" sz="2200" b="1">
              <a:solidFill>
                <a:srgbClr val="0099FF"/>
              </a:solidFill>
            </a:endParaRPr>
          </a:p>
        </p:txBody>
      </p:sp>
      <p:sp>
        <p:nvSpPr>
          <p:cNvPr id="40963" name="Rectangle 4"/>
          <p:cNvSpPr>
            <a:spLocks noChangeArrowheads="1"/>
          </p:cNvSpPr>
          <p:nvPr/>
        </p:nvSpPr>
        <p:spPr bwMode="auto">
          <a:xfrm>
            <a:off x="250825" y="1125538"/>
            <a:ext cx="8675688" cy="641350"/>
          </a:xfrm>
          <a:prstGeom prst="rect">
            <a:avLst/>
          </a:prstGeom>
          <a:noFill/>
          <a:ln w="9525">
            <a:noFill/>
            <a:miter lim="800000"/>
            <a:headEnd/>
            <a:tailEnd/>
          </a:ln>
        </p:spPr>
        <p:txBody>
          <a:bodyPr>
            <a:spAutoFit/>
          </a:bodyPr>
          <a:lstStyle/>
          <a:p>
            <a:r>
              <a:rPr lang="fr-FR"/>
              <a:t>. </a:t>
            </a:r>
          </a:p>
          <a:p>
            <a:endParaRPr lang="fr-FR"/>
          </a:p>
        </p:txBody>
      </p:sp>
      <p:sp>
        <p:nvSpPr>
          <p:cNvPr id="40964" name="Text Box 5"/>
          <p:cNvSpPr txBox="1">
            <a:spLocks noChangeArrowheads="1"/>
          </p:cNvSpPr>
          <p:nvPr/>
        </p:nvSpPr>
        <p:spPr bwMode="auto">
          <a:xfrm>
            <a:off x="0" y="549275"/>
            <a:ext cx="3333750" cy="946150"/>
          </a:xfrm>
          <a:prstGeom prst="rect">
            <a:avLst/>
          </a:prstGeom>
          <a:noFill/>
          <a:ln w="9525">
            <a:noFill/>
            <a:miter lim="800000"/>
            <a:headEnd/>
            <a:tailEnd/>
          </a:ln>
        </p:spPr>
        <p:txBody>
          <a:bodyPr wrap="none">
            <a:spAutoFit/>
          </a:bodyPr>
          <a:lstStyle/>
          <a:p>
            <a:r>
              <a:rPr lang="fr-FR"/>
              <a:t> </a:t>
            </a:r>
            <a:r>
              <a:rPr lang="fr-FR" sz="2000" b="1">
                <a:solidFill>
                  <a:srgbClr val="DB57C8"/>
                </a:solidFill>
              </a:rPr>
              <a:t>« Effectifs Hamiltonians »</a:t>
            </a:r>
          </a:p>
          <a:p>
            <a:r>
              <a:rPr lang="fr-FR" b="1"/>
              <a:t>opérateurs x paramètres :</a:t>
            </a:r>
          </a:p>
          <a:p>
            <a:r>
              <a:rPr lang="fr-FR" b="1"/>
              <a:t>Development in series</a:t>
            </a:r>
            <a:endParaRPr lang="fr-FR" sz="2000" b="1"/>
          </a:p>
        </p:txBody>
      </p:sp>
      <p:sp>
        <p:nvSpPr>
          <p:cNvPr id="40965" name="Text Box 6"/>
          <p:cNvSpPr txBox="1">
            <a:spLocks noChangeArrowheads="1"/>
          </p:cNvSpPr>
          <p:nvPr/>
        </p:nvSpPr>
        <p:spPr bwMode="auto">
          <a:xfrm>
            <a:off x="4832350" y="692150"/>
            <a:ext cx="4311650" cy="946150"/>
          </a:xfrm>
          <a:prstGeom prst="rect">
            <a:avLst/>
          </a:prstGeom>
          <a:noFill/>
          <a:ln w="9525">
            <a:noFill/>
            <a:miter lim="800000"/>
            <a:headEnd/>
            <a:tailEnd/>
          </a:ln>
        </p:spPr>
        <p:txBody>
          <a:bodyPr wrap="none">
            <a:spAutoFit/>
          </a:bodyPr>
          <a:lstStyle/>
          <a:p>
            <a:r>
              <a:rPr lang="fr-FR" sz="2000" b="1">
                <a:solidFill>
                  <a:srgbClr val="0000FF"/>
                </a:solidFill>
              </a:rPr>
              <a:t>« Quantum chemistry », </a:t>
            </a:r>
            <a:r>
              <a:rPr lang="fr-FR" sz="2000" b="1" i="1">
                <a:solidFill>
                  <a:srgbClr val="0000FF"/>
                </a:solidFill>
              </a:rPr>
              <a:t>ab initio</a:t>
            </a:r>
          </a:p>
          <a:p>
            <a:r>
              <a:rPr lang="fr-FR" b="1"/>
              <a:t>Eq. Schrödinger (Born-Oppenheimer)</a:t>
            </a:r>
            <a:r>
              <a:rPr lang="fr-FR"/>
              <a:t> </a:t>
            </a:r>
          </a:p>
          <a:p>
            <a:r>
              <a:rPr lang="fr-FR" b="1"/>
              <a:t>Interatomic distances, angles </a:t>
            </a:r>
          </a:p>
        </p:txBody>
      </p:sp>
      <p:sp>
        <p:nvSpPr>
          <p:cNvPr id="40966" name="Text Box 7"/>
          <p:cNvSpPr txBox="1">
            <a:spLocks noChangeArrowheads="1"/>
          </p:cNvSpPr>
          <p:nvPr/>
        </p:nvSpPr>
        <p:spPr bwMode="auto">
          <a:xfrm>
            <a:off x="0" y="2133600"/>
            <a:ext cx="4248150" cy="641350"/>
          </a:xfrm>
          <a:prstGeom prst="rect">
            <a:avLst/>
          </a:prstGeom>
          <a:noFill/>
          <a:ln w="9525">
            <a:noFill/>
            <a:miter lim="800000"/>
            <a:headEnd/>
            <a:tailEnd/>
          </a:ln>
        </p:spPr>
        <p:txBody>
          <a:bodyPr>
            <a:spAutoFit/>
          </a:bodyPr>
          <a:lstStyle/>
          <a:p>
            <a:r>
              <a:rPr lang="fr-FR" b="1"/>
              <a:t>Spectra analysis</a:t>
            </a:r>
          </a:p>
          <a:p>
            <a:r>
              <a:rPr lang="fr-FR" b="1"/>
              <a:t>Line positions and intensity fit</a:t>
            </a:r>
          </a:p>
        </p:txBody>
      </p:sp>
      <p:sp>
        <p:nvSpPr>
          <p:cNvPr id="40967" name="Text Box 8"/>
          <p:cNvSpPr txBox="1">
            <a:spLocks noChangeArrowheads="1"/>
          </p:cNvSpPr>
          <p:nvPr/>
        </p:nvSpPr>
        <p:spPr bwMode="auto">
          <a:xfrm>
            <a:off x="1476375" y="3284538"/>
            <a:ext cx="6546850" cy="915987"/>
          </a:xfrm>
          <a:prstGeom prst="rect">
            <a:avLst/>
          </a:prstGeom>
          <a:noFill/>
          <a:ln w="9525">
            <a:noFill/>
            <a:miter lim="800000"/>
            <a:headEnd/>
            <a:tailEnd/>
          </a:ln>
        </p:spPr>
        <p:txBody>
          <a:bodyPr wrap="none">
            <a:spAutoFit/>
          </a:bodyPr>
          <a:lstStyle/>
          <a:p>
            <a:r>
              <a:rPr lang="fr-FR" b="1"/>
              <a:t>Spectroscopic parameters related to molecular structure : </a:t>
            </a:r>
          </a:p>
          <a:p>
            <a:r>
              <a:rPr lang="fr-FR" b="1"/>
              <a:t>rotation constants, Torsion potential function, </a:t>
            </a:r>
          </a:p>
          <a:p>
            <a:r>
              <a:rPr lang="fr-FR" b="1"/>
              <a:t>electric dipole moments, vibrational parameters …</a:t>
            </a:r>
          </a:p>
        </p:txBody>
      </p:sp>
      <p:sp>
        <p:nvSpPr>
          <p:cNvPr id="40968" name="Rectangle 9"/>
          <p:cNvSpPr>
            <a:spLocks noChangeArrowheads="1"/>
          </p:cNvSpPr>
          <p:nvPr/>
        </p:nvSpPr>
        <p:spPr bwMode="auto">
          <a:xfrm>
            <a:off x="0" y="549275"/>
            <a:ext cx="3419475" cy="1008063"/>
          </a:xfrm>
          <a:prstGeom prst="rect">
            <a:avLst/>
          </a:prstGeom>
          <a:noFill/>
          <a:ln w="9525">
            <a:solidFill>
              <a:srgbClr val="FF0000"/>
            </a:solidFill>
            <a:miter lim="800000"/>
            <a:headEnd/>
            <a:tailEnd/>
          </a:ln>
        </p:spPr>
        <p:txBody>
          <a:bodyPr wrap="none" anchor="ctr"/>
          <a:lstStyle/>
          <a:p>
            <a:endParaRPr lang="fr-FR"/>
          </a:p>
        </p:txBody>
      </p:sp>
      <p:sp>
        <p:nvSpPr>
          <p:cNvPr id="40969" name="Rectangle 10"/>
          <p:cNvSpPr>
            <a:spLocks noChangeArrowheads="1"/>
          </p:cNvSpPr>
          <p:nvPr/>
        </p:nvSpPr>
        <p:spPr bwMode="auto">
          <a:xfrm>
            <a:off x="4859338" y="549275"/>
            <a:ext cx="4284662" cy="1223963"/>
          </a:xfrm>
          <a:prstGeom prst="rect">
            <a:avLst/>
          </a:prstGeom>
          <a:noFill/>
          <a:ln w="9525">
            <a:solidFill>
              <a:srgbClr val="0000FF"/>
            </a:solidFill>
            <a:miter lim="800000"/>
            <a:headEnd/>
            <a:tailEnd/>
          </a:ln>
        </p:spPr>
        <p:txBody>
          <a:bodyPr wrap="none" anchor="ctr"/>
          <a:lstStyle/>
          <a:p>
            <a:pPr algn="dist"/>
            <a:endParaRPr lang="fr-FR"/>
          </a:p>
        </p:txBody>
      </p:sp>
      <p:sp>
        <p:nvSpPr>
          <p:cNvPr id="40970" name="Rectangle 11"/>
          <p:cNvSpPr>
            <a:spLocks noChangeArrowheads="1"/>
          </p:cNvSpPr>
          <p:nvPr/>
        </p:nvSpPr>
        <p:spPr bwMode="auto">
          <a:xfrm>
            <a:off x="0" y="2060575"/>
            <a:ext cx="3708400" cy="720725"/>
          </a:xfrm>
          <a:prstGeom prst="rect">
            <a:avLst/>
          </a:prstGeom>
          <a:noFill/>
          <a:ln w="9525">
            <a:solidFill>
              <a:schemeClr val="tx1"/>
            </a:solidFill>
            <a:miter lim="800000"/>
            <a:headEnd/>
            <a:tailEnd/>
          </a:ln>
        </p:spPr>
        <p:txBody>
          <a:bodyPr wrap="none" anchor="ctr"/>
          <a:lstStyle/>
          <a:p>
            <a:endParaRPr lang="fr-FR"/>
          </a:p>
        </p:txBody>
      </p:sp>
      <p:sp>
        <p:nvSpPr>
          <p:cNvPr id="40971" name="Text Box 17"/>
          <p:cNvSpPr txBox="1">
            <a:spLocks noChangeArrowheads="1"/>
          </p:cNvSpPr>
          <p:nvPr/>
        </p:nvSpPr>
        <p:spPr bwMode="auto">
          <a:xfrm>
            <a:off x="3255963" y="111125"/>
            <a:ext cx="2427287" cy="396875"/>
          </a:xfrm>
          <a:prstGeom prst="rect">
            <a:avLst/>
          </a:prstGeom>
          <a:noFill/>
          <a:ln w="9525">
            <a:noFill/>
            <a:miter lim="800000"/>
            <a:headEnd/>
            <a:tailEnd/>
          </a:ln>
        </p:spPr>
        <p:txBody>
          <a:bodyPr wrap="none">
            <a:spAutoFit/>
          </a:bodyPr>
          <a:lstStyle/>
          <a:p>
            <a:r>
              <a:rPr lang="fr-FR" sz="2000" b="1"/>
              <a:t>Gas phase studies</a:t>
            </a:r>
          </a:p>
        </p:txBody>
      </p:sp>
      <p:sp>
        <p:nvSpPr>
          <p:cNvPr id="40972" name="Text Box 18"/>
          <p:cNvSpPr txBox="1">
            <a:spLocks noChangeArrowheads="1"/>
          </p:cNvSpPr>
          <p:nvPr/>
        </p:nvSpPr>
        <p:spPr bwMode="auto">
          <a:xfrm>
            <a:off x="6478588" y="4868863"/>
            <a:ext cx="2665412" cy="1006475"/>
          </a:xfrm>
          <a:prstGeom prst="rect">
            <a:avLst/>
          </a:prstGeom>
          <a:noFill/>
          <a:ln w="9525">
            <a:noFill/>
            <a:miter lim="800000"/>
            <a:headEnd/>
            <a:tailEnd/>
          </a:ln>
        </p:spPr>
        <p:txBody>
          <a:bodyPr wrap="none">
            <a:spAutoFit/>
          </a:bodyPr>
          <a:lstStyle/>
          <a:p>
            <a:r>
              <a:rPr lang="fr-FR" sz="2000" b="1">
                <a:solidFill>
                  <a:srgbClr val="009900"/>
                </a:solidFill>
              </a:rPr>
              <a:t>NMR, X-ray, Raman, </a:t>
            </a:r>
          </a:p>
          <a:p>
            <a:r>
              <a:rPr lang="fr-FR" sz="2000" b="1">
                <a:solidFill>
                  <a:srgbClr val="009900"/>
                </a:solidFill>
              </a:rPr>
              <a:t>IR condensed phase</a:t>
            </a:r>
          </a:p>
          <a:p>
            <a:r>
              <a:rPr lang="fr-FR" sz="2000" b="1">
                <a:solidFill>
                  <a:srgbClr val="009900"/>
                </a:solidFill>
              </a:rPr>
              <a:t>Studies</a:t>
            </a:r>
          </a:p>
        </p:txBody>
      </p:sp>
      <p:sp>
        <p:nvSpPr>
          <p:cNvPr id="40973" name="Text Box 21"/>
          <p:cNvSpPr txBox="1">
            <a:spLocks noChangeArrowheads="1"/>
          </p:cNvSpPr>
          <p:nvPr/>
        </p:nvSpPr>
        <p:spPr bwMode="auto">
          <a:xfrm>
            <a:off x="250825" y="5229225"/>
            <a:ext cx="3003550" cy="396875"/>
          </a:xfrm>
          <a:prstGeom prst="rect">
            <a:avLst/>
          </a:prstGeom>
          <a:noFill/>
          <a:ln w="9525">
            <a:noFill/>
            <a:miter lim="800000"/>
            <a:headEnd/>
            <a:tailEnd/>
          </a:ln>
        </p:spPr>
        <p:txBody>
          <a:bodyPr wrap="none">
            <a:spAutoFit/>
          </a:bodyPr>
          <a:lstStyle/>
          <a:p>
            <a:r>
              <a:rPr lang="fr-FR" sz="2000" b="1">
                <a:solidFill>
                  <a:srgbClr val="009900"/>
                </a:solidFill>
              </a:rPr>
              <a:t>Force field calculations</a:t>
            </a:r>
          </a:p>
        </p:txBody>
      </p:sp>
      <p:sp>
        <p:nvSpPr>
          <p:cNvPr id="40974" name="Text Box 22"/>
          <p:cNvSpPr txBox="1">
            <a:spLocks noChangeArrowheads="1"/>
          </p:cNvSpPr>
          <p:nvPr/>
        </p:nvSpPr>
        <p:spPr bwMode="auto">
          <a:xfrm>
            <a:off x="2700338" y="6308725"/>
            <a:ext cx="3540125" cy="396875"/>
          </a:xfrm>
          <a:prstGeom prst="rect">
            <a:avLst/>
          </a:prstGeom>
          <a:noFill/>
          <a:ln w="9525">
            <a:noFill/>
            <a:miter lim="800000"/>
            <a:headEnd/>
            <a:tailEnd/>
          </a:ln>
        </p:spPr>
        <p:txBody>
          <a:bodyPr wrap="none">
            <a:spAutoFit/>
          </a:bodyPr>
          <a:lstStyle/>
          <a:p>
            <a:r>
              <a:rPr lang="fr-FR" sz="2000" b="1">
                <a:solidFill>
                  <a:srgbClr val="FF0000"/>
                </a:solidFill>
              </a:rPr>
              <a:t>Biological processes in situ</a:t>
            </a:r>
          </a:p>
        </p:txBody>
      </p:sp>
      <p:sp>
        <p:nvSpPr>
          <p:cNvPr id="40975" name="Rectangle 24"/>
          <p:cNvSpPr>
            <a:spLocks noChangeArrowheads="1"/>
          </p:cNvSpPr>
          <p:nvPr/>
        </p:nvSpPr>
        <p:spPr bwMode="auto">
          <a:xfrm>
            <a:off x="179388" y="5157788"/>
            <a:ext cx="3168650" cy="503237"/>
          </a:xfrm>
          <a:prstGeom prst="rect">
            <a:avLst/>
          </a:prstGeom>
          <a:noFill/>
          <a:ln w="9525">
            <a:solidFill>
              <a:srgbClr val="339966"/>
            </a:solidFill>
            <a:miter lim="800000"/>
            <a:headEnd/>
            <a:tailEnd/>
          </a:ln>
        </p:spPr>
        <p:txBody>
          <a:bodyPr wrap="none" anchor="ctr"/>
          <a:lstStyle/>
          <a:p>
            <a:endParaRPr lang="fr-FR"/>
          </a:p>
        </p:txBody>
      </p:sp>
      <p:sp>
        <p:nvSpPr>
          <p:cNvPr id="40976" name="Rectangle 25"/>
          <p:cNvSpPr>
            <a:spLocks noChangeArrowheads="1"/>
          </p:cNvSpPr>
          <p:nvPr/>
        </p:nvSpPr>
        <p:spPr bwMode="auto">
          <a:xfrm>
            <a:off x="6191250" y="4797425"/>
            <a:ext cx="2952750" cy="1081088"/>
          </a:xfrm>
          <a:prstGeom prst="rect">
            <a:avLst/>
          </a:prstGeom>
          <a:noFill/>
          <a:ln w="9525">
            <a:solidFill>
              <a:srgbClr val="339966"/>
            </a:solidFill>
            <a:miter lim="800000"/>
            <a:headEnd/>
            <a:tailEnd/>
          </a:ln>
        </p:spPr>
        <p:txBody>
          <a:bodyPr wrap="none" anchor="ctr"/>
          <a:lstStyle/>
          <a:p>
            <a:endParaRPr lang="fr-FR"/>
          </a:p>
        </p:txBody>
      </p:sp>
      <p:sp>
        <p:nvSpPr>
          <p:cNvPr id="40977" name="Oval 27"/>
          <p:cNvSpPr>
            <a:spLocks noChangeArrowheads="1"/>
          </p:cNvSpPr>
          <p:nvPr/>
        </p:nvSpPr>
        <p:spPr bwMode="auto">
          <a:xfrm>
            <a:off x="684213" y="3068638"/>
            <a:ext cx="7775575" cy="1512887"/>
          </a:xfrm>
          <a:prstGeom prst="ellipse">
            <a:avLst/>
          </a:prstGeom>
          <a:noFill/>
          <a:ln w="9525">
            <a:solidFill>
              <a:schemeClr val="tx1"/>
            </a:solidFill>
            <a:round/>
            <a:headEnd/>
            <a:tailEnd/>
          </a:ln>
        </p:spPr>
        <p:txBody>
          <a:bodyPr wrap="none" anchor="ctr"/>
          <a:lstStyle/>
          <a:p>
            <a:endParaRPr lang="fr-FR"/>
          </a:p>
        </p:txBody>
      </p:sp>
      <p:sp>
        <p:nvSpPr>
          <p:cNvPr id="40978" name="Line 28"/>
          <p:cNvSpPr>
            <a:spLocks noChangeShapeType="1"/>
          </p:cNvSpPr>
          <p:nvPr/>
        </p:nvSpPr>
        <p:spPr bwMode="auto">
          <a:xfrm flipH="1" flipV="1">
            <a:off x="1908175" y="1557338"/>
            <a:ext cx="360363" cy="503237"/>
          </a:xfrm>
          <a:prstGeom prst="line">
            <a:avLst/>
          </a:prstGeom>
          <a:noFill/>
          <a:ln w="9525">
            <a:solidFill>
              <a:schemeClr val="tx1"/>
            </a:solidFill>
            <a:round/>
            <a:headEnd/>
            <a:tailEnd type="triangle" w="med" len="med"/>
          </a:ln>
        </p:spPr>
        <p:txBody>
          <a:bodyPr/>
          <a:lstStyle/>
          <a:p>
            <a:endParaRPr lang="fr-FR"/>
          </a:p>
        </p:txBody>
      </p:sp>
      <p:sp>
        <p:nvSpPr>
          <p:cNvPr id="40979" name="Line 29"/>
          <p:cNvSpPr>
            <a:spLocks noChangeShapeType="1"/>
          </p:cNvSpPr>
          <p:nvPr/>
        </p:nvSpPr>
        <p:spPr bwMode="auto">
          <a:xfrm>
            <a:off x="3419475" y="1557338"/>
            <a:ext cx="1368425" cy="1511300"/>
          </a:xfrm>
          <a:prstGeom prst="line">
            <a:avLst/>
          </a:prstGeom>
          <a:noFill/>
          <a:ln w="9525">
            <a:solidFill>
              <a:schemeClr val="tx1"/>
            </a:solidFill>
            <a:round/>
            <a:headEnd/>
            <a:tailEnd type="triangle" w="med" len="med"/>
          </a:ln>
        </p:spPr>
        <p:txBody>
          <a:bodyPr/>
          <a:lstStyle/>
          <a:p>
            <a:endParaRPr lang="fr-FR"/>
          </a:p>
        </p:txBody>
      </p:sp>
      <p:sp>
        <p:nvSpPr>
          <p:cNvPr id="40980" name="Line 30"/>
          <p:cNvSpPr>
            <a:spLocks noChangeShapeType="1"/>
          </p:cNvSpPr>
          <p:nvPr/>
        </p:nvSpPr>
        <p:spPr bwMode="auto">
          <a:xfrm flipH="1">
            <a:off x="5651500" y="1773238"/>
            <a:ext cx="1081088" cy="1295400"/>
          </a:xfrm>
          <a:prstGeom prst="line">
            <a:avLst/>
          </a:prstGeom>
          <a:noFill/>
          <a:ln w="9525">
            <a:solidFill>
              <a:schemeClr val="tx1"/>
            </a:solidFill>
            <a:round/>
            <a:headEnd/>
            <a:tailEnd type="triangle" w="med" len="med"/>
          </a:ln>
        </p:spPr>
        <p:txBody>
          <a:bodyPr/>
          <a:lstStyle/>
          <a:p>
            <a:endParaRPr lang="fr-FR"/>
          </a:p>
        </p:txBody>
      </p:sp>
      <p:sp>
        <p:nvSpPr>
          <p:cNvPr id="40981" name="Line 31"/>
          <p:cNvSpPr>
            <a:spLocks noChangeShapeType="1"/>
          </p:cNvSpPr>
          <p:nvPr/>
        </p:nvSpPr>
        <p:spPr bwMode="auto">
          <a:xfrm flipH="1">
            <a:off x="2700338" y="4581525"/>
            <a:ext cx="792162" cy="576263"/>
          </a:xfrm>
          <a:prstGeom prst="line">
            <a:avLst/>
          </a:prstGeom>
          <a:noFill/>
          <a:ln w="9525">
            <a:solidFill>
              <a:schemeClr val="tx1"/>
            </a:solidFill>
            <a:round/>
            <a:headEnd/>
            <a:tailEnd type="triangle" w="med" len="med"/>
          </a:ln>
        </p:spPr>
        <p:txBody>
          <a:bodyPr/>
          <a:lstStyle/>
          <a:p>
            <a:endParaRPr lang="fr-FR"/>
          </a:p>
        </p:txBody>
      </p:sp>
      <p:sp>
        <p:nvSpPr>
          <p:cNvPr id="40982" name="Line 32"/>
          <p:cNvSpPr>
            <a:spLocks noChangeShapeType="1"/>
          </p:cNvSpPr>
          <p:nvPr/>
        </p:nvSpPr>
        <p:spPr bwMode="auto">
          <a:xfrm flipV="1">
            <a:off x="3348038" y="5516563"/>
            <a:ext cx="2809875" cy="0"/>
          </a:xfrm>
          <a:prstGeom prst="line">
            <a:avLst/>
          </a:prstGeom>
          <a:noFill/>
          <a:ln w="9525">
            <a:solidFill>
              <a:srgbClr val="339966"/>
            </a:solidFill>
            <a:round/>
            <a:headEnd/>
            <a:tailEnd type="triangle" w="med" len="med"/>
          </a:ln>
        </p:spPr>
        <p:txBody>
          <a:bodyPr/>
          <a:lstStyle/>
          <a:p>
            <a:endParaRPr lang="fr-FR"/>
          </a:p>
        </p:txBody>
      </p:sp>
      <p:sp>
        <p:nvSpPr>
          <p:cNvPr id="40983" name="Line 33"/>
          <p:cNvSpPr>
            <a:spLocks noChangeShapeType="1"/>
          </p:cNvSpPr>
          <p:nvPr/>
        </p:nvSpPr>
        <p:spPr bwMode="auto">
          <a:xfrm>
            <a:off x="1763713" y="5661025"/>
            <a:ext cx="576262" cy="647700"/>
          </a:xfrm>
          <a:prstGeom prst="line">
            <a:avLst/>
          </a:prstGeom>
          <a:noFill/>
          <a:ln w="9525">
            <a:solidFill>
              <a:schemeClr val="tx1"/>
            </a:solidFill>
            <a:round/>
            <a:headEnd/>
            <a:tailEnd/>
          </a:ln>
        </p:spPr>
        <p:txBody>
          <a:bodyPr/>
          <a:lstStyle/>
          <a:p>
            <a:endParaRPr lang="fr-FR"/>
          </a:p>
        </p:txBody>
      </p:sp>
      <p:sp>
        <p:nvSpPr>
          <p:cNvPr id="40984" name="Line 34"/>
          <p:cNvSpPr>
            <a:spLocks noChangeShapeType="1"/>
          </p:cNvSpPr>
          <p:nvPr/>
        </p:nvSpPr>
        <p:spPr bwMode="auto">
          <a:xfrm flipH="1">
            <a:off x="6516688" y="5876925"/>
            <a:ext cx="647700" cy="431800"/>
          </a:xfrm>
          <a:prstGeom prst="line">
            <a:avLst/>
          </a:prstGeom>
          <a:noFill/>
          <a:ln w="9525">
            <a:solidFill>
              <a:schemeClr val="tx1"/>
            </a:solidFill>
            <a:round/>
            <a:headEnd/>
            <a:tailEnd/>
          </a:ln>
        </p:spPr>
        <p:txBody>
          <a:bodyPr/>
          <a:lstStyle/>
          <a:p>
            <a:endParaRPr lang="fr-FR"/>
          </a:p>
        </p:txBody>
      </p:sp>
      <p:sp>
        <p:nvSpPr>
          <p:cNvPr id="40985" name="Rectangle 35"/>
          <p:cNvSpPr>
            <a:spLocks noChangeArrowheads="1"/>
          </p:cNvSpPr>
          <p:nvPr/>
        </p:nvSpPr>
        <p:spPr bwMode="auto">
          <a:xfrm>
            <a:off x="2339975" y="6165850"/>
            <a:ext cx="4176713" cy="692150"/>
          </a:xfrm>
          <a:prstGeom prst="rect">
            <a:avLst/>
          </a:prstGeom>
          <a:noFill/>
          <a:ln w="952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47813" y="0"/>
            <a:ext cx="6696075" cy="836613"/>
          </a:xfrm>
        </p:spPr>
        <p:txBody>
          <a:bodyPr>
            <a:normAutofit/>
          </a:bodyPr>
          <a:lstStyle/>
          <a:p>
            <a:pPr eaLnBrk="1" hangingPunct="1"/>
            <a:r>
              <a:rPr lang="fr-FR" sz="2800" dirty="0" err="1" smtClean="0"/>
              <a:t>What</a:t>
            </a:r>
            <a:r>
              <a:rPr lang="fr-FR" sz="2800" dirty="0" smtClean="0"/>
              <a:t> </a:t>
            </a:r>
            <a:r>
              <a:rPr lang="fr-FR" sz="2800" dirty="0" err="1" smtClean="0"/>
              <a:t>systems</a:t>
            </a:r>
            <a:r>
              <a:rPr lang="fr-FR" sz="2800" dirty="0" smtClean="0"/>
              <a:t> ?</a:t>
            </a:r>
          </a:p>
        </p:txBody>
      </p:sp>
      <p:sp>
        <p:nvSpPr>
          <p:cNvPr id="41987" name="Rectangle 3"/>
          <p:cNvSpPr>
            <a:spLocks noGrp="1" noChangeArrowheads="1"/>
          </p:cNvSpPr>
          <p:nvPr>
            <p:ph idx="1"/>
          </p:nvPr>
        </p:nvSpPr>
        <p:spPr>
          <a:xfrm>
            <a:off x="0" y="620713"/>
            <a:ext cx="9144000" cy="4530725"/>
          </a:xfrm>
        </p:spPr>
        <p:txBody>
          <a:bodyPr/>
          <a:lstStyle/>
          <a:p>
            <a:pPr eaLnBrk="1" hangingPunct="1"/>
            <a:r>
              <a:rPr lang="fr-FR" sz="2000" i="1" smtClean="0"/>
              <a:t>Proteins are formed by a reservoir of 20 amino acids. Amino acids are related by peptidic bondings to form polypeptides</a:t>
            </a:r>
          </a:p>
        </p:txBody>
      </p:sp>
      <p:pic>
        <p:nvPicPr>
          <p:cNvPr id="41988" name="Picture 4"/>
          <p:cNvPicPr>
            <a:picLocks noChangeAspect="1" noChangeArrowheads="1"/>
          </p:cNvPicPr>
          <p:nvPr/>
        </p:nvPicPr>
        <p:blipFill>
          <a:blip r:embed="rId3" cstate="print"/>
          <a:srcRect/>
          <a:stretch>
            <a:fillRect/>
          </a:stretch>
        </p:blipFill>
        <p:spPr bwMode="auto">
          <a:xfrm>
            <a:off x="179388" y="1341438"/>
            <a:ext cx="8496300" cy="2592387"/>
          </a:xfrm>
          <a:prstGeom prst="rect">
            <a:avLst/>
          </a:prstGeom>
          <a:noFill/>
          <a:ln w="9525">
            <a:noFill/>
            <a:miter lim="800000"/>
            <a:headEnd/>
            <a:tailEnd/>
          </a:ln>
        </p:spPr>
      </p:pic>
      <p:sp>
        <p:nvSpPr>
          <p:cNvPr id="41989" name="Text Box 5"/>
          <p:cNvSpPr txBox="1">
            <a:spLocks noChangeArrowheads="1"/>
          </p:cNvSpPr>
          <p:nvPr/>
        </p:nvSpPr>
        <p:spPr bwMode="auto">
          <a:xfrm>
            <a:off x="1619250" y="2997200"/>
            <a:ext cx="1152525" cy="366713"/>
          </a:xfrm>
          <a:prstGeom prst="rect">
            <a:avLst/>
          </a:prstGeom>
          <a:noFill/>
          <a:ln w="9525">
            <a:noFill/>
            <a:miter lim="800000"/>
            <a:headEnd/>
            <a:tailEnd/>
          </a:ln>
        </p:spPr>
        <p:txBody>
          <a:bodyPr>
            <a:spAutoFit/>
          </a:bodyPr>
          <a:lstStyle/>
          <a:p>
            <a:pPr>
              <a:spcBef>
                <a:spcPct val="50000"/>
              </a:spcBef>
            </a:pPr>
            <a:endParaRPr lang="fr-FR"/>
          </a:p>
        </p:txBody>
      </p:sp>
      <p:sp>
        <p:nvSpPr>
          <p:cNvPr id="41990" name="Text Box 6"/>
          <p:cNvSpPr txBox="1">
            <a:spLocks noChangeArrowheads="1"/>
          </p:cNvSpPr>
          <p:nvPr/>
        </p:nvSpPr>
        <p:spPr bwMode="auto">
          <a:xfrm>
            <a:off x="1908175" y="3068638"/>
            <a:ext cx="3384550" cy="336550"/>
          </a:xfrm>
          <a:prstGeom prst="rect">
            <a:avLst/>
          </a:prstGeom>
          <a:solidFill>
            <a:schemeClr val="accent2"/>
          </a:solidFill>
          <a:ln w="9525">
            <a:noFill/>
            <a:miter lim="800000"/>
            <a:headEnd/>
            <a:tailEnd/>
          </a:ln>
        </p:spPr>
        <p:txBody>
          <a:bodyPr>
            <a:spAutoFit/>
          </a:bodyPr>
          <a:lstStyle/>
          <a:p>
            <a:pPr>
              <a:spcBef>
                <a:spcPct val="50000"/>
              </a:spcBef>
            </a:pPr>
            <a:r>
              <a:rPr lang="fr-FR" sz="1600" b="1"/>
              <a:t>Peptide link: rigid, planar</a:t>
            </a:r>
          </a:p>
        </p:txBody>
      </p:sp>
      <p:sp>
        <p:nvSpPr>
          <p:cNvPr id="41991" name="Text Box 7"/>
          <p:cNvSpPr txBox="1">
            <a:spLocks noChangeArrowheads="1"/>
          </p:cNvSpPr>
          <p:nvPr/>
        </p:nvSpPr>
        <p:spPr bwMode="auto">
          <a:xfrm>
            <a:off x="1835150" y="2708275"/>
            <a:ext cx="909638" cy="274638"/>
          </a:xfrm>
          <a:prstGeom prst="rect">
            <a:avLst/>
          </a:prstGeom>
          <a:solidFill>
            <a:schemeClr val="folHlink"/>
          </a:solidFill>
          <a:ln w="9525">
            <a:noFill/>
            <a:miter lim="800000"/>
            <a:headEnd/>
            <a:tailEnd/>
          </a:ln>
        </p:spPr>
        <p:txBody>
          <a:bodyPr>
            <a:spAutoFit/>
          </a:bodyPr>
          <a:lstStyle/>
          <a:p>
            <a:r>
              <a:rPr lang="fr-FR" sz="1200"/>
              <a:t>Residue 1</a:t>
            </a:r>
          </a:p>
        </p:txBody>
      </p:sp>
      <p:sp>
        <p:nvSpPr>
          <p:cNvPr id="41992" name="Text Box 8"/>
          <p:cNvSpPr txBox="1">
            <a:spLocks noChangeArrowheads="1"/>
          </p:cNvSpPr>
          <p:nvPr/>
        </p:nvSpPr>
        <p:spPr bwMode="auto">
          <a:xfrm>
            <a:off x="2700338" y="2719388"/>
            <a:ext cx="866775" cy="274637"/>
          </a:xfrm>
          <a:prstGeom prst="rect">
            <a:avLst/>
          </a:prstGeom>
          <a:solidFill>
            <a:schemeClr val="folHlink"/>
          </a:solidFill>
          <a:ln w="9525">
            <a:noFill/>
            <a:miter lim="800000"/>
            <a:headEnd/>
            <a:tailEnd/>
          </a:ln>
        </p:spPr>
        <p:txBody>
          <a:bodyPr wrap="none">
            <a:spAutoFit/>
          </a:bodyPr>
          <a:lstStyle/>
          <a:p>
            <a:r>
              <a:rPr lang="fr-FR" sz="1200"/>
              <a:t>Residue 2</a:t>
            </a:r>
          </a:p>
        </p:txBody>
      </p:sp>
      <p:sp>
        <p:nvSpPr>
          <p:cNvPr id="41993" name="Text Box 9"/>
          <p:cNvSpPr txBox="1">
            <a:spLocks noChangeArrowheads="1"/>
          </p:cNvSpPr>
          <p:nvPr/>
        </p:nvSpPr>
        <p:spPr bwMode="auto">
          <a:xfrm>
            <a:off x="3492500" y="2719388"/>
            <a:ext cx="823913" cy="274637"/>
          </a:xfrm>
          <a:prstGeom prst="rect">
            <a:avLst/>
          </a:prstGeom>
          <a:solidFill>
            <a:schemeClr val="folHlink"/>
          </a:solidFill>
          <a:ln w="9525">
            <a:noFill/>
            <a:miter lim="800000"/>
            <a:headEnd/>
            <a:tailEnd/>
          </a:ln>
        </p:spPr>
        <p:txBody>
          <a:bodyPr wrap="none">
            <a:spAutoFit/>
          </a:bodyPr>
          <a:lstStyle/>
          <a:p>
            <a:r>
              <a:rPr lang="fr-FR" sz="1200"/>
              <a:t>Residue3</a:t>
            </a:r>
          </a:p>
        </p:txBody>
      </p:sp>
      <p:sp>
        <p:nvSpPr>
          <p:cNvPr id="41994" name="Text Box 10"/>
          <p:cNvSpPr txBox="1">
            <a:spLocks noChangeArrowheads="1"/>
          </p:cNvSpPr>
          <p:nvPr/>
        </p:nvSpPr>
        <p:spPr bwMode="auto">
          <a:xfrm>
            <a:off x="5632450" y="3113088"/>
            <a:ext cx="3095625" cy="825500"/>
          </a:xfrm>
          <a:prstGeom prst="rect">
            <a:avLst/>
          </a:prstGeom>
          <a:solidFill>
            <a:schemeClr val="accent2"/>
          </a:solidFill>
          <a:ln w="9525">
            <a:noFill/>
            <a:miter lim="800000"/>
            <a:headEnd/>
            <a:tailEnd/>
          </a:ln>
        </p:spPr>
        <p:txBody>
          <a:bodyPr wrap="none">
            <a:spAutoFit/>
          </a:bodyPr>
          <a:lstStyle/>
          <a:p>
            <a:r>
              <a:rPr lang="fr-FR" sz="1600"/>
              <a:t>Formation of peptide link by </a:t>
            </a:r>
          </a:p>
          <a:p>
            <a:r>
              <a:rPr lang="fr-FR" sz="1600"/>
              <a:t>condensation and elimination of </a:t>
            </a:r>
          </a:p>
          <a:p>
            <a:r>
              <a:rPr lang="fr-FR" sz="1600"/>
              <a:t>water</a:t>
            </a:r>
          </a:p>
        </p:txBody>
      </p:sp>
      <p:sp>
        <p:nvSpPr>
          <p:cNvPr id="41995" name="Oval 11"/>
          <p:cNvSpPr>
            <a:spLocks noChangeArrowheads="1"/>
          </p:cNvSpPr>
          <p:nvPr/>
        </p:nvSpPr>
        <p:spPr bwMode="auto">
          <a:xfrm>
            <a:off x="2484438" y="1773238"/>
            <a:ext cx="503237" cy="1008062"/>
          </a:xfrm>
          <a:prstGeom prst="ellipse">
            <a:avLst/>
          </a:prstGeom>
          <a:noFill/>
          <a:ln w="9525">
            <a:solidFill>
              <a:srgbClr val="FF0000"/>
            </a:solidFill>
            <a:round/>
            <a:headEnd/>
            <a:tailEnd/>
          </a:ln>
        </p:spPr>
        <p:txBody>
          <a:bodyPr wrap="none" anchor="ctr"/>
          <a:lstStyle/>
          <a:p>
            <a:endParaRPr lang="fr-FR"/>
          </a:p>
        </p:txBody>
      </p:sp>
      <p:pic>
        <p:nvPicPr>
          <p:cNvPr id="41996" name="Picture 12"/>
          <p:cNvPicPr>
            <a:picLocks noChangeAspect="1" noChangeArrowheads="1"/>
          </p:cNvPicPr>
          <p:nvPr/>
        </p:nvPicPr>
        <p:blipFill>
          <a:blip r:embed="rId4" cstate="print"/>
          <a:srcRect/>
          <a:stretch>
            <a:fillRect/>
          </a:stretch>
        </p:blipFill>
        <p:spPr bwMode="auto">
          <a:xfrm>
            <a:off x="0" y="3429000"/>
            <a:ext cx="3457575" cy="3429000"/>
          </a:xfrm>
          <a:prstGeom prst="rect">
            <a:avLst/>
          </a:prstGeom>
          <a:noFill/>
          <a:ln w="9525">
            <a:noFill/>
            <a:miter lim="800000"/>
            <a:headEnd/>
            <a:tailEnd/>
          </a:ln>
        </p:spPr>
      </p:pic>
      <p:sp>
        <p:nvSpPr>
          <p:cNvPr id="41997" name="Text Box 13"/>
          <p:cNvSpPr txBox="1">
            <a:spLocks noChangeArrowheads="1"/>
          </p:cNvSpPr>
          <p:nvPr/>
        </p:nvSpPr>
        <p:spPr bwMode="auto">
          <a:xfrm>
            <a:off x="3635375" y="4221163"/>
            <a:ext cx="4997450" cy="641350"/>
          </a:xfrm>
          <a:prstGeom prst="rect">
            <a:avLst/>
          </a:prstGeom>
          <a:noFill/>
          <a:ln w="9525">
            <a:noFill/>
            <a:miter lim="800000"/>
            <a:headEnd/>
            <a:tailEnd/>
          </a:ln>
        </p:spPr>
        <p:txBody>
          <a:bodyPr wrap="none">
            <a:spAutoFit/>
          </a:bodyPr>
          <a:lstStyle/>
          <a:p>
            <a:r>
              <a:rPr lang="fr-FR"/>
              <a:t>Only certain values of the Ramachadran angles</a:t>
            </a:r>
          </a:p>
          <a:p>
            <a:r>
              <a:rPr lang="fr-FR">
                <a:latin typeface="Symbol" pitchFamily="18" charset="2"/>
              </a:rPr>
              <a:t>f</a:t>
            </a:r>
            <a:r>
              <a:rPr lang="fr-FR"/>
              <a:t> and </a:t>
            </a:r>
            <a:r>
              <a:rPr lang="fr-FR">
                <a:latin typeface="Symbol" pitchFamily="18" charset="2"/>
              </a:rPr>
              <a:t>Y</a:t>
            </a:r>
            <a:r>
              <a:rPr lang="fr-FR"/>
              <a:t> are possible</a:t>
            </a:r>
          </a:p>
        </p:txBody>
      </p:sp>
      <p:sp>
        <p:nvSpPr>
          <p:cNvPr id="41998" name="Text Box 14"/>
          <p:cNvSpPr txBox="1">
            <a:spLocks noChangeArrowheads="1"/>
          </p:cNvSpPr>
          <p:nvPr/>
        </p:nvSpPr>
        <p:spPr bwMode="auto">
          <a:xfrm>
            <a:off x="303213" y="2133600"/>
            <a:ext cx="1284287" cy="366713"/>
          </a:xfrm>
          <a:prstGeom prst="rect">
            <a:avLst/>
          </a:prstGeom>
          <a:solidFill>
            <a:schemeClr val="bg1"/>
          </a:solidFill>
          <a:ln w="9525">
            <a:noFill/>
            <a:miter lim="800000"/>
            <a:headEnd/>
            <a:tailEnd/>
          </a:ln>
        </p:spPr>
        <p:txBody>
          <a:bodyPr>
            <a:spAutoFit/>
          </a:bodyPr>
          <a:lstStyle/>
          <a:p>
            <a:r>
              <a:rPr lang="fr-FR" sz="1200"/>
              <a:t>Backbone</a:t>
            </a:r>
            <a:r>
              <a:rPr lang="fr-FR"/>
              <a:t> </a:t>
            </a:r>
            <a:r>
              <a:rPr lang="fr-FR" sz="1200"/>
              <a:t>chain</a:t>
            </a:r>
          </a:p>
        </p:txBody>
      </p:sp>
      <p:sp>
        <p:nvSpPr>
          <p:cNvPr id="41999" name="Text Box 15"/>
          <p:cNvSpPr txBox="1">
            <a:spLocks noChangeArrowheads="1"/>
          </p:cNvSpPr>
          <p:nvPr/>
        </p:nvSpPr>
        <p:spPr bwMode="auto">
          <a:xfrm>
            <a:off x="539750" y="2492375"/>
            <a:ext cx="892175" cy="274638"/>
          </a:xfrm>
          <a:prstGeom prst="rect">
            <a:avLst/>
          </a:prstGeom>
          <a:solidFill>
            <a:schemeClr val="bg1"/>
          </a:solidFill>
          <a:ln w="9525">
            <a:noFill/>
            <a:miter lim="800000"/>
            <a:headEnd/>
            <a:tailEnd/>
          </a:ln>
        </p:spPr>
        <p:txBody>
          <a:bodyPr>
            <a:spAutoFit/>
          </a:bodyPr>
          <a:lstStyle/>
          <a:p>
            <a:r>
              <a:rPr lang="fr-FR" sz="1200"/>
              <a:t>Side chain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3276600" y="0"/>
            <a:ext cx="5867400" cy="2808288"/>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0" y="3429000"/>
            <a:ext cx="2736850" cy="2952750"/>
          </a:xfrm>
          <a:prstGeom prst="rect">
            <a:avLst/>
          </a:prstGeom>
          <a:noFill/>
          <a:ln w="9525">
            <a:noFill/>
            <a:miter lim="800000"/>
            <a:headEnd/>
            <a:tailEnd/>
          </a:ln>
        </p:spPr>
      </p:pic>
      <p:pic>
        <p:nvPicPr>
          <p:cNvPr id="43012" name="Picture 4"/>
          <p:cNvPicPr>
            <a:picLocks noChangeAspect="1" noChangeArrowheads="1"/>
          </p:cNvPicPr>
          <p:nvPr/>
        </p:nvPicPr>
        <p:blipFill>
          <a:blip r:embed="rId5" cstate="print"/>
          <a:srcRect/>
          <a:stretch>
            <a:fillRect/>
          </a:stretch>
        </p:blipFill>
        <p:spPr bwMode="auto">
          <a:xfrm>
            <a:off x="2916238" y="3429000"/>
            <a:ext cx="2667000" cy="2952750"/>
          </a:xfrm>
          <a:prstGeom prst="rect">
            <a:avLst/>
          </a:prstGeom>
          <a:noFill/>
          <a:ln w="9525">
            <a:noFill/>
            <a:miter lim="800000"/>
            <a:headEnd/>
            <a:tailEnd/>
          </a:ln>
        </p:spPr>
      </p:pic>
      <p:sp>
        <p:nvSpPr>
          <p:cNvPr id="43013" name="Text Box 5"/>
          <p:cNvSpPr txBox="1">
            <a:spLocks noChangeArrowheads="1"/>
          </p:cNvSpPr>
          <p:nvPr/>
        </p:nvSpPr>
        <p:spPr bwMode="auto">
          <a:xfrm>
            <a:off x="663575" y="6397625"/>
            <a:ext cx="1096963" cy="366713"/>
          </a:xfrm>
          <a:prstGeom prst="rect">
            <a:avLst/>
          </a:prstGeom>
          <a:noFill/>
          <a:ln w="9525">
            <a:noFill/>
            <a:miter lim="800000"/>
            <a:headEnd/>
            <a:tailEnd/>
          </a:ln>
        </p:spPr>
        <p:txBody>
          <a:bodyPr wrap="none">
            <a:spAutoFit/>
          </a:bodyPr>
          <a:lstStyle/>
          <a:p>
            <a:r>
              <a:rPr lang="fr-FR" b="1">
                <a:solidFill>
                  <a:srgbClr val="FF0000"/>
                </a:solidFill>
                <a:latin typeface="Symbol" pitchFamily="18" charset="2"/>
              </a:rPr>
              <a:t>b</a:t>
            </a:r>
            <a:r>
              <a:rPr lang="fr-FR" b="1">
                <a:solidFill>
                  <a:srgbClr val="FF0000"/>
                </a:solidFill>
              </a:rPr>
              <a:t> sheets</a:t>
            </a:r>
          </a:p>
        </p:txBody>
      </p:sp>
      <p:sp>
        <p:nvSpPr>
          <p:cNvPr id="43014" name="Text Box 6"/>
          <p:cNvSpPr txBox="1">
            <a:spLocks noChangeArrowheads="1"/>
          </p:cNvSpPr>
          <p:nvPr/>
        </p:nvSpPr>
        <p:spPr bwMode="auto">
          <a:xfrm>
            <a:off x="3400425" y="6397625"/>
            <a:ext cx="912813" cy="366713"/>
          </a:xfrm>
          <a:prstGeom prst="rect">
            <a:avLst/>
          </a:prstGeom>
          <a:noFill/>
          <a:ln w="9525">
            <a:noFill/>
            <a:miter lim="800000"/>
            <a:headEnd/>
            <a:tailEnd/>
          </a:ln>
        </p:spPr>
        <p:txBody>
          <a:bodyPr wrap="none">
            <a:spAutoFit/>
          </a:bodyPr>
          <a:lstStyle/>
          <a:p>
            <a:r>
              <a:rPr lang="fr-FR" b="1">
                <a:solidFill>
                  <a:srgbClr val="009900"/>
                </a:solidFill>
                <a:latin typeface="Symbol" pitchFamily="18" charset="2"/>
              </a:rPr>
              <a:t>a</a:t>
            </a:r>
            <a:r>
              <a:rPr lang="fr-FR" b="1">
                <a:solidFill>
                  <a:srgbClr val="009900"/>
                </a:solidFill>
              </a:rPr>
              <a:t> helix</a:t>
            </a:r>
          </a:p>
        </p:txBody>
      </p:sp>
      <p:sp>
        <p:nvSpPr>
          <p:cNvPr id="43015" name="Text Box 7"/>
          <p:cNvSpPr txBox="1">
            <a:spLocks noChangeArrowheads="1"/>
          </p:cNvSpPr>
          <p:nvPr/>
        </p:nvSpPr>
        <p:spPr bwMode="auto">
          <a:xfrm>
            <a:off x="1116013" y="2852738"/>
            <a:ext cx="8027987" cy="641350"/>
          </a:xfrm>
          <a:prstGeom prst="rect">
            <a:avLst/>
          </a:prstGeom>
          <a:noFill/>
          <a:ln w="9525">
            <a:noFill/>
            <a:miter lim="800000"/>
            <a:headEnd/>
            <a:tailEnd/>
          </a:ln>
        </p:spPr>
        <p:txBody>
          <a:bodyPr>
            <a:spAutoFit/>
          </a:bodyPr>
          <a:lstStyle/>
          <a:p>
            <a:r>
              <a:rPr lang="fr-FR"/>
              <a:t>Primary structure	                Secondary           Tertiary	               Quaternary	</a:t>
            </a:r>
          </a:p>
        </p:txBody>
      </p:sp>
      <p:pic>
        <p:nvPicPr>
          <p:cNvPr id="43016" name="Picture 8"/>
          <p:cNvPicPr>
            <a:picLocks noChangeAspect="1" noChangeArrowheads="1"/>
          </p:cNvPicPr>
          <p:nvPr/>
        </p:nvPicPr>
        <p:blipFill>
          <a:blip r:embed="rId6" cstate="print"/>
          <a:srcRect/>
          <a:stretch>
            <a:fillRect/>
          </a:stretch>
        </p:blipFill>
        <p:spPr bwMode="auto">
          <a:xfrm>
            <a:off x="395288" y="692150"/>
            <a:ext cx="3671887" cy="1728788"/>
          </a:xfrm>
          <a:prstGeom prst="rect">
            <a:avLst/>
          </a:prstGeom>
          <a:noFill/>
          <a:ln w="9525">
            <a:noFill/>
            <a:miter lim="800000"/>
            <a:headEnd/>
            <a:tailEnd/>
          </a:ln>
        </p:spPr>
      </p:pic>
      <p:sp>
        <p:nvSpPr>
          <p:cNvPr id="43017" name="Rectangle 9"/>
          <p:cNvSpPr>
            <a:spLocks noChangeArrowheads="1"/>
          </p:cNvSpPr>
          <p:nvPr/>
        </p:nvSpPr>
        <p:spPr bwMode="auto">
          <a:xfrm>
            <a:off x="250825" y="0"/>
            <a:ext cx="3043238" cy="549275"/>
          </a:xfrm>
          <a:prstGeom prst="rect">
            <a:avLst/>
          </a:prstGeom>
          <a:noFill/>
          <a:ln w="9525">
            <a:noFill/>
            <a:miter lim="800000"/>
            <a:headEnd/>
            <a:tailEnd/>
          </a:ln>
        </p:spPr>
        <p:txBody>
          <a:bodyPr wrap="none">
            <a:spAutoFit/>
          </a:bodyPr>
          <a:lstStyle/>
          <a:p>
            <a:r>
              <a:rPr lang="en-US" sz="3000" b="1"/>
              <a:t>Hydrogen Bond</a:t>
            </a:r>
            <a:endParaRPr lang="fr-FR" sz="3000" b="1"/>
          </a:p>
        </p:txBody>
      </p:sp>
      <p:pic>
        <p:nvPicPr>
          <p:cNvPr id="43018" name="Picture 10"/>
          <p:cNvPicPr>
            <a:picLocks noChangeAspect="1" noChangeArrowheads="1"/>
          </p:cNvPicPr>
          <p:nvPr/>
        </p:nvPicPr>
        <p:blipFill>
          <a:blip r:embed="rId7" cstate="print"/>
          <a:srcRect/>
          <a:stretch>
            <a:fillRect/>
          </a:stretch>
        </p:blipFill>
        <p:spPr bwMode="auto">
          <a:xfrm>
            <a:off x="6011863" y="3573463"/>
            <a:ext cx="2952750" cy="2305050"/>
          </a:xfrm>
          <a:prstGeom prst="rect">
            <a:avLst/>
          </a:prstGeom>
          <a:noFill/>
          <a:ln w="9525">
            <a:noFill/>
            <a:miter lim="800000"/>
            <a:headEnd/>
            <a:tailEnd/>
          </a:ln>
        </p:spPr>
      </p:pic>
      <p:sp>
        <p:nvSpPr>
          <p:cNvPr id="43019" name="Text Box 11"/>
          <p:cNvSpPr txBox="1">
            <a:spLocks noChangeArrowheads="1"/>
          </p:cNvSpPr>
          <p:nvPr/>
        </p:nvSpPr>
        <p:spPr bwMode="auto">
          <a:xfrm>
            <a:off x="7019925" y="5946775"/>
            <a:ext cx="912813" cy="366713"/>
          </a:xfrm>
          <a:prstGeom prst="rect">
            <a:avLst/>
          </a:prstGeom>
          <a:noFill/>
          <a:ln w="9525">
            <a:noFill/>
            <a:miter lim="800000"/>
            <a:headEnd/>
            <a:tailEnd/>
          </a:ln>
        </p:spPr>
        <p:txBody>
          <a:bodyPr wrap="none">
            <a:spAutoFit/>
          </a:bodyPr>
          <a:lstStyle/>
          <a:p>
            <a:r>
              <a:rPr lang="fr-FR" b="1">
                <a:solidFill>
                  <a:srgbClr val="0066FF"/>
                </a:solidFill>
                <a:latin typeface="Symbol" pitchFamily="18" charset="2"/>
              </a:rPr>
              <a:t>g</a:t>
            </a:r>
            <a:r>
              <a:rPr lang="fr-FR" b="1">
                <a:solidFill>
                  <a:srgbClr val="0066FF"/>
                </a:solidFill>
              </a:rPr>
              <a:t> turns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chemeClr val="tx1"/>
                </a:solidFill>
              </a:rPr>
              <a:t>Hydrogen Bond &amp; Torsion</a:t>
            </a:r>
          </a:p>
        </p:txBody>
      </p:sp>
      <p:sp>
        <p:nvSpPr>
          <p:cNvPr id="44035" name="Rectangle 3"/>
          <p:cNvSpPr>
            <a:spLocks noGrp="1" noChangeArrowheads="1"/>
          </p:cNvSpPr>
          <p:nvPr>
            <p:ph idx="1"/>
          </p:nvPr>
        </p:nvSpPr>
        <p:spPr>
          <a:xfrm>
            <a:off x="684213" y="1600200"/>
            <a:ext cx="8459787" cy="5257800"/>
          </a:xfrm>
        </p:spPr>
        <p:txBody>
          <a:bodyPr/>
          <a:lstStyle/>
          <a:p>
            <a:pPr eaLnBrk="1" hangingPunct="1"/>
            <a:r>
              <a:rPr lang="en-US" sz="3100" smtClean="0">
                <a:solidFill>
                  <a:schemeClr val="hlink"/>
                </a:solidFill>
              </a:rPr>
              <a:t>Secondary and tertiary structure of proteins</a:t>
            </a:r>
            <a:endParaRPr lang="en-US" sz="3100" smtClean="0"/>
          </a:p>
          <a:p>
            <a:pPr eaLnBrk="1" hangingPunct="1">
              <a:spcBef>
                <a:spcPct val="0"/>
              </a:spcBef>
              <a:buFont typeface="Wingdings" pitchFamily="2" charset="2"/>
              <a:buNone/>
            </a:pPr>
            <a:r>
              <a:rPr lang="fr-FR" i="1" smtClean="0"/>
              <a:t>	 </a:t>
            </a:r>
            <a:r>
              <a:rPr lang="fr-FR" sz="3100" smtClean="0">
                <a:solidFill>
                  <a:srgbClr val="FF0000"/>
                </a:solidFill>
              </a:rPr>
              <a:t>How is Microwave spectroscopy at high resolution going to contribute ???</a:t>
            </a:r>
            <a:r>
              <a:rPr lang="fr-FR" sz="3100" smtClean="0">
                <a:solidFill>
                  <a:schemeClr val="hlink"/>
                </a:solidFill>
              </a:rPr>
              <a:t> :</a:t>
            </a:r>
            <a:r>
              <a:rPr lang="fr-FR" sz="3200" smtClean="0"/>
              <a:t> </a:t>
            </a:r>
          </a:p>
          <a:p>
            <a:pPr eaLnBrk="1" hangingPunct="1">
              <a:spcBef>
                <a:spcPct val="0"/>
              </a:spcBef>
              <a:buFont typeface="Wingdings" pitchFamily="2" charset="2"/>
              <a:buNone/>
            </a:pPr>
            <a:r>
              <a:rPr lang="fr-FR" smtClean="0"/>
              <a:t>Internal rotation splittings can be used to obtain the structure/folding of molecules in gas phase WITHOUT doing isotopic substitution</a:t>
            </a:r>
            <a:r>
              <a:rPr lang="fr-FR" sz="3100" smtClean="0"/>
              <a:t>. </a:t>
            </a:r>
            <a:endParaRPr lang="en-US" sz="3100" smtClean="0"/>
          </a:p>
        </p:txBody>
      </p:sp>
      <p:pic>
        <p:nvPicPr>
          <p:cNvPr id="44036" name="Picture 4"/>
          <p:cNvPicPr>
            <a:picLocks noChangeAspect="1" noChangeArrowheads="1"/>
          </p:cNvPicPr>
          <p:nvPr/>
        </p:nvPicPr>
        <p:blipFill>
          <a:blip r:embed="rId3" cstate="print"/>
          <a:srcRect/>
          <a:stretch>
            <a:fillRect/>
          </a:stretch>
        </p:blipFill>
        <p:spPr bwMode="auto">
          <a:xfrm>
            <a:off x="3995936" y="5085184"/>
            <a:ext cx="2880320" cy="1661316"/>
          </a:xfrm>
          <a:prstGeom prst="rect">
            <a:avLst/>
          </a:prstGeom>
          <a:noFill/>
          <a:ln w="9525">
            <a:noFill/>
            <a:miter lim="800000"/>
            <a:headEnd/>
            <a:tailEnd/>
          </a:ln>
        </p:spPr>
      </p:pic>
      <p:sp>
        <p:nvSpPr>
          <p:cNvPr id="44037" name="Text Box 5"/>
          <p:cNvSpPr txBox="1">
            <a:spLocks noChangeArrowheads="1"/>
          </p:cNvSpPr>
          <p:nvPr/>
        </p:nvSpPr>
        <p:spPr bwMode="auto">
          <a:xfrm>
            <a:off x="231775" y="6184900"/>
            <a:ext cx="2546350" cy="915988"/>
          </a:xfrm>
          <a:prstGeom prst="rect">
            <a:avLst/>
          </a:prstGeom>
          <a:noFill/>
          <a:ln w="9525">
            <a:noFill/>
            <a:miter lim="800000"/>
            <a:headEnd/>
            <a:tailEnd/>
          </a:ln>
        </p:spPr>
        <p:txBody>
          <a:bodyPr wrap="none">
            <a:spAutoFit/>
          </a:bodyPr>
          <a:lstStyle/>
          <a:p>
            <a:r>
              <a:rPr kumimoji="1" lang="en-US" i="1">
                <a:solidFill>
                  <a:srgbClr val="000000"/>
                </a:solidFill>
              </a:rPr>
              <a:t>Lavrich et al. JCP 2003</a:t>
            </a:r>
          </a:p>
          <a:p>
            <a:endParaRPr lang="fr-FR" i="1"/>
          </a:p>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1116013" y="0"/>
            <a:ext cx="7772400" cy="952500"/>
          </a:xfrm>
          <a:prstGeom prst="rect">
            <a:avLst/>
          </a:prstGeom>
          <a:noFill/>
          <a:ln w="12700">
            <a:noFill/>
            <a:miter lim="800000"/>
            <a:headEnd/>
            <a:tailEnd/>
          </a:ln>
          <a:effectLst>
            <a:outerShdw dist="13470" dir="2700000" algn="ctr" rotWithShape="0">
              <a:schemeClr val="bg2"/>
            </a:outerShdw>
          </a:effectLst>
        </p:spPr>
        <p:txBody>
          <a:bodyPr lIns="90488" tIns="44450" rIns="90488" bIns="44450" anchor="ctr"/>
          <a:lstStyle/>
          <a:p>
            <a:pPr algn="ctr">
              <a:defRPr/>
            </a:pPr>
            <a:r>
              <a:rPr lang="en-US" sz="2400">
                <a:solidFill>
                  <a:schemeClr val="tx2"/>
                </a:solidFill>
                <a:latin typeface="Times New Roman" pitchFamily="18" charset="0"/>
              </a:rPr>
              <a:t>Dipeptide Mimetic: collaboration with NIST</a:t>
            </a:r>
          </a:p>
        </p:txBody>
      </p:sp>
      <p:graphicFrame>
        <p:nvGraphicFramePr>
          <p:cNvPr id="4098" name="Object 3"/>
          <p:cNvGraphicFramePr>
            <a:graphicFrameLocks noChangeAspect="1"/>
          </p:cNvGraphicFramePr>
          <p:nvPr/>
        </p:nvGraphicFramePr>
        <p:xfrm>
          <a:off x="0" y="836613"/>
          <a:ext cx="4419600" cy="2846387"/>
        </p:xfrm>
        <a:graphic>
          <a:graphicData uri="http://schemas.openxmlformats.org/presentationml/2006/ole">
            <p:oleObj spid="_x0000_s4098" name="PhotoHouse" r:id="rId3" imgW="25799577" imgH="16615385" progId="">
              <p:embed/>
            </p:oleObj>
          </a:graphicData>
        </a:graphic>
      </p:graphicFrame>
      <p:graphicFrame>
        <p:nvGraphicFramePr>
          <p:cNvPr id="4099" name="Object 4"/>
          <p:cNvGraphicFramePr>
            <a:graphicFrameLocks noChangeAspect="1"/>
          </p:cNvGraphicFramePr>
          <p:nvPr/>
        </p:nvGraphicFramePr>
        <p:xfrm>
          <a:off x="179388" y="4343400"/>
          <a:ext cx="3733800" cy="2514600"/>
        </p:xfrm>
        <a:graphic>
          <a:graphicData uri="http://schemas.openxmlformats.org/presentationml/2006/ole">
            <p:oleObj spid="_x0000_s4099" name="PhotoHouse" r:id="rId4" imgW="25799577" imgH="16615385" progId="">
              <p:embed/>
            </p:oleObj>
          </a:graphicData>
        </a:graphic>
      </p:graphicFrame>
      <p:graphicFrame>
        <p:nvGraphicFramePr>
          <p:cNvPr id="4100" name="Object 5"/>
          <p:cNvGraphicFramePr>
            <a:graphicFrameLocks noChangeAspect="1"/>
          </p:cNvGraphicFramePr>
          <p:nvPr/>
        </p:nvGraphicFramePr>
        <p:xfrm>
          <a:off x="4500563" y="3962400"/>
          <a:ext cx="4267200" cy="2895600"/>
        </p:xfrm>
        <a:graphic>
          <a:graphicData uri="http://schemas.openxmlformats.org/presentationml/2006/ole">
            <p:oleObj spid="_x0000_s4100" name="PhotoHouse" r:id="rId5" imgW="25799577" imgH="16615385" progId="">
              <p:embed/>
            </p:oleObj>
          </a:graphicData>
        </a:graphic>
      </p:graphicFrame>
      <p:sp>
        <p:nvSpPr>
          <p:cNvPr id="4103" name="Text Box 6"/>
          <p:cNvSpPr txBox="1">
            <a:spLocks noChangeArrowheads="1"/>
          </p:cNvSpPr>
          <p:nvPr/>
        </p:nvSpPr>
        <p:spPr bwMode="auto">
          <a:xfrm>
            <a:off x="179388" y="765175"/>
            <a:ext cx="3525837" cy="701675"/>
          </a:xfrm>
          <a:prstGeom prst="rect">
            <a:avLst/>
          </a:prstGeom>
          <a:noFill/>
          <a:ln w="12700">
            <a:noFill/>
            <a:miter lim="800000"/>
            <a:headEnd type="none" w="sm" len="sm"/>
            <a:tailEnd type="none" w="sm" len="sm"/>
          </a:ln>
        </p:spPr>
        <p:txBody>
          <a:bodyPr>
            <a:spAutoFit/>
          </a:bodyPr>
          <a:lstStyle/>
          <a:p>
            <a:pPr eaLnBrk="0" hangingPunct="0"/>
            <a:r>
              <a:rPr kumimoji="1" lang="en-US" sz="2000"/>
              <a:t>Alanine Dipeptide : </a:t>
            </a:r>
            <a:r>
              <a:rPr lang="fr-FR" b="1"/>
              <a:t>N-Acetyl Alanine Methyl</a:t>
            </a:r>
            <a:r>
              <a:rPr lang="fr-FR"/>
              <a:t> </a:t>
            </a:r>
            <a:r>
              <a:rPr lang="fr-FR" b="1"/>
              <a:t>Amide</a:t>
            </a:r>
            <a:r>
              <a:rPr lang="fr-FR"/>
              <a:t> (</a:t>
            </a:r>
            <a:r>
              <a:rPr kumimoji="1" lang="en-US" sz="2000"/>
              <a:t>AAMA)</a:t>
            </a:r>
          </a:p>
        </p:txBody>
      </p:sp>
      <p:sp>
        <p:nvSpPr>
          <p:cNvPr id="4104" name="Text Box 7"/>
          <p:cNvSpPr txBox="1">
            <a:spLocks noChangeArrowheads="1"/>
          </p:cNvSpPr>
          <p:nvPr/>
        </p:nvSpPr>
        <p:spPr bwMode="auto">
          <a:xfrm>
            <a:off x="0" y="3717032"/>
            <a:ext cx="4427538" cy="671513"/>
          </a:xfrm>
          <a:prstGeom prst="rect">
            <a:avLst/>
          </a:prstGeom>
          <a:noFill/>
          <a:ln w="12700">
            <a:noFill/>
            <a:miter lim="800000"/>
            <a:headEnd type="none" w="sm" len="sm"/>
            <a:tailEnd type="none" w="sm" len="sm"/>
          </a:ln>
        </p:spPr>
        <p:txBody>
          <a:bodyPr>
            <a:spAutoFit/>
          </a:bodyPr>
          <a:lstStyle/>
          <a:p>
            <a:pPr algn="ctr" eaLnBrk="0" hangingPunct="0"/>
            <a:r>
              <a:rPr lang="fr-FR" b="1" dirty="0"/>
              <a:t>N-</a:t>
            </a:r>
            <a:r>
              <a:rPr lang="fr-FR" b="1" dirty="0" err="1"/>
              <a:t>Acetyl</a:t>
            </a:r>
            <a:r>
              <a:rPr lang="fr-FR" b="1" dirty="0"/>
              <a:t> Alanine </a:t>
            </a:r>
            <a:r>
              <a:rPr lang="fr-FR" b="1" dirty="0" err="1"/>
              <a:t>Methyl</a:t>
            </a:r>
            <a:r>
              <a:rPr lang="fr-FR" b="1" dirty="0"/>
              <a:t> Ester </a:t>
            </a:r>
            <a:r>
              <a:rPr lang="fr-FR" b="1" dirty="0" err="1"/>
              <a:t>Molecule</a:t>
            </a:r>
            <a:r>
              <a:rPr kumimoji="1" lang="en-US" sz="2000" dirty="0"/>
              <a:t> (AAME)</a:t>
            </a:r>
          </a:p>
        </p:txBody>
      </p:sp>
      <p:sp>
        <p:nvSpPr>
          <p:cNvPr id="4105" name="Text Box 8"/>
          <p:cNvSpPr txBox="1">
            <a:spLocks noChangeArrowheads="1"/>
          </p:cNvSpPr>
          <p:nvPr/>
        </p:nvSpPr>
        <p:spPr bwMode="auto">
          <a:xfrm>
            <a:off x="4500563" y="3573463"/>
            <a:ext cx="4343400" cy="457200"/>
          </a:xfrm>
          <a:prstGeom prst="rect">
            <a:avLst/>
          </a:prstGeom>
          <a:noFill/>
          <a:ln w="12700">
            <a:noFill/>
            <a:miter lim="800000"/>
            <a:headEnd type="none" w="sm" len="sm"/>
            <a:tailEnd type="none" w="sm" len="sm"/>
          </a:ln>
        </p:spPr>
        <p:txBody>
          <a:bodyPr>
            <a:spAutoFit/>
          </a:bodyPr>
          <a:lstStyle/>
          <a:p>
            <a:pPr eaLnBrk="0" hangingPunct="0"/>
            <a:r>
              <a:rPr kumimoji="1" lang="en-US" sz="2400"/>
              <a:t>Ethyl Acetamidoacetate: EAA</a:t>
            </a:r>
          </a:p>
        </p:txBody>
      </p:sp>
      <p:sp>
        <p:nvSpPr>
          <p:cNvPr id="4106" name="Text Box 9"/>
          <p:cNvSpPr txBox="1">
            <a:spLocks noChangeArrowheads="1"/>
          </p:cNvSpPr>
          <p:nvPr/>
        </p:nvSpPr>
        <p:spPr bwMode="auto">
          <a:xfrm>
            <a:off x="4514850" y="5805488"/>
            <a:ext cx="4629150" cy="762000"/>
          </a:xfrm>
          <a:prstGeom prst="rect">
            <a:avLst/>
          </a:prstGeom>
          <a:noFill/>
          <a:ln w="12700">
            <a:noFill/>
            <a:miter lim="800000"/>
            <a:headEnd type="none" w="sm" len="sm"/>
            <a:tailEnd type="none" w="sm" len="sm"/>
          </a:ln>
        </p:spPr>
        <p:txBody>
          <a:bodyPr wrap="none">
            <a:spAutoFit/>
          </a:bodyPr>
          <a:lstStyle/>
          <a:p>
            <a:pPr eaLnBrk="0" hangingPunct="0"/>
            <a:r>
              <a:rPr kumimoji="1" lang="en-US" sz="2000"/>
              <a:t>JB95+BELGI ,2 lowest conformers</a:t>
            </a:r>
          </a:p>
          <a:p>
            <a:pPr eaLnBrk="0" hangingPunct="0"/>
            <a:r>
              <a:rPr kumimoji="1" lang="en-US" sz="2000"/>
              <a:t>Lavrich et al, JCP 2003 </a:t>
            </a:r>
            <a:r>
              <a:rPr kumimoji="1" lang="en-US" sz="2400"/>
              <a:t>V</a:t>
            </a:r>
            <a:r>
              <a:rPr kumimoji="1" lang="en-US" sz="2400" baseline="-25000"/>
              <a:t>3</a:t>
            </a:r>
            <a:r>
              <a:rPr kumimoji="1" lang="en-US" sz="2000"/>
              <a:t>(1)=  70 cm</a:t>
            </a:r>
            <a:r>
              <a:rPr kumimoji="1" lang="en-US" sz="2000" baseline="30000"/>
              <a:t>-1</a:t>
            </a:r>
          </a:p>
        </p:txBody>
      </p:sp>
      <p:sp>
        <p:nvSpPr>
          <p:cNvPr id="4107" name="Text Box 10"/>
          <p:cNvSpPr txBox="1">
            <a:spLocks noChangeArrowheads="1"/>
          </p:cNvSpPr>
          <p:nvPr/>
        </p:nvSpPr>
        <p:spPr bwMode="auto">
          <a:xfrm>
            <a:off x="228600" y="2895600"/>
            <a:ext cx="3568700" cy="762000"/>
          </a:xfrm>
          <a:prstGeom prst="rect">
            <a:avLst/>
          </a:prstGeom>
          <a:noFill/>
          <a:ln w="12700">
            <a:noFill/>
            <a:miter lim="800000"/>
            <a:headEnd type="none" w="sm" len="sm"/>
            <a:tailEnd type="none" w="sm" len="sm"/>
          </a:ln>
        </p:spPr>
        <p:txBody>
          <a:bodyPr>
            <a:spAutoFit/>
          </a:bodyPr>
          <a:lstStyle/>
          <a:p>
            <a:pPr eaLnBrk="0" hangingPunct="0"/>
            <a:r>
              <a:rPr kumimoji="1" lang="en-US" sz="2000"/>
              <a:t>JB95, Lavrich et al. JCP 2003</a:t>
            </a:r>
          </a:p>
          <a:p>
            <a:pPr eaLnBrk="0" hangingPunct="0"/>
            <a:r>
              <a:rPr kumimoji="1" lang="en-US" sz="2400"/>
              <a:t>V</a:t>
            </a:r>
            <a:r>
              <a:rPr kumimoji="1" lang="en-US" sz="2400" baseline="-25000"/>
              <a:t>3</a:t>
            </a:r>
            <a:r>
              <a:rPr kumimoji="1" lang="en-US" sz="2000"/>
              <a:t>(1)=98 cm</a:t>
            </a:r>
            <a:r>
              <a:rPr kumimoji="1" lang="en-US" sz="2000" baseline="30000"/>
              <a:t>-1</a:t>
            </a:r>
            <a:r>
              <a:rPr kumimoji="1" lang="en-US" sz="2000"/>
              <a:t>, V</a:t>
            </a:r>
            <a:r>
              <a:rPr kumimoji="1" lang="en-US" sz="2000" baseline="-25000"/>
              <a:t>3</a:t>
            </a:r>
            <a:r>
              <a:rPr kumimoji="1" lang="en-US" sz="2000"/>
              <a:t>(2)=81 cm</a:t>
            </a:r>
            <a:r>
              <a:rPr kumimoji="1" lang="en-US" sz="2000" baseline="30000"/>
              <a:t>-1</a:t>
            </a:r>
          </a:p>
        </p:txBody>
      </p:sp>
      <p:graphicFrame>
        <p:nvGraphicFramePr>
          <p:cNvPr id="4101" name="Object 11"/>
          <p:cNvGraphicFramePr>
            <a:graphicFrameLocks noChangeAspect="1"/>
          </p:cNvGraphicFramePr>
          <p:nvPr/>
        </p:nvGraphicFramePr>
        <p:xfrm>
          <a:off x="5410200" y="981075"/>
          <a:ext cx="3733800" cy="2533650"/>
        </p:xfrm>
        <a:graphic>
          <a:graphicData uri="http://schemas.openxmlformats.org/presentationml/2006/ole">
            <p:oleObj spid="_x0000_s4101" name="PhotoHouse" r:id="rId6" imgW="27323924" imgH="20159492" progId="">
              <p:embed/>
            </p:oleObj>
          </a:graphicData>
        </a:graphic>
      </p:graphicFrame>
      <p:sp>
        <p:nvSpPr>
          <p:cNvPr id="4108" name="Text Box 12"/>
          <p:cNvSpPr txBox="1">
            <a:spLocks noChangeArrowheads="1"/>
          </p:cNvSpPr>
          <p:nvPr/>
        </p:nvSpPr>
        <p:spPr bwMode="auto">
          <a:xfrm>
            <a:off x="5837238" y="765175"/>
            <a:ext cx="3306762" cy="457200"/>
          </a:xfrm>
          <a:prstGeom prst="rect">
            <a:avLst/>
          </a:prstGeom>
          <a:noFill/>
          <a:ln w="12700">
            <a:noFill/>
            <a:miter lim="800000"/>
            <a:headEnd type="none" w="sm" len="sm"/>
            <a:tailEnd type="none" w="sm" len="sm"/>
          </a:ln>
        </p:spPr>
        <p:txBody>
          <a:bodyPr wrap="none">
            <a:spAutoFit/>
          </a:bodyPr>
          <a:lstStyle/>
          <a:p>
            <a:pPr eaLnBrk="0" hangingPunct="0"/>
            <a:r>
              <a:rPr kumimoji="1" lang="en-US" sz="2400"/>
              <a:t>Decomposition product</a:t>
            </a:r>
          </a:p>
        </p:txBody>
      </p:sp>
      <p:sp>
        <p:nvSpPr>
          <p:cNvPr id="4109" name="Text Box 13"/>
          <p:cNvSpPr txBox="1">
            <a:spLocks noChangeArrowheads="1"/>
          </p:cNvSpPr>
          <p:nvPr/>
        </p:nvSpPr>
        <p:spPr bwMode="auto">
          <a:xfrm>
            <a:off x="250825" y="6096000"/>
            <a:ext cx="3633788" cy="762000"/>
          </a:xfrm>
          <a:prstGeom prst="rect">
            <a:avLst/>
          </a:prstGeom>
          <a:noFill/>
          <a:ln w="9525">
            <a:noFill/>
            <a:miter lim="800000"/>
            <a:headEnd/>
            <a:tailEnd/>
          </a:ln>
        </p:spPr>
        <p:txBody>
          <a:bodyPr wrap="none">
            <a:spAutoFit/>
          </a:bodyPr>
          <a:lstStyle/>
          <a:p>
            <a:pPr eaLnBrk="0" hangingPunct="0"/>
            <a:r>
              <a:rPr kumimoji="1" lang="en-US" sz="2000"/>
              <a:t>JB95+BELGI: JCP 2006</a:t>
            </a:r>
          </a:p>
          <a:p>
            <a:pPr eaLnBrk="0" hangingPunct="0"/>
            <a:r>
              <a:rPr kumimoji="1" lang="en-US" sz="2400"/>
              <a:t>V</a:t>
            </a:r>
            <a:r>
              <a:rPr kumimoji="1" lang="en-US" sz="2400" baseline="-25000"/>
              <a:t>3</a:t>
            </a:r>
            <a:r>
              <a:rPr kumimoji="1" lang="en-US" sz="2000"/>
              <a:t>(1)=68 cm</a:t>
            </a:r>
            <a:r>
              <a:rPr kumimoji="1" lang="en-US" sz="2000" baseline="30000"/>
              <a:t>-1</a:t>
            </a:r>
            <a:r>
              <a:rPr kumimoji="1" lang="en-US" sz="2000"/>
              <a:t>, V</a:t>
            </a:r>
            <a:r>
              <a:rPr kumimoji="1" lang="en-US" sz="2000" baseline="-25000"/>
              <a:t>3</a:t>
            </a:r>
            <a:r>
              <a:rPr kumimoji="1" lang="en-US" sz="2000"/>
              <a:t>(2)=407 cm</a:t>
            </a:r>
            <a:r>
              <a:rPr kumimoji="1" lang="en-US" sz="2000" baseline="30000"/>
              <a:t>-1</a:t>
            </a:r>
            <a:endParaRPr kumimoji="1" lang="fr-FR" sz="2000" baseline="30000"/>
          </a:p>
        </p:txBody>
      </p:sp>
      <p:sp>
        <p:nvSpPr>
          <p:cNvPr id="4110" name="Text Box 14"/>
          <p:cNvSpPr txBox="1">
            <a:spLocks noChangeArrowheads="1"/>
          </p:cNvSpPr>
          <p:nvPr/>
        </p:nvSpPr>
        <p:spPr bwMode="auto">
          <a:xfrm>
            <a:off x="5486400" y="2819400"/>
            <a:ext cx="1936750" cy="762000"/>
          </a:xfrm>
          <a:prstGeom prst="rect">
            <a:avLst/>
          </a:prstGeom>
          <a:noFill/>
          <a:ln w="9525">
            <a:noFill/>
            <a:miter lim="800000"/>
            <a:headEnd/>
            <a:tailEnd/>
          </a:ln>
        </p:spPr>
        <p:txBody>
          <a:bodyPr wrap="none">
            <a:spAutoFit/>
          </a:bodyPr>
          <a:lstStyle/>
          <a:p>
            <a:pPr eaLnBrk="0" hangingPunct="0"/>
            <a:r>
              <a:rPr kumimoji="1" lang="en-US" sz="2000"/>
              <a:t>JB95</a:t>
            </a:r>
          </a:p>
          <a:p>
            <a:pPr eaLnBrk="0" hangingPunct="0"/>
            <a:r>
              <a:rPr kumimoji="1" lang="en-US" sz="2400"/>
              <a:t>V</a:t>
            </a:r>
            <a:r>
              <a:rPr kumimoji="1" lang="en-US" sz="2400" baseline="-25000"/>
              <a:t>3</a:t>
            </a:r>
            <a:r>
              <a:rPr kumimoji="1" lang="en-US" sz="2000"/>
              <a:t>(1)=322 cm</a:t>
            </a:r>
            <a:r>
              <a:rPr kumimoji="1" lang="en-US" sz="2000" baseline="30000"/>
              <a:t>-1</a:t>
            </a:r>
            <a:endParaRPr kumimoji="1" lang="fr-FR" sz="2000" baseline="30000"/>
          </a:p>
        </p:txBody>
      </p:sp>
      <p:pic>
        <p:nvPicPr>
          <p:cNvPr id="4111" name="Picture 15"/>
          <p:cNvPicPr>
            <a:picLocks noChangeAspect="1" noChangeArrowheads="1"/>
          </p:cNvPicPr>
          <p:nvPr/>
        </p:nvPicPr>
        <p:blipFill>
          <a:blip r:embed="rId7" cstate="print"/>
          <a:srcRect/>
          <a:stretch>
            <a:fillRect/>
          </a:stretch>
        </p:blipFill>
        <p:spPr bwMode="auto">
          <a:xfrm>
            <a:off x="3635375" y="1412875"/>
            <a:ext cx="1944688"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0"/>
            <a:ext cx="4867275" cy="2971800"/>
          </a:xfrm>
          <a:prstGeom prst="rect">
            <a:avLst/>
          </a:prstGeom>
          <a:noFill/>
          <a:ln w="9525">
            <a:noFill/>
            <a:miter lim="800000"/>
            <a:headEnd/>
            <a:tailEnd/>
          </a:ln>
        </p:spPr>
      </p:pic>
      <p:sp>
        <p:nvSpPr>
          <p:cNvPr id="47107" name="Rectangle 3"/>
          <p:cNvSpPr>
            <a:spLocks noChangeArrowheads="1"/>
          </p:cNvSpPr>
          <p:nvPr/>
        </p:nvSpPr>
        <p:spPr bwMode="auto">
          <a:xfrm>
            <a:off x="0" y="5949950"/>
            <a:ext cx="8964613" cy="641350"/>
          </a:xfrm>
          <a:prstGeom prst="rect">
            <a:avLst/>
          </a:prstGeom>
          <a:noFill/>
          <a:ln w="9525">
            <a:noFill/>
            <a:miter lim="800000"/>
            <a:headEnd/>
            <a:tailEnd/>
          </a:ln>
        </p:spPr>
        <p:txBody>
          <a:bodyPr anchor="ctr">
            <a:spAutoFit/>
          </a:bodyPr>
          <a:lstStyle/>
          <a:p>
            <a:r>
              <a:rPr lang="fr-FR"/>
              <a:t>The Microwave Spectrum of a Two-top Peptide Mimetic: </a:t>
            </a:r>
            <a:r>
              <a:rPr lang="fr-FR" b="1"/>
              <a:t>N-Acetyl Alanine Methyl Ester Molecule</a:t>
            </a:r>
            <a:r>
              <a:rPr lang="fr-FR"/>
              <a:t> (</a:t>
            </a:r>
            <a:r>
              <a:rPr lang="fr-FR" b="1"/>
              <a:t>AAME</a:t>
            </a:r>
            <a:r>
              <a:rPr lang="fr-FR"/>
              <a:t>), Plusquellic</a:t>
            </a:r>
            <a:r>
              <a:rPr lang="en-GB"/>
              <a:t>, Kleiner J. Chem. Phys. 125, 104312 (2006)</a:t>
            </a:r>
            <a:endParaRPr lang="fr-FR"/>
          </a:p>
        </p:txBody>
      </p:sp>
      <p:pic>
        <p:nvPicPr>
          <p:cNvPr id="47108" name="Picture 4"/>
          <p:cNvPicPr>
            <a:picLocks noChangeAspect="1" noChangeArrowheads="1"/>
          </p:cNvPicPr>
          <p:nvPr/>
        </p:nvPicPr>
        <p:blipFill>
          <a:blip r:embed="rId3" cstate="print"/>
          <a:srcRect/>
          <a:stretch>
            <a:fillRect/>
          </a:stretch>
        </p:blipFill>
        <p:spPr bwMode="auto">
          <a:xfrm>
            <a:off x="4810125" y="188913"/>
            <a:ext cx="4333875" cy="5184775"/>
          </a:xfrm>
          <a:prstGeom prst="rect">
            <a:avLst/>
          </a:prstGeom>
          <a:noFill/>
          <a:ln w="9525">
            <a:noFill/>
            <a:miter lim="800000"/>
            <a:headEnd/>
            <a:tailEnd/>
          </a:ln>
        </p:spPr>
      </p:pic>
      <p:sp>
        <p:nvSpPr>
          <p:cNvPr id="47109" name="Text Box 5"/>
          <p:cNvSpPr txBox="1">
            <a:spLocks noChangeArrowheads="1"/>
          </p:cNvSpPr>
          <p:nvPr/>
        </p:nvSpPr>
        <p:spPr bwMode="auto">
          <a:xfrm>
            <a:off x="2843213" y="3068638"/>
            <a:ext cx="1997075" cy="1190625"/>
          </a:xfrm>
          <a:prstGeom prst="rect">
            <a:avLst/>
          </a:prstGeom>
          <a:noFill/>
          <a:ln w="9525">
            <a:noFill/>
            <a:miter lim="800000"/>
            <a:headEnd/>
            <a:tailEnd/>
          </a:ln>
        </p:spPr>
        <p:txBody>
          <a:bodyPr wrap="none">
            <a:spAutoFit/>
          </a:bodyPr>
          <a:lstStyle/>
          <a:p>
            <a:r>
              <a:rPr lang="fr-FR" b="1">
                <a:solidFill>
                  <a:schemeClr val="accent2"/>
                </a:solidFill>
              </a:rPr>
              <a:t>123 lines fitted</a:t>
            </a:r>
          </a:p>
          <a:p>
            <a:r>
              <a:rPr lang="fr-FR" b="1">
                <a:solidFill>
                  <a:schemeClr val="accent2"/>
                </a:solidFill>
              </a:rPr>
              <a:t>RMS= 2.5 kHz</a:t>
            </a:r>
          </a:p>
          <a:p>
            <a:r>
              <a:rPr lang="fr-FR" b="1">
                <a:solidFill>
                  <a:schemeClr val="accent2"/>
                </a:solidFill>
              </a:rPr>
              <a:t>17 parameters</a:t>
            </a:r>
          </a:p>
          <a:p>
            <a:r>
              <a:rPr lang="fr-FR" b="1">
                <a:solidFill>
                  <a:schemeClr val="accent2"/>
                </a:solidFill>
              </a:rPr>
              <a:t>V</a:t>
            </a:r>
            <a:r>
              <a:rPr lang="fr-FR" b="1" baseline="-25000">
                <a:solidFill>
                  <a:schemeClr val="accent2"/>
                </a:solidFill>
              </a:rPr>
              <a:t>3</a:t>
            </a:r>
            <a:r>
              <a:rPr lang="fr-FR" b="1">
                <a:solidFill>
                  <a:schemeClr val="accent2"/>
                </a:solidFill>
              </a:rPr>
              <a:t>= 64.96(4) cm</a:t>
            </a:r>
            <a:r>
              <a:rPr lang="fr-FR" b="1" baseline="30000">
                <a:solidFill>
                  <a:schemeClr val="accent2"/>
                </a:solidFill>
              </a:rPr>
              <a:t>-1</a:t>
            </a:r>
            <a:endParaRPr lang="fr-FR" b="1">
              <a:solidFill>
                <a:schemeClr val="accent2"/>
              </a:solidFill>
            </a:endParaRPr>
          </a:p>
        </p:txBody>
      </p:sp>
      <p:sp>
        <p:nvSpPr>
          <p:cNvPr id="47110" name="Text Box 6"/>
          <p:cNvSpPr txBox="1">
            <a:spLocks noChangeArrowheads="1"/>
          </p:cNvSpPr>
          <p:nvPr/>
        </p:nvSpPr>
        <p:spPr bwMode="auto">
          <a:xfrm>
            <a:off x="158750" y="3141663"/>
            <a:ext cx="2082800" cy="1190625"/>
          </a:xfrm>
          <a:prstGeom prst="rect">
            <a:avLst/>
          </a:prstGeom>
          <a:noFill/>
          <a:ln w="9525">
            <a:noFill/>
            <a:miter lim="800000"/>
            <a:headEnd/>
            <a:tailEnd/>
          </a:ln>
        </p:spPr>
        <p:txBody>
          <a:bodyPr>
            <a:spAutoFit/>
          </a:bodyPr>
          <a:lstStyle/>
          <a:p>
            <a:r>
              <a:rPr lang="fr-FR" b="1">
                <a:solidFill>
                  <a:srgbClr val="FF3300"/>
                </a:solidFill>
              </a:rPr>
              <a:t>130 lines fitted</a:t>
            </a:r>
          </a:p>
          <a:p>
            <a:r>
              <a:rPr lang="fr-FR" b="1">
                <a:solidFill>
                  <a:srgbClr val="FF3300"/>
                </a:solidFill>
              </a:rPr>
              <a:t>RMS= 1.8 kHz</a:t>
            </a:r>
          </a:p>
          <a:p>
            <a:r>
              <a:rPr lang="fr-FR" b="1">
                <a:solidFill>
                  <a:srgbClr val="FF3300"/>
                </a:solidFill>
              </a:rPr>
              <a:t>14 parameters</a:t>
            </a:r>
          </a:p>
          <a:p>
            <a:r>
              <a:rPr lang="fr-FR" b="1">
                <a:solidFill>
                  <a:srgbClr val="FF3300"/>
                </a:solidFill>
              </a:rPr>
              <a:t>V</a:t>
            </a:r>
            <a:r>
              <a:rPr lang="fr-FR" b="1" baseline="-25000">
                <a:solidFill>
                  <a:srgbClr val="FF3300"/>
                </a:solidFill>
              </a:rPr>
              <a:t>3</a:t>
            </a:r>
            <a:r>
              <a:rPr lang="fr-FR" b="1">
                <a:solidFill>
                  <a:srgbClr val="FF3300"/>
                </a:solidFill>
              </a:rPr>
              <a:t>= 396.45(7)cm</a:t>
            </a:r>
            <a:r>
              <a:rPr lang="fr-FR" b="1" baseline="30000">
                <a:solidFill>
                  <a:srgbClr val="FF3300"/>
                </a:solidFill>
              </a:rPr>
              <a:t>-1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0"/>
            <a:ext cx="8075612" cy="1143000"/>
          </a:xfrm>
        </p:spPr>
        <p:txBody>
          <a:bodyPr/>
          <a:lstStyle/>
          <a:p>
            <a:pPr eaLnBrk="1" hangingPunct="1"/>
            <a:r>
              <a:rPr lang="fr-FR" sz="2800" smtClean="0"/>
              <a:t>Conformational searches, Structure and hydrogen bond</a:t>
            </a:r>
            <a:endParaRPr lang="en-US" sz="2800" smtClean="0"/>
          </a:p>
        </p:txBody>
      </p:sp>
      <p:sp>
        <p:nvSpPr>
          <p:cNvPr id="48131" name="Rectangle 3"/>
          <p:cNvSpPr>
            <a:spLocks noGrp="1" noChangeArrowheads="1"/>
          </p:cNvSpPr>
          <p:nvPr>
            <p:ph idx="1"/>
          </p:nvPr>
        </p:nvSpPr>
        <p:spPr>
          <a:xfrm>
            <a:off x="611188" y="1052513"/>
            <a:ext cx="8353425" cy="1111250"/>
          </a:xfrm>
        </p:spPr>
        <p:txBody>
          <a:bodyPr/>
          <a:lstStyle/>
          <a:p>
            <a:pPr eaLnBrk="1" hangingPunct="1">
              <a:lnSpc>
                <a:spcPct val="80000"/>
              </a:lnSpc>
            </a:pPr>
            <a:r>
              <a:rPr lang="fr-FR" sz="1800" b="1" smtClean="0"/>
              <a:t>13 stable conformers of ADME located, full geometry optimisations with B3LYP/6-31G(d) et G3MP2B3</a:t>
            </a:r>
          </a:p>
          <a:p>
            <a:pPr eaLnBrk="1" hangingPunct="1">
              <a:lnSpc>
                <a:spcPct val="80000"/>
              </a:lnSpc>
            </a:pPr>
            <a:r>
              <a:rPr lang="fr-FR" sz="1800" b="1" smtClean="0"/>
              <a:t>Comparison of </a:t>
            </a:r>
            <a:r>
              <a:rPr lang="fr-FR" sz="1800" b="1" i="1" smtClean="0"/>
              <a:t>ab initio</a:t>
            </a:r>
            <a:r>
              <a:rPr lang="fr-FR" sz="1800" b="1" smtClean="0"/>
              <a:t> structure for AAMA (alanine dipeptide) et ADME (N-acetyl alanine methyl ester)</a:t>
            </a:r>
            <a:endParaRPr lang="en-US" sz="1800" b="1" smtClean="0"/>
          </a:p>
        </p:txBody>
      </p:sp>
      <p:pic>
        <p:nvPicPr>
          <p:cNvPr id="48132" name="Picture 4"/>
          <p:cNvPicPr>
            <a:picLocks noChangeAspect="1" noChangeArrowheads="1"/>
          </p:cNvPicPr>
          <p:nvPr/>
        </p:nvPicPr>
        <p:blipFill>
          <a:blip r:embed="rId3" cstate="print"/>
          <a:srcRect/>
          <a:stretch>
            <a:fillRect/>
          </a:stretch>
        </p:blipFill>
        <p:spPr bwMode="auto">
          <a:xfrm>
            <a:off x="684213" y="2565400"/>
            <a:ext cx="3887787" cy="3140075"/>
          </a:xfrm>
          <a:prstGeom prst="rect">
            <a:avLst/>
          </a:prstGeom>
          <a:noFill/>
          <a:ln w="9525">
            <a:noFill/>
            <a:miter lim="800000"/>
            <a:headEnd/>
            <a:tailEnd/>
          </a:ln>
        </p:spPr>
      </p:pic>
      <p:pic>
        <p:nvPicPr>
          <p:cNvPr id="48133" name="Picture 5"/>
          <p:cNvPicPr>
            <a:picLocks noChangeAspect="1" noChangeArrowheads="1"/>
          </p:cNvPicPr>
          <p:nvPr/>
        </p:nvPicPr>
        <p:blipFill>
          <a:blip r:embed="rId4" cstate="print"/>
          <a:srcRect/>
          <a:stretch>
            <a:fillRect/>
          </a:stretch>
        </p:blipFill>
        <p:spPr bwMode="auto">
          <a:xfrm>
            <a:off x="4953000" y="2924175"/>
            <a:ext cx="4191000" cy="2624138"/>
          </a:xfrm>
          <a:prstGeom prst="rect">
            <a:avLst/>
          </a:prstGeom>
          <a:noFill/>
          <a:ln w="9525">
            <a:noFill/>
            <a:miter lim="800000"/>
            <a:headEnd/>
            <a:tailEnd/>
          </a:ln>
        </p:spPr>
      </p:pic>
      <p:sp>
        <p:nvSpPr>
          <p:cNvPr id="48134" name="Text Box 6"/>
          <p:cNvSpPr txBox="1">
            <a:spLocks noChangeArrowheads="1"/>
          </p:cNvSpPr>
          <p:nvPr/>
        </p:nvSpPr>
        <p:spPr bwMode="auto">
          <a:xfrm>
            <a:off x="2051050" y="2205038"/>
            <a:ext cx="1223963" cy="366712"/>
          </a:xfrm>
          <a:prstGeom prst="rect">
            <a:avLst/>
          </a:prstGeom>
          <a:noFill/>
          <a:ln w="9525">
            <a:noFill/>
            <a:miter lim="800000"/>
            <a:headEnd/>
            <a:tailEnd/>
          </a:ln>
        </p:spPr>
        <p:txBody>
          <a:bodyPr/>
          <a:lstStyle/>
          <a:p>
            <a:pPr eaLnBrk="0" hangingPunct="0"/>
            <a:r>
              <a:rPr lang="en-US" b="1">
                <a:solidFill>
                  <a:schemeClr val="hlink"/>
                </a:solidFill>
                <a:latin typeface="Times New Roman" pitchFamily="18" charset="0"/>
              </a:rPr>
              <a:t>AAMA</a:t>
            </a:r>
            <a:endParaRPr lang="en-US" sz="2000" b="1">
              <a:solidFill>
                <a:schemeClr val="hlink"/>
              </a:solidFill>
              <a:latin typeface="Times New Roman" pitchFamily="18" charset="0"/>
            </a:endParaRPr>
          </a:p>
        </p:txBody>
      </p:sp>
      <p:sp>
        <p:nvSpPr>
          <p:cNvPr id="48135" name="Text Box 7"/>
          <p:cNvSpPr txBox="1">
            <a:spLocks noChangeArrowheads="1"/>
          </p:cNvSpPr>
          <p:nvPr/>
        </p:nvSpPr>
        <p:spPr bwMode="auto">
          <a:xfrm>
            <a:off x="6588125" y="2636838"/>
            <a:ext cx="1152525" cy="366712"/>
          </a:xfrm>
          <a:prstGeom prst="rect">
            <a:avLst/>
          </a:prstGeom>
          <a:noFill/>
          <a:ln w="9525">
            <a:noFill/>
            <a:miter lim="800000"/>
            <a:headEnd/>
            <a:tailEnd/>
          </a:ln>
        </p:spPr>
        <p:txBody>
          <a:bodyPr/>
          <a:lstStyle/>
          <a:p>
            <a:pPr eaLnBrk="0" hangingPunct="0"/>
            <a:r>
              <a:rPr lang="en-US" b="1">
                <a:solidFill>
                  <a:schemeClr val="hlink"/>
                </a:solidFill>
                <a:latin typeface="Times New Roman" pitchFamily="18" charset="0"/>
              </a:rPr>
              <a:t>ADME</a:t>
            </a:r>
            <a:endParaRPr lang="en-US" sz="2000" b="1">
              <a:solidFill>
                <a:schemeClr val="hlink"/>
              </a:solidFill>
              <a:latin typeface="Times New Roman" pitchFamily="18" charset="0"/>
            </a:endParaRPr>
          </a:p>
        </p:txBody>
      </p:sp>
      <p:sp>
        <p:nvSpPr>
          <p:cNvPr id="48136" name="Line 8"/>
          <p:cNvSpPr>
            <a:spLocks noChangeShapeType="1"/>
          </p:cNvSpPr>
          <p:nvPr/>
        </p:nvSpPr>
        <p:spPr bwMode="auto">
          <a:xfrm>
            <a:off x="2411413" y="5013325"/>
            <a:ext cx="431800" cy="0"/>
          </a:xfrm>
          <a:prstGeom prst="line">
            <a:avLst/>
          </a:prstGeom>
          <a:noFill/>
          <a:ln w="38100">
            <a:solidFill>
              <a:srgbClr val="009900"/>
            </a:solidFill>
            <a:prstDash val="sysDot"/>
            <a:round/>
            <a:headEnd/>
            <a:tailEnd/>
          </a:ln>
        </p:spPr>
        <p:txBody>
          <a:bodyPr/>
          <a:lstStyle/>
          <a:p>
            <a:endParaRPr lang="fr-FR"/>
          </a:p>
        </p:txBody>
      </p:sp>
      <p:sp>
        <p:nvSpPr>
          <p:cNvPr id="48137" name="Text Box 9"/>
          <p:cNvSpPr txBox="1">
            <a:spLocks noChangeArrowheads="1"/>
          </p:cNvSpPr>
          <p:nvPr/>
        </p:nvSpPr>
        <p:spPr bwMode="auto">
          <a:xfrm>
            <a:off x="6877050" y="4941888"/>
            <a:ext cx="433388" cy="366712"/>
          </a:xfrm>
          <a:prstGeom prst="rect">
            <a:avLst/>
          </a:prstGeom>
          <a:noFill/>
          <a:ln w="9525">
            <a:noFill/>
            <a:miter lim="800000"/>
            <a:headEnd/>
            <a:tailEnd/>
          </a:ln>
        </p:spPr>
        <p:txBody>
          <a:bodyPr wrap="none">
            <a:spAutoFit/>
          </a:bodyPr>
          <a:lstStyle/>
          <a:p>
            <a:r>
              <a:rPr lang="fr-FR"/>
              <a:t>C</a:t>
            </a:r>
            <a:r>
              <a:rPr lang="fr-FR" baseline="-25000"/>
              <a:t>5</a:t>
            </a:r>
            <a:endParaRPr lang="fr-FR"/>
          </a:p>
        </p:txBody>
      </p:sp>
      <p:sp>
        <p:nvSpPr>
          <p:cNvPr id="48138" name="Text Box 10"/>
          <p:cNvSpPr txBox="1">
            <a:spLocks noChangeArrowheads="1"/>
          </p:cNvSpPr>
          <p:nvPr/>
        </p:nvSpPr>
        <p:spPr bwMode="auto">
          <a:xfrm>
            <a:off x="2484438" y="5373688"/>
            <a:ext cx="433387" cy="366712"/>
          </a:xfrm>
          <a:prstGeom prst="rect">
            <a:avLst/>
          </a:prstGeom>
          <a:noFill/>
          <a:ln w="9525">
            <a:noFill/>
            <a:miter lim="800000"/>
            <a:headEnd/>
            <a:tailEnd/>
          </a:ln>
        </p:spPr>
        <p:txBody>
          <a:bodyPr>
            <a:spAutoFit/>
          </a:bodyPr>
          <a:lstStyle/>
          <a:p>
            <a:r>
              <a:rPr lang="fr-FR"/>
              <a:t>C</a:t>
            </a:r>
            <a:r>
              <a:rPr lang="fr-FR" baseline="-25000"/>
              <a:t>7</a:t>
            </a:r>
            <a:endParaRPr lang="fr-FR"/>
          </a:p>
        </p:txBody>
      </p:sp>
      <p:sp>
        <p:nvSpPr>
          <p:cNvPr id="48139" name="Text Box 11"/>
          <p:cNvSpPr txBox="1">
            <a:spLocks noChangeArrowheads="1"/>
          </p:cNvSpPr>
          <p:nvPr/>
        </p:nvSpPr>
        <p:spPr bwMode="auto">
          <a:xfrm>
            <a:off x="6280150" y="3952875"/>
            <a:ext cx="355600" cy="366713"/>
          </a:xfrm>
          <a:prstGeom prst="rect">
            <a:avLst/>
          </a:prstGeom>
          <a:noFill/>
          <a:ln w="9525">
            <a:noFill/>
            <a:miter lim="800000"/>
            <a:headEnd/>
            <a:tailEnd/>
          </a:ln>
        </p:spPr>
        <p:txBody>
          <a:bodyPr wrap="none">
            <a:spAutoFit/>
          </a:bodyPr>
          <a:lstStyle/>
          <a:p>
            <a:r>
              <a:rPr lang="el-GR" b="1"/>
              <a:t>ψ</a:t>
            </a:r>
            <a:endParaRPr lang="fr-FR" b="1"/>
          </a:p>
        </p:txBody>
      </p:sp>
      <p:sp>
        <p:nvSpPr>
          <p:cNvPr id="48140" name="Text Box 12"/>
          <p:cNvSpPr txBox="1">
            <a:spLocks noChangeArrowheads="1"/>
          </p:cNvSpPr>
          <p:nvPr/>
        </p:nvSpPr>
        <p:spPr bwMode="auto">
          <a:xfrm>
            <a:off x="5508625" y="5661025"/>
            <a:ext cx="3332163" cy="915988"/>
          </a:xfrm>
          <a:prstGeom prst="rect">
            <a:avLst/>
          </a:prstGeom>
          <a:noFill/>
          <a:ln w="9525">
            <a:noFill/>
            <a:miter lim="800000"/>
            <a:headEnd/>
            <a:tailEnd/>
          </a:ln>
        </p:spPr>
        <p:txBody>
          <a:bodyPr wrap="none">
            <a:spAutoFit/>
          </a:bodyPr>
          <a:lstStyle/>
          <a:p>
            <a:pPr algn="ctr"/>
            <a:r>
              <a:rPr lang="fr-FR" b="1"/>
              <a:t>Ramachandran angles </a:t>
            </a:r>
          </a:p>
          <a:p>
            <a:pPr algn="ctr"/>
            <a:r>
              <a:rPr lang="el-GR" b="1"/>
              <a:t>Ψ</a:t>
            </a:r>
            <a:r>
              <a:rPr lang="fr-FR" b="1"/>
              <a:t> </a:t>
            </a:r>
            <a:r>
              <a:rPr lang="fr-FR" b="1">
                <a:sym typeface="Symbol" pitchFamily="18" charset="2"/>
              </a:rPr>
              <a:t></a:t>
            </a:r>
            <a:r>
              <a:rPr lang="fr-FR" b="1"/>
              <a:t>171°         </a:t>
            </a:r>
            <a:r>
              <a:rPr lang="el-GR" b="1"/>
              <a:t>φ</a:t>
            </a:r>
            <a:r>
              <a:rPr lang="fr-FR" b="1"/>
              <a:t> </a:t>
            </a:r>
            <a:r>
              <a:rPr lang="fr-FR" b="1">
                <a:sym typeface="Symbol" pitchFamily="18" charset="2"/>
              </a:rPr>
              <a:t></a:t>
            </a:r>
            <a:r>
              <a:rPr lang="fr-FR" b="1"/>
              <a:t>-159°</a:t>
            </a:r>
          </a:p>
          <a:p>
            <a:pPr algn="ctr"/>
            <a:r>
              <a:rPr lang="fr-FR" b="1">
                <a:solidFill>
                  <a:schemeClr val="tx2"/>
                </a:solidFill>
              </a:rPr>
              <a:t>Similar to a </a:t>
            </a:r>
            <a:r>
              <a:rPr lang="fr-FR" b="1">
                <a:solidFill>
                  <a:schemeClr val="tx2"/>
                </a:solidFill>
                <a:latin typeface="Symbol" pitchFamily="18" charset="2"/>
              </a:rPr>
              <a:t>b</a:t>
            </a:r>
            <a:r>
              <a:rPr lang="fr-FR" b="1">
                <a:solidFill>
                  <a:schemeClr val="tx2"/>
                </a:solidFill>
              </a:rPr>
              <a:t>-sheet structure</a:t>
            </a:r>
          </a:p>
        </p:txBody>
      </p:sp>
      <p:sp>
        <p:nvSpPr>
          <p:cNvPr id="48141" name="Text Box 13"/>
          <p:cNvSpPr txBox="1">
            <a:spLocks noChangeArrowheads="1"/>
          </p:cNvSpPr>
          <p:nvPr/>
        </p:nvSpPr>
        <p:spPr bwMode="auto">
          <a:xfrm>
            <a:off x="7451725" y="3789363"/>
            <a:ext cx="347663" cy="366712"/>
          </a:xfrm>
          <a:prstGeom prst="rect">
            <a:avLst/>
          </a:prstGeom>
          <a:noFill/>
          <a:ln w="9525">
            <a:noFill/>
            <a:miter lim="800000"/>
            <a:headEnd/>
            <a:tailEnd/>
          </a:ln>
        </p:spPr>
        <p:txBody>
          <a:bodyPr wrap="none">
            <a:spAutoFit/>
          </a:bodyPr>
          <a:lstStyle/>
          <a:p>
            <a:r>
              <a:rPr lang="el-GR" b="1"/>
              <a:t>φ</a:t>
            </a:r>
            <a:endParaRPr lang="fr-FR" b="1"/>
          </a:p>
        </p:txBody>
      </p:sp>
      <p:sp>
        <p:nvSpPr>
          <p:cNvPr id="48142" name="Rectangle 14"/>
          <p:cNvSpPr>
            <a:spLocks noChangeArrowheads="1"/>
          </p:cNvSpPr>
          <p:nvPr/>
        </p:nvSpPr>
        <p:spPr bwMode="auto">
          <a:xfrm>
            <a:off x="468313" y="5734050"/>
            <a:ext cx="4572000" cy="915988"/>
          </a:xfrm>
          <a:prstGeom prst="rect">
            <a:avLst/>
          </a:prstGeom>
          <a:noFill/>
          <a:ln w="9525">
            <a:noFill/>
            <a:miter lim="800000"/>
            <a:headEnd/>
            <a:tailEnd/>
          </a:ln>
        </p:spPr>
        <p:txBody>
          <a:bodyPr>
            <a:spAutoFit/>
          </a:bodyPr>
          <a:lstStyle/>
          <a:p>
            <a:pPr algn="ctr"/>
            <a:r>
              <a:rPr lang="fr-FR" b="1"/>
              <a:t>Ramachandran angles </a:t>
            </a:r>
          </a:p>
          <a:p>
            <a:pPr algn="ctr"/>
            <a:r>
              <a:rPr lang="el-GR" b="1"/>
              <a:t>Ψ</a:t>
            </a:r>
            <a:r>
              <a:rPr lang="fr-FR" b="1"/>
              <a:t> </a:t>
            </a:r>
            <a:r>
              <a:rPr lang="fr-FR" b="1">
                <a:sym typeface="Symbol" pitchFamily="18" charset="2"/>
              </a:rPr>
              <a:t></a:t>
            </a:r>
            <a:r>
              <a:rPr lang="fr-FR" b="1"/>
              <a:t>75°         </a:t>
            </a:r>
            <a:r>
              <a:rPr lang="el-GR" b="1"/>
              <a:t>φ</a:t>
            </a:r>
            <a:r>
              <a:rPr lang="fr-FR" b="1"/>
              <a:t> </a:t>
            </a:r>
            <a:r>
              <a:rPr lang="fr-FR" b="1">
                <a:sym typeface="Symbol" pitchFamily="18" charset="2"/>
              </a:rPr>
              <a:t></a:t>
            </a:r>
            <a:r>
              <a:rPr lang="fr-FR" b="1"/>
              <a:t>-82°</a:t>
            </a:r>
          </a:p>
          <a:p>
            <a:pPr algn="ctr"/>
            <a:r>
              <a:rPr lang="fr-FR" b="1">
                <a:solidFill>
                  <a:schemeClr val="tx2"/>
                </a:solidFill>
              </a:rPr>
              <a:t>Similar to a </a:t>
            </a:r>
            <a:r>
              <a:rPr lang="fr-FR" b="1">
                <a:solidFill>
                  <a:schemeClr val="tx2"/>
                </a:solidFill>
                <a:latin typeface="Symbol" pitchFamily="18" charset="2"/>
              </a:rPr>
              <a:t>g</a:t>
            </a:r>
            <a:r>
              <a:rPr lang="fr-FR" b="1">
                <a:solidFill>
                  <a:schemeClr val="tx2"/>
                </a:solidFill>
              </a:rPr>
              <a:t>-turn 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0825" y="0"/>
            <a:ext cx="8893175" cy="473075"/>
          </a:xfrm>
          <a:prstGeom prst="rect">
            <a:avLst/>
          </a:prstGeom>
          <a:noFill/>
          <a:ln w="9525">
            <a:noFill/>
            <a:miter lim="800000"/>
            <a:headEnd/>
            <a:tailEnd/>
          </a:ln>
        </p:spPr>
        <p:txBody>
          <a:bodyPr>
            <a:spAutoFit/>
          </a:bodyPr>
          <a:lstStyle/>
          <a:p>
            <a:r>
              <a:rPr lang="fr-FR" sz="2500" b="1" i="1">
                <a:solidFill>
                  <a:srgbClr val="FF0000"/>
                </a:solidFill>
              </a:rPr>
              <a:t>Internal rotation and structure of esters </a:t>
            </a:r>
            <a:endParaRPr lang="fr-FR" sz="2500" b="1">
              <a:solidFill>
                <a:srgbClr val="FF0000"/>
              </a:solidFill>
            </a:endParaRPr>
          </a:p>
        </p:txBody>
      </p:sp>
      <p:sp>
        <p:nvSpPr>
          <p:cNvPr id="50179" name="Text Box 3"/>
          <p:cNvSpPr txBox="1">
            <a:spLocks noChangeArrowheads="1"/>
          </p:cNvSpPr>
          <p:nvPr/>
        </p:nvSpPr>
        <p:spPr bwMode="auto">
          <a:xfrm>
            <a:off x="539750" y="3933825"/>
            <a:ext cx="184150" cy="366713"/>
          </a:xfrm>
          <a:prstGeom prst="rect">
            <a:avLst/>
          </a:prstGeom>
          <a:noFill/>
          <a:ln w="9525">
            <a:noFill/>
            <a:miter lim="800000"/>
            <a:headEnd/>
            <a:tailEnd/>
          </a:ln>
        </p:spPr>
        <p:txBody>
          <a:bodyPr wrap="none">
            <a:spAutoFit/>
          </a:bodyPr>
          <a:lstStyle/>
          <a:p>
            <a:endParaRPr lang="fr-FR" b="1"/>
          </a:p>
        </p:txBody>
      </p:sp>
      <p:sp>
        <p:nvSpPr>
          <p:cNvPr id="510980" name="Text Box 4"/>
          <p:cNvSpPr txBox="1">
            <a:spLocks noChangeArrowheads="1"/>
          </p:cNvSpPr>
          <p:nvPr/>
        </p:nvSpPr>
        <p:spPr bwMode="auto">
          <a:xfrm>
            <a:off x="0" y="476250"/>
            <a:ext cx="9144000" cy="581025"/>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defRPr/>
            </a:pPr>
            <a:r>
              <a:rPr lang="fr-FR" sz="1600" b="1" dirty="0">
                <a:solidFill>
                  <a:srgbClr val="0066FF"/>
                </a:solidFill>
              </a:rPr>
              <a:t>Collaboration </a:t>
            </a:r>
            <a:r>
              <a:rPr lang="fr-FR" sz="1600" b="1" dirty="0" err="1">
                <a:solidFill>
                  <a:srgbClr val="0066FF"/>
                </a:solidFill>
              </a:rPr>
              <a:t>with</a:t>
            </a:r>
            <a:r>
              <a:rPr lang="fr-FR" sz="1600" b="1" dirty="0">
                <a:solidFill>
                  <a:srgbClr val="0066FF"/>
                </a:solidFill>
              </a:rPr>
              <a:t> </a:t>
            </a:r>
            <a:r>
              <a:rPr lang="en-US" sz="1600" b="1" dirty="0">
                <a:solidFill>
                  <a:srgbClr val="0066FF"/>
                </a:solidFill>
              </a:rPr>
              <a:t>Institute of Physical Chemistry, RWTH Aachen (Germany):</a:t>
            </a:r>
          </a:p>
          <a:p>
            <a:pPr>
              <a:defRPr/>
            </a:pPr>
            <a:r>
              <a:rPr lang="en-US" sz="1600" b="1" dirty="0">
                <a:solidFill>
                  <a:srgbClr val="0066FF"/>
                </a:solidFill>
              </a:rPr>
              <a:t>W. Stahl, L. Nguyen, H. </a:t>
            </a:r>
            <a:r>
              <a:rPr lang="en-US" sz="1600" b="1" dirty="0" err="1">
                <a:solidFill>
                  <a:srgbClr val="0066FF"/>
                </a:solidFill>
              </a:rPr>
              <a:t>Mouhib</a:t>
            </a:r>
            <a:r>
              <a:rPr lang="en-US" sz="1600" b="1" dirty="0">
                <a:solidFill>
                  <a:srgbClr val="0066FF"/>
                </a:solidFill>
              </a:rPr>
              <a:t>, T. </a:t>
            </a:r>
            <a:r>
              <a:rPr lang="en-US" sz="1600" b="1" dirty="0" err="1">
                <a:solidFill>
                  <a:srgbClr val="0066FF"/>
                </a:solidFill>
              </a:rPr>
              <a:t>Attig</a:t>
            </a:r>
            <a:r>
              <a:rPr lang="en-US" sz="1600" b="1" dirty="0">
                <a:solidFill>
                  <a:srgbClr val="0066FF"/>
                </a:solidFill>
              </a:rPr>
              <a:t>, Y. Zhao, D. </a:t>
            </a:r>
            <a:r>
              <a:rPr lang="en-US" sz="1600" b="1" dirty="0" err="1">
                <a:solidFill>
                  <a:srgbClr val="0066FF"/>
                </a:solidFill>
              </a:rPr>
              <a:t>Jelisavac</a:t>
            </a:r>
            <a:r>
              <a:rPr lang="en-US" sz="1600" b="1" dirty="0">
                <a:solidFill>
                  <a:srgbClr val="0066FF"/>
                </a:solidFill>
              </a:rPr>
              <a:t>, L. </a:t>
            </a:r>
            <a:r>
              <a:rPr lang="en-US" sz="1600" b="1" dirty="0" err="1">
                <a:solidFill>
                  <a:srgbClr val="0066FF"/>
                </a:solidFill>
              </a:rPr>
              <a:t>Sutikdja</a:t>
            </a:r>
            <a:r>
              <a:rPr lang="en-US" sz="1600" b="1" dirty="0">
                <a:solidFill>
                  <a:srgbClr val="0066FF"/>
                </a:solidFill>
              </a:rPr>
              <a:t>, R. </a:t>
            </a:r>
            <a:r>
              <a:rPr lang="en-US" sz="1600" b="1" dirty="0" err="1">
                <a:solidFill>
                  <a:srgbClr val="0066FF"/>
                </a:solidFill>
              </a:rPr>
              <a:t>Kannengisser</a:t>
            </a:r>
            <a:endParaRPr lang="fr-FR" sz="1600" b="1" dirty="0">
              <a:solidFill>
                <a:srgbClr val="0066FF"/>
              </a:solidFill>
            </a:endParaRPr>
          </a:p>
        </p:txBody>
      </p:sp>
      <p:sp>
        <p:nvSpPr>
          <p:cNvPr id="50181" name="Text Box 5"/>
          <p:cNvSpPr txBox="1">
            <a:spLocks noChangeArrowheads="1"/>
          </p:cNvSpPr>
          <p:nvPr/>
        </p:nvSpPr>
        <p:spPr bwMode="auto">
          <a:xfrm>
            <a:off x="0" y="4941888"/>
            <a:ext cx="9104313" cy="2147887"/>
          </a:xfrm>
          <a:prstGeom prst="rect">
            <a:avLst/>
          </a:prstGeom>
          <a:solidFill>
            <a:schemeClr val="accent1">
              <a:lumMod val="60000"/>
              <a:lumOff val="40000"/>
            </a:schemeClr>
          </a:solidFill>
          <a:ln w="9525">
            <a:noFill/>
            <a:miter lim="800000"/>
            <a:headEnd/>
            <a:tailEnd/>
          </a:ln>
        </p:spPr>
        <p:txBody>
          <a:bodyPr>
            <a:spAutoFit/>
          </a:bodyPr>
          <a:lstStyle/>
          <a:p>
            <a:r>
              <a:rPr lang="fr-FR" sz="1600" b="1" dirty="0"/>
              <a:t>Esters (or </a:t>
            </a:r>
            <a:r>
              <a:rPr lang="fr-FR" sz="1600" b="1" dirty="0" err="1"/>
              <a:t>cetones</a:t>
            </a:r>
            <a:r>
              <a:rPr lang="fr-FR" sz="1600" b="1" dirty="0"/>
              <a:t>)  of large size not </a:t>
            </a:r>
            <a:r>
              <a:rPr lang="fr-FR" sz="1600" b="1" dirty="0" err="1"/>
              <a:t>much</a:t>
            </a:r>
            <a:r>
              <a:rPr lang="fr-FR" sz="1600" b="1" dirty="0"/>
              <a:t> </a:t>
            </a:r>
            <a:r>
              <a:rPr lang="fr-FR" sz="1600" b="1" dirty="0" err="1"/>
              <a:t>studied</a:t>
            </a:r>
            <a:r>
              <a:rPr lang="fr-FR" sz="1600" b="1" dirty="0"/>
              <a:t> by </a:t>
            </a:r>
            <a:r>
              <a:rPr lang="fr-FR" sz="1600" b="1" dirty="0" err="1"/>
              <a:t>microwave</a:t>
            </a:r>
            <a:r>
              <a:rPr lang="fr-FR" sz="1600" b="1" dirty="0"/>
              <a:t> </a:t>
            </a:r>
            <a:r>
              <a:rPr lang="fr-FR" sz="1600" b="1" dirty="0" err="1"/>
              <a:t>spectroscopy</a:t>
            </a:r>
            <a:endParaRPr lang="fr-FR" sz="1600" b="1" dirty="0"/>
          </a:p>
          <a:p>
            <a:endParaRPr lang="fr-FR" sz="1700" b="1" dirty="0"/>
          </a:p>
          <a:p>
            <a:r>
              <a:rPr lang="fr-FR" sz="1700" b="1" dirty="0"/>
              <a:t>- </a:t>
            </a:r>
            <a:r>
              <a:rPr lang="fr-FR" sz="1700" b="1" dirty="0" err="1"/>
              <a:t>Too</a:t>
            </a:r>
            <a:r>
              <a:rPr lang="fr-FR" sz="1700" b="1" dirty="0"/>
              <a:t> </a:t>
            </a:r>
            <a:r>
              <a:rPr lang="fr-FR" sz="1700" b="1" dirty="0" err="1"/>
              <a:t>many</a:t>
            </a:r>
            <a:r>
              <a:rPr lang="fr-FR" sz="1700" b="1" dirty="0"/>
              <a:t> </a:t>
            </a:r>
            <a:r>
              <a:rPr lang="fr-FR" sz="1700" b="1" dirty="0" err="1"/>
              <a:t>atoms</a:t>
            </a:r>
            <a:r>
              <a:rPr lang="fr-FR" sz="1700" b="1" dirty="0"/>
              <a:t> to </a:t>
            </a:r>
            <a:r>
              <a:rPr lang="fr-FR" sz="1700" b="1" dirty="0" err="1"/>
              <a:t>determine</a:t>
            </a:r>
            <a:r>
              <a:rPr lang="fr-FR" sz="1700" b="1" dirty="0"/>
              <a:t> </a:t>
            </a:r>
            <a:r>
              <a:rPr lang="fr-FR" sz="1700" b="1" dirty="0" err="1"/>
              <a:t>their</a:t>
            </a:r>
            <a:r>
              <a:rPr lang="fr-FR" sz="1700" b="1" dirty="0"/>
              <a:t> structure by </a:t>
            </a:r>
            <a:r>
              <a:rPr lang="fr-FR" sz="1700" b="1" dirty="0" err="1"/>
              <a:t>isotopic</a:t>
            </a:r>
            <a:r>
              <a:rPr lang="fr-FR" sz="1700" b="1" dirty="0"/>
              <a:t> substitution</a:t>
            </a:r>
          </a:p>
          <a:p>
            <a:endParaRPr lang="fr-FR" sz="1700" b="1" dirty="0"/>
          </a:p>
          <a:p>
            <a:r>
              <a:rPr lang="fr-FR" sz="1700" b="1" dirty="0"/>
              <a:t>- Large </a:t>
            </a:r>
            <a:r>
              <a:rPr lang="fr-FR" sz="1700" b="1" dirty="0" err="1"/>
              <a:t>internal</a:t>
            </a:r>
            <a:r>
              <a:rPr lang="fr-FR" sz="1700" b="1" dirty="0"/>
              <a:t> rotation </a:t>
            </a:r>
            <a:r>
              <a:rPr lang="fr-FR" sz="1700" b="1" dirty="0" err="1"/>
              <a:t>splittings</a:t>
            </a:r>
            <a:r>
              <a:rPr lang="fr-FR" sz="1700" b="1" dirty="0"/>
              <a:t>, serve as test of </a:t>
            </a:r>
            <a:r>
              <a:rPr lang="fr-FR" sz="1700" b="1" dirty="0" err="1"/>
              <a:t>our</a:t>
            </a:r>
            <a:r>
              <a:rPr lang="fr-FR" sz="1700" b="1" dirty="0"/>
              <a:t> </a:t>
            </a:r>
            <a:r>
              <a:rPr lang="fr-FR" sz="1700" b="1" dirty="0" err="1"/>
              <a:t>models</a:t>
            </a:r>
            <a:endParaRPr lang="fr-FR" sz="1700" b="1" dirty="0"/>
          </a:p>
          <a:p>
            <a:endParaRPr lang="fr-FR" sz="1700" b="1" dirty="0"/>
          </a:p>
          <a:p>
            <a:r>
              <a:rPr lang="fr-FR" sz="1700" b="1" dirty="0"/>
              <a:t>- </a:t>
            </a:r>
            <a:r>
              <a:rPr lang="fr-FR" sz="1700" b="1" dirty="0" err="1"/>
              <a:t>Determination</a:t>
            </a:r>
            <a:r>
              <a:rPr lang="fr-FR" sz="1700" b="1" dirty="0"/>
              <a:t> of the structure of the </a:t>
            </a:r>
            <a:r>
              <a:rPr lang="fr-FR" sz="1700" b="1" dirty="0" err="1"/>
              <a:t>most</a:t>
            </a:r>
            <a:r>
              <a:rPr lang="fr-FR" sz="1700" b="1" dirty="0"/>
              <a:t> stable(s) conformer(s)</a:t>
            </a:r>
          </a:p>
          <a:p>
            <a:endParaRPr lang="fr-FR" sz="1700" b="1" dirty="0"/>
          </a:p>
        </p:txBody>
      </p:sp>
      <p:grpSp>
        <p:nvGrpSpPr>
          <p:cNvPr id="50182" name="Gruppieren 58"/>
          <p:cNvGrpSpPr>
            <a:grpSpLocks/>
          </p:cNvGrpSpPr>
          <p:nvPr/>
        </p:nvGrpSpPr>
        <p:grpSpPr bwMode="auto">
          <a:xfrm>
            <a:off x="0" y="1125538"/>
            <a:ext cx="2057400" cy="533400"/>
            <a:chOff x="609600" y="1524000"/>
            <a:chExt cx="2057400" cy="533400"/>
          </a:xfrm>
        </p:grpSpPr>
        <p:sp>
          <p:nvSpPr>
            <p:cNvPr id="50223" name="Textfeld 4"/>
            <p:cNvSpPr txBox="1">
              <a:spLocks noChangeArrowheads="1"/>
            </p:cNvSpPr>
            <p:nvPr/>
          </p:nvSpPr>
          <p:spPr bwMode="auto">
            <a:xfrm>
              <a:off x="609600" y="1524000"/>
              <a:ext cx="1581150" cy="366712"/>
            </a:xfrm>
            <a:prstGeom prst="rect">
              <a:avLst/>
            </a:prstGeom>
            <a:noFill/>
            <a:ln w="9525">
              <a:noFill/>
              <a:miter lim="800000"/>
              <a:headEnd/>
              <a:tailEnd/>
            </a:ln>
          </p:spPr>
          <p:txBody>
            <a:bodyPr wrap="none">
              <a:spAutoFit/>
            </a:bodyPr>
            <a:lstStyle/>
            <a:p>
              <a:pPr defTabSz="912813"/>
              <a:r>
                <a:rPr lang="de-DE" b="1" dirty="0">
                  <a:solidFill>
                    <a:srgbClr val="FF0000"/>
                  </a:solidFill>
                  <a:latin typeface="Constantia" pitchFamily="18" charset="0"/>
                </a:rPr>
                <a:t>Ethyl </a:t>
              </a:r>
              <a:r>
                <a:rPr lang="de-DE" b="1" dirty="0" err="1">
                  <a:solidFill>
                    <a:srgbClr val="FF0000"/>
                  </a:solidFill>
                  <a:latin typeface="Constantia" pitchFamily="18" charset="0"/>
                </a:rPr>
                <a:t>acetate</a:t>
              </a:r>
              <a:endParaRPr lang="de-DE" b="1" dirty="0">
                <a:solidFill>
                  <a:srgbClr val="FF0000"/>
                </a:solidFill>
                <a:latin typeface="Constantia" pitchFamily="18" charset="0"/>
              </a:endParaRPr>
            </a:p>
          </p:txBody>
        </p:sp>
        <p:sp>
          <p:nvSpPr>
            <p:cNvPr id="3" name="Abgerundetes Rechteck 54"/>
            <p:cNvSpPr/>
            <p:nvPr/>
          </p:nvSpPr>
          <p:spPr>
            <a:xfrm>
              <a:off x="609600" y="1524000"/>
              <a:ext cx="2057400" cy="533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grpSp>
        <p:nvGrpSpPr>
          <p:cNvPr id="50183" name="Gruppieren 50"/>
          <p:cNvGrpSpPr>
            <a:grpSpLocks/>
          </p:cNvGrpSpPr>
          <p:nvPr/>
        </p:nvGrpSpPr>
        <p:grpSpPr bwMode="auto">
          <a:xfrm>
            <a:off x="0" y="1700213"/>
            <a:ext cx="2195737" cy="1574661"/>
            <a:chOff x="381000" y="2286000"/>
            <a:chExt cx="2928154" cy="2770477"/>
          </a:xfrm>
        </p:grpSpPr>
        <p:grpSp>
          <p:nvGrpSpPr>
            <p:cNvPr id="50215" name="Gruppieren 28"/>
            <p:cNvGrpSpPr>
              <a:grpSpLocks/>
            </p:cNvGrpSpPr>
            <p:nvPr/>
          </p:nvGrpSpPr>
          <p:grpSpPr bwMode="auto">
            <a:xfrm>
              <a:off x="457200" y="2286000"/>
              <a:ext cx="2302291" cy="1143000"/>
              <a:chOff x="457200" y="2362200"/>
              <a:chExt cx="2302291" cy="1143000"/>
            </a:xfrm>
          </p:grpSpPr>
          <p:pic>
            <p:nvPicPr>
              <p:cNvPr id="50220" name="Grafik 3" descr="EAC180.tif"/>
              <p:cNvPicPr>
                <a:picLocks noChangeAspect="1"/>
              </p:cNvPicPr>
              <p:nvPr/>
            </p:nvPicPr>
            <p:blipFill>
              <a:blip r:embed="rId2" cstate="print"/>
              <a:srcRect t="18889" b="31111"/>
              <a:stretch>
                <a:fillRect/>
              </a:stretch>
            </p:blipFill>
            <p:spPr bwMode="auto">
              <a:xfrm>
                <a:off x="457200" y="2362200"/>
                <a:ext cx="2302291" cy="1143000"/>
              </a:xfrm>
              <a:prstGeom prst="rect">
                <a:avLst/>
              </a:prstGeom>
              <a:solidFill>
                <a:schemeClr val="accent1"/>
              </a:solidFill>
              <a:ln w="9525">
                <a:noFill/>
                <a:miter lim="800000"/>
                <a:headEnd/>
                <a:tailEnd/>
              </a:ln>
            </p:spPr>
          </p:pic>
          <p:sp>
            <p:nvSpPr>
              <p:cNvPr id="21" name="Nach unten gekrümmter Pfeil 20"/>
              <p:cNvSpPr>
                <a:spLocks noChangeArrowheads="1"/>
              </p:cNvSpPr>
              <p:nvPr/>
            </p:nvSpPr>
            <p:spPr bwMode="auto">
              <a:xfrm rot="2758708">
                <a:off x="964224" y="3015537"/>
                <a:ext cx="262548" cy="112202"/>
              </a:xfrm>
              <a:prstGeom prst="curvedDownArrow">
                <a:avLst>
                  <a:gd name="adj1" fmla="val 24995"/>
                  <a:gd name="adj2" fmla="val 50000"/>
                  <a:gd name="adj3" fmla="val 25000"/>
                </a:avLst>
              </a:prstGeom>
              <a:solidFill>
                <a:schemeClr val="accent1"/>
              </a:solidFill>
              <a:ln w="25400" algn="ctr">
                <a:solidFill>
                  <a:srgbClr val="9B320E"/>
                </a:solidFill>
                <a:miter lim="800000"/>
                <a:headEnd/>
                <a:tailEnd/>
              </a:ln>
            </p:spPr>
            <p:txBody>
              <a:bodyPr rot="10800000" vert="eaVert" anchor="ctr"/>
              <a:lstStyle/>
              <a:p>
                <a:pPr algn="ctr" defTabSz="913935">
                  <a:defRPr/>
                </a:pPr>
                <a:endParaRPr lang="de-DE">
                  <a:latin typeface="+mn-lt"/>
                </a:endParaRPr>
              </a:p>
            </p:txBody>
          </p:sp>
          <p:sp>
            <p:nvSpPr>
              <p:cNvPr id="22" name="Nach rechts gekrümmter Pfeil 21"/>
              <p:cNvSpPr/>
              <p:nvPr/>
            </p:nvSpPr>
            <p:spPr>
              <a:xfrm rot="1892535">
                <a:off x="2080977" y="2797918"/>
                <a:ext cx="124904" cy="2346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solidFill>
                    <a:schemeClr val="tx1"/>
                  </a:solidFill>
                </a:endParaRPr>
              </a:p>
            </p:txBody>
          </p:sp>
        </p:grpSp>
        <p:sp>
          <p:nvSpPr>
            <p:cNvPr id="42" name="Textfeld 41"/>
            <p:cNvSpPr txBox="1">
              <a:spLocks noChangeArrowheads="1"/>
            </p:cNvSpPr>
            <p:nvPr/>
          </p:nvSpPr>
          <p:spPr bwMode="auto">
            <a:xfrm>
              <a:off x="381000" y="3811014"/>
              <a:ext cx="1399358" cy="698267"/>
            </a:xfrm>
            <a:prstGeom prst="rect">
              <a:avLst/>
            </a:prstGeom>
            <a:noFill/>
            <a:ln w="9525">
              <a:noFill/>
              <a:miter lim="800000"/>
              <a:headEnd/>
              <a:tailEnd/>
            </a:ln>
          </p:spPr>
          <p:txBody>
            <a:bodyPr wrap="none">
              <a:spAutoFit/>
            </a:bodyPr>
            <a:lstStyle/>
            <a:p>
              <a:pPr defTabSz="913935">
                <a:defRPr/>
              </a:pPr>
              <a:r>
                <a:rPr lang="de-DE" sz="2000" dirty="0">
                  <a:solidFill>
                    <a:schemeClr val="accent1">
                      <a:lumMod val="75000"/>
                    </a:schemeClr>
                  </a:solidFill>
                  <a:latin typeface="+mn-lt"/>
                </a:rPr>
                <a:t>100 cm</a:t>
              </a:r>
              <a:r>
                <a:rPr lang="de-DE" sz="2000" baseline="30000" dirty="0">
                  <a:solidFill>
                    <a:schemeClr val="accent1">
                      <a:lumMod val="75000"/>
                    </a:schemeClr>
                  </a:solidFill>
                  <a:latin typeface="+mn-lt"/>
                </a:rPr>
                <a:t>-1</a:t>
              </a:r>
            </a:p>
          </p:txBody>
        </p:sp>
        <p:sp>
          <p:nvSpPr>
            <p:cNvPr id="43" name="Textfeld 42"/>
            <p:cNvSpPr txBox="1">
              <a:spLocks noChangeArrowheads="1"/>
            </p:cNvSpPr>
            <p:nvPr/>
          </p:nvSpPr>
          <p:spPr bwMode="auto">
            <a:xfrm>
              <a:off x="1750720" y="3811014"/>
              <a:ext cx="1558434" cy="1245463"/>
            </a:xfrm>
            <a:prstGeom prst="rect">
              <a:avLst/>
            </a:prstGeom>
            <a:noFill/>
            <a:ln w="9525">
              <a:noFill/>
              <a:miter lim="800000"/>
              <a:headEnd/>
              <a:tailEnd/>
            </a:ln>
          </p:spPr>
          <p:txBody>
            <a:bodyPr wrap="square">
              <a:spAutoFit/>
            </a:bodyPr>
            <a:lstStyle/>
            <a:p>
              <a:pPr defTabSz="913935">
                <a:defRPr/>
              </a:pPr>
              <a:r>
                <a:rPr lang="de-DE" sz="2000" dirty="0">
                  <a:solidFill>
                    <a:schemeClr val="accent1">
                      <a:lumMod val="75000"/>
                    </a:schemeClr>
                  </a:solidFill>
                  <a:latin typeface="+mn-lt"/>
                </a:rPr>
                <a:t>1000 cm</a:t>
              </a:r>
              <a:r>
                <a:rPr lang="de-DE" sz="2000" baseline="30000" dirty="0">
                  <a:solidFill>
                    <a:schemeClr val="accent1">
                      <a:lumMod val="75000"/>
                    </a:schemeClr>
                  </a:solidFill>
                  <a:latin typeface="+mn-lt"/>
                </a:rPr>
                <a:t>-1</a:t>
              </a:r>
            </a:p>
          </p:txBody>
        </p:sp>
        <p:sp>
          <p:nvSpPr>
            <p:cNvPr id="48" name="Pfeil nach oben 47"/>
            <p:cNvSpPr/>
            <p:nvPr/>
          </p:nvSpPr>
          <p:spPr>
            <a:xfrm>
              <a:off x="914492" y="3428363"/>
              <a:ext cx="46575" cy="458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sp>
          <p:nvSpPr>
            <p:cNvPr id="54" name="Pfeil nach unten 53"/>
            <p:cNvSpPr>
              <a:spLocks noChangeArrowheads="1"/>
            </p:cNvSpPr>
            <p:nvPr/>
          </p:nvSpPr>
          <p:spPr bwMode="auto">
            <a:xfrm rot="10800000">
              <a:off x="2286328" y="3277538"/>
              <a:ext cx="76213" cy="608889"/>
            </a:xfrm>
            <a:prstGeom prst="downArrow">
              <a:avLst>
                <a:gd name="adj1" fmla="val 50000"/>
                <a:gd name="adj2" fmla="val 50000"/>
              </a:avLst>
            </a:prstGeom>
            <a:solidFill>
              <a:schemeClr val="accent1"/>
            </a:solidFill>
            <a:ln w="25400" algn="ctr">
              <a:solidFill>
                <a:srgbClr val="9B320E"/>
              </a:solidFill>
              <a:miter lim="800000"/>
              <a:headEnd/>
              <a:tailEnd/>
            </a:ln>
          </p:spPr>
          <p:txBody>
            <a:bodyPr rot="10800000" anchor="ctr"/>
            <a:lstStyle/>
            <a:p>
              <a:pPr algn="ctr" defTabSz="913935">
                <a:defRPr/>
              </a:pPr>
              <a:endParaRPr lang="de-DE">
                <a:solidFill>
                  <a:schemeClr val="lt1"/>
                </a:solidFill>
                <a:latin typeface="+mn-lt"/>
              </a:endParaRPr>
            </a:p>
          </p:txBody>
        </p:sp>
      </p:grpSp>
      <p:grpSp>
        <p:nvGrpSpPr>
          <p:cNvPr id="50184" name="Gruppieren 59"/>
          <p:cNvGrpSpPr>
            <a:grpSpLocks/>
          </p:cNvGrpSpPr>
          <p:nvPr/>
        </p:nvGrpSpPr>
        <p:grpSpPr bwMode="auto">
          <a:xfrm>
            <a:off x="2700338" y="1125538"/>
            <a:ext cx="1981200" cy="533400"/>
            <a:chOff x="3276600" y="1524000"/>
            <a:chExt cx="1981200" cy="533400"/>
          </a:xfrm>
        </p:grpSpPr>
        <p:sp>
          <p:nvSpPr>
            <p:cNvPr id="50213" name="Textfeld 5"/>
            <p:cNvSpPr txBox="1">
              <a:spLocks noChangeArrowheads="1"/>
            </p:cNvSpPr>
            <p:nvPr/>
          </p:nvSpPr>
          <p:spPr bwMode="auto">
            <a:xfrm>
              <a:off x="3276600" y="1524000"/>
              <a:ext cx="1509712" cy="366712"/>
            </a:xfrm>
            <a:prstGeom prst="rect">
              <a:avLst/>
            </a:prstGeom>
            <a:noFill/>
            <a:ln w="9525">
              <a:noFill/>
              <a:miter lim="800000"/>
              <a:headEnd/>
              <a:tailEnd/>
            </a:ln>
          </p:spPr>
          <p:txBody>
            <a:bodyPr wrap="none">
              <a:spAutoFit/>
            </a:bodyPr>
            <a:lstStyle/>
            <a:p>
              <a:pPr defTabSz="912813"/>
              <a:r>
                <a:rPr lang="de-DE" b="1" dirty="0">
                  <a:solidFill>
                    <a:srgbClr val="FF0000"/>
                  </a:solidFill>
                  <a:latin typeface="Constantia" pitchFamily="18" charset="0"/>
                </a:rPr>
                <a:t>Allyl </a:t>
              </a:r>
              <a:r>
                <a:rPr lang="de-DE" b="1" dirty="0" err="1">
                  <a:solidFill>
                    <a:srgbClr val="FF0000"/>
                  </a:solidFill>
                  <a:latin typeface="Constantia" pitchFamily="18" charset="0"/>
                </a:rPr>
                <a:t>acetate</a:t>
              </a:r>
              <a:endParaRPr lang="de-DE" b="1" dirty="0">
                <a:solidFill>
                  <a:srgbClr val="FF0000"/>
                </a:solidFill>
                <a:latin typeface="Constantia" pitchFamily="18" charset="0"/>
              </a:endParaRPr>
            </a:p>
          </p:txBody>
        </p:sp>
        <p:sp>
          <p:nvSpPr>
            <p:cNvPr id="7" name="Abgerundetes Rechteck 57"/>
            <p:cNvSpPr/>
            <p:nvPr/>
          </p:nvSpPr>
          <p:spPr>
            <a:xfrm>
              <a:off x="3276600" y="1524000"/>
              <a:ext cx="1981200" cy="533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grpSp>
        <p:nvGrpSpPr>
          <p:cNvPr id="50185" name="Gruppieren 56"/>
          <p:cNvGrpSpPr>
            <a:grpSpLocks/>
          </p:cNvGrpSpPr>
          <p:nvPr/>
        </p:nvGrpSpPr>
        <p:grpSpPr bwMode="auto">
          <a:xfrm>
            <a:off x="2771800" y="1700808"/>
            <a:ext cx="2088232" cy="1080120"/>
            <a:chOff x="3200400" y="2286000"/>
            <a:chExt cx="2479400" cy="2035879"/>
          </a:xfrm>
        </p:grpSpPr>
        <p:grpSp>
          <p:nvGrpSpPr>
            <p:cNvPr id="50208" name="Gruppieren 27"/>
            <p:cNvGrpSpPr>
              <a:grpSpLocks/>
            </p:cNvGrpSpPr>
            <p:nvPr/>
          </p:nvGrpSpPr>
          <p:grpSpPr bwMode="auto">
            <a:xfrm>
              <a:off x="3200400" y="2286000"/>
              <a:ext cx="2479400" cy="1144800"/>
              <a:chOff x="2667000" y="3505200"/>
              <a:chExt cx="2479400" cy="1144800"/>
            </a:xfrm>
          </p:grpSpPr>
          <p:pic>
            <p:nvPicPr>
              <p:cNvPr id="50211" name="Grafik 85" descr="AAC120ohnelabelcolor.gif"/>
              <p:cNvPicPr>
                <a:picLocks noChangeAspect="1"/>
              </p:cNvPicPr>
              <p:nvPr/>
            </p:nvPicPr>
            <p:blipFill>
              <a:blip r:embed="rId3" cstate="print">
                <a:clrChange>
                  <a:clrFrom>
                    <a:srgbClr val="FFFFFF"/>
                  </a:clrFrom>
                  <a:clrTo>
                    <a:srgbClr val="FFFFFF">
                      <a:alpha val="0"/>
                    </a:srgbClr>
                  </a:clrTo>
                </a:clrChange>
              </a:blip>
              <a:srcRect l="2998" t="21582" r="8565" b="27727"/>
              <a:stretch>
                <a:fillRect/>
              </a:stretch>
            </p:blipFill>
            <p:spPr bwMode="auto">
              <a:xfrm>
                <a:off x="2667000" y="3505200"/>
                <a:ext cx="2479400" cy="1144800"/>
              </a:xfrm>
              <a:prstGeom prst="rect">
                <a:avLst/>
              </a:prstGeom>
              <a:noFill/>
              <a:ln w="9525">
                <a:noFill/>
                <a:miter lim="800000"/>
                <a:headEnd/>
                <a:tailEnd/>
              </a:ln>
            </p:spPr>
          </p:pic>
          <p:sp>
            <p:nvSpPr>
              <p:cNvPr id="23" name="Nach unten gekrümmter Pfeil 22"/>
              <p:cNvSpPr/>
              <p:nvPr/>
            </p:nvSpPr>
            <p:spPr>
              <a:xfrm rot="2546174">
                <a:off x="3057331" y="4113506"/>
                <a:ext cx="274825" cy="1351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solidFill>
                    <a:schemeClr val="tx1"/>
                  </a:solidFill>
                </a:endParaRPr>
              </a:p>
            </p:txBody>
          </p:sp>
        </p:grpSp>
        <p:sp>
          <p:nvSpPr>
            <p:cNvPr id="44" name="Textfeld 43"/>
            <p:cNvSpPr txBox="1">
              <a:spLocks noChangeArrowheads="1"/>
            </p:cNvSpPr>
            <p:nvPr/>
          </p:nvSpPr>
          <p:spPr bwMode="auto">
            <a:xfrm>
              <a:off x="3200400" y="3809837"/>
              <a:ext cx="1316372" cy="512042"/>
            </a:xfrm>
            <a:prstGeom prst="rect">
              <a:avLst/>
            </a:prstGeom>
            <a:noFill/>
            <a:ln w="9525">
              <a:noFill/>
              <a:miter lim="800000"/>
              <a:headEnd/>
              <a:tailEnd/>
            </a:ln>
          </p:spPr>
          <p:txBody>
            <a:bodyPr>
              <a:spAutoFit/>
            </a:bodyPr>
            <a:lstStyle/>
            <a:p>
              <a:pPr defTabSz="913935">
                <a:defRPr/>
              </a:pPr>
              <a:r>
                <a:rPr lang="de-DE" sz="2000" dirty="0">
                  <a:solidFill>
                    <a:schemeClr val="accent1">
                      <a:lumMod val="75000"/>
                    </a:schemeClr>
                  </a:solidFill>
                  <a:latin typeface="+mn-lt"/>
                </a:rPr>
                <a:t>100 cm</a:t>
              </a:r>
              <a:r>
                <a:rPr lang="de-DE" sz="2000" baseline="30000" dirty="0">
                  <a:solidFill>
                    <a:schemeClr val="accent1">
                      <a:lumMod val="75000"/>
                    </a:schemeClr>
                  </a:solidFill>
                  <a:latin typeface="+mn-lt"/>
                </a:rPr>
                <a:t>-1</a:t>
              </a:r>
            </a:p>
          </p:txBody>
        </p:sp>
        <p:sp>
          <p:nvSpPr>
            <p:cNvPr id="50" name="Pfeil nach oben 49"/>
            <p:cNvSpPr/>
            <p:nvPr/>
          </p:nvSpPr>
          <p:spPr>
            <a:xfrm>
              <a:off x="3580773" y="3428878"/>
              <a:ext cx="77669" cy="456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sp>
        <p:nvSpPr>
          <p:cNvPr id="50186" name="Text Box 27"/>
          <p:cNvSpPr txBox="1">
            <a:spLocks noChangeArrowheads="1"/>
          </p:cNvSpPr>
          <p:nvPr/>
        </p:nvSpPr>
        <p:spPr bwMode="auto">
          <a:xfrm>
            <a:off x="6567488" y="3232150"/>
            <a:ext cx="184150" cy="366713"/>
          </a:xfrm>
          <a:prstGeom prst="rect">
            <a:avLst/>
          </a:prstGeom>
          <a:noFill/>
          <a:ln w="9525">
            <a:noFill/>
            <a:miter lim="800000"/>
            <a:headEnd/>
            <a:tailEnd/>
          </a:ln>
        </p:spPr>
        <p:txBody>
          <a:bodyPr wrap="none">
            <a:spAutoFit/>
          </a:bodyPr>
          <a:lstStyle/>
          <a:p>
            <a:endParaRPr lang="fr-FR"/>
          </a:p>
        </p:txBody>
      </p:sp>
      <p:pic>
        <p:nvPicPr>
          <p:cNvPr id="50187" name="Picture 28"/>
          <p:cNvPicPr>
            <a:picLocks noChangeAspect="1" noChangeArrowheads="1"/>
          </p:cNvPicPr>
          <p:nvPr/>
        </p:nvPicPr>
        <p:blipFill>
          <a:blip r:embed="rId4" cstate="print"/>
          <a:srcRect/>
          <a:stretch>
            <a:fillRect/>
          </a:stretch>
        </p:blipFill>
        <p:spPr bwMode="auto">
          <a:xfrm>
            <a:off x="5220071" y="1700213"/>
            <a:ext cx="1801441" cy="1219097"/>
          </a:xfrm>
          <a:prstGeom prst="rect">
            <a:avLst/>
          </a:prstGeom>
          <a:noFill/>
          <a:ln w="9525">
            <a:noFill/>
            <a:miter lim="800000"/>
            <a:headEnd/>
            <a:tailEnd/>
          </a:ln>
        </p:spPr>
      </p:pic>
      <p:grpSp>
        <p:nvGrpSpPr>
          <p:cNvPr id="50188" name="Gruppieren 59"/>
          <p:cNvGrpSpPr>
            <a:grpSpLocks/>
          </p:cNvGrpSpPr>
          <p:nvPr/>
        </p:nvGrpSpPr>
        <p:grpSpPr bwMode="auto">
          <a:xfrm>
            <a:off x="4932363" y="1125538"/>
            <a:ext cx="2087562" cy="503237"/>
            <a:chOff x="3276600" y="1524000"/>
            <a:chExt cx="1981200" cy="533400"/>
          </a:xfrm>
        </p:grpSpPr>
        <p:sp>
          <p:nvSpPr>
            <p:cNvPr id="50206" name="Textfeld 5"/>
            <p:cNvSpPr txBox="1">
              <a:spLocks noChangeArrowheads="1"/>
            </p:cNvSpPr>
            <p:nvPr/>
          </p:nvSpPr>
          <p:spPr bwMode="auto">
            <a:xfrm>
              <a:off x="3276600" y="1524000"/>
              <a:ext cx="1798036" cy="388692"/>
            </a:xfrm>
            <a:prstGeom prst="rect">
              <a:avLst/>
            </a:prstGeom>
            <a:noFill/>
            <a:ln w="9525">
              <a:noFill/>
              <a:miter lim="800000"/>
              <a:headEnd/>
              <a:tailEnd/>
            </a:ln>
          </p:spPr>
          <p:txBody>
            <a:bodyPr>
              <a:spAutoFit/>
            </a:bodyPr>
            <a:lstStyle/>
            <a:p>
              <a:pPr defTabSz="912813"/>
              <a:r>
                <a:rPr lang="de-DE" b="1" dirty="0" err="1">
                  <a:solidFill>
                    <a:srgbClr val="FF0000"/>
                  </a:solidFill>
                  <a:latin typeface="Constantia" pitchFamily="18" charset="0"/>
                </a:rPr>
                <a:t>Isoamyl</a:t>
              </a:r>
              <a:r>
                <a:rPr lang="de-DE" b="1" dirty="0">
                  <a:solidFill>
                    <a:srgbClr val="FF0000"/>
                  </a:solidFill>
                  <a:latin typeface="Constantia" pitchFamily="18" charset="0"/>
                </a:rPr>
                <a:t> </a:t>
              </a:r>
              <a:r>
                <a:rPr lang="de-DE" b="1" dirty="0" err="1">
                  <a:solidFill>
                    <a:srgbClr val="FF0000"/>
                  </a:solidFill>
                  <a:latin typeface="Constantia" pitchFamily="18" charset="0"/>
                </a:rPr>
                <a:t>acetate</a:t>
              </a:r>
              <a:endParaRPr lang="de-DE" b="1" dirty="0">
                <a:solidFill>
                  <a:srgbClr val="FF0000"/>
                </a:solidFill>
                <a:latin typeface="Constantia" pitchFamily="18" charset="0"/>
              </a:endParaRPr>
            </a:p>
          </p:txBody>
        </p:sp>
        <p:sp>
          <p:nvSpPr>
            <p:cNvPr id="9" name="Abgerundetes Rechteck 57"/>
            <p:cNvSpPr/>
            <p:nvPr/>
          </p:nvSpPr>
          <p:spPr>
            <a:xfrm>
              <a:off x="3276600" y="1524000"/>
              <a:ext cx="1981200" cy="533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pic>
        <p:nvPicPr>
          <p:cNvPr id="50189" name="Grafik 11"/>
          <p:cNvPicPr>
            <a:picLocks noChangeAspect="1" noChangeArrowheads="1"/>
          </p:cNvPicPr>
          <p:nvPr/>
        </p:nvPicPr>
        <p:blipFill>
          <a:blip r:embed="rId5" cstate="print"/>
          <a:srcRect/>
          <a:stretch>
            <a:fillRect/>
          </a:stretch>
        </p:blipFill>
        <p:spPr bwMode="auto">
          <a:xfrm>
            <a:off x="7308850" y="1773238"/>
            <a:ext cx="1835150" cy="1233487"/>
          </a:xfrm>
          <a:prstGeom prst="rect">
            <a:avLst/>
          </a:prstGeom>
          <a:noFill/>
          <a:ln w="9525">
            <a:noFill/>
            <a:miter lim="800000"/>
            <a:headEnd/>
            <a:tailEnd/>
          </a:ln>
        </p:spPr>
      </p:pic>
      <p:grpSp>
        <p:nvGrpSpPr>
          <p:cNvPr id="50190" name="Gruppieren 59"/>
          <p:cNvGrpSpPr>
            <a:grpSpLocks/>
          </p:cNvGrpSpPr>
          <p:nvPr/>
        </p:nvGrpSpPr>
        <p:grpSpPr bwMode="auto">
          <a:xfrm>
            <a:off x="7092950" y="1125538"/>
            <a:ext cx="2051050" cy="641350"/>
            <a:chOff x="3276600" y="1524000"/>
            <a:chExt cx="1981200" cy="555942"/>
          </a:xfrm>
        </p:grpSpPr>
        <p:sp>
          <p:nvSpPr>
            <p:cNvPr id="50204" name="Textfeld 5"/>
            <p:cNvSpPr txBox="1">
              <a:spLocks noChangeArrowheads="1"/>
            </p:cNvSpPr>
            <p:nvPr/>
          </p:nvSpPr>
          <p:spPr bwMode="auto">
            <a:xfrm>
              <a:off x="3276600" y="1524000"/>
              <a:ext cx="1798721" cy="555942"/>
            </a:xfrm>
            <a:prstGeom prst="rect">
              <a:avLst/>
            </a:prstGeom>
            <a:noFill/>
            <a:ln w="9525">
              <a:noFill/>
              <a:miter lim="800000"/>
              <a:headEnd/>
              <a:tailEnd/>
            </a:ln>
          </p:spPr>
          <p:txBody>
            <a:bodyPr>
              <a:spAutoFit/>
            </a:bodyPr>
            <a:lstStyle/>
            <a:p>
              <a:pPr defTabSz="912813"/>
              <a:r>
                <a:rPr lang="de-DE" b="1" dirty="0">
                  <a:solidFill>
                    <a:srgbClr val="FF0000"/>
                  </a:solidFill>
                  <a:latin typeface="Constantia" pitchFamily="18" charset="0"/>
                </a:rPr>
                <a:t>Methyl </a:t>
              </a:r>
              <a:r>
                <a:rPr lang="de-DE" b="1" dirty="0" err="1">
                  <a:solidFill>
                    <a:srgbClr val="FF0000"/>
                  </a:solidFill>
                  <a:latin typeface="Constantia" pitchFamily="18" charset="0"/>
                </a:rPr>
                <a:t>propionate</a:t>
              </a:r>
              <a:endParaRPr lang="de-DE" b="1" dirty="0">
                <a:solidFill>
                  <a:srgbClr val="FF0000"/>
                </a:solidFill>
                <a:latin typeface="Constantia" pitchFamily="18" charset="0"/>
              </a:endParaRPr>
            </a:p>
          </p:txBody>
        </p:sp>
        <p:sp>
          <p:nvSpPr>
            <p:cNvPr id="58" name="Abgerundetes Rechteck 57"/>
            <p:cNvSpPr/>
            <p:nvPr/>
          </p:nvSpPr>
          <p:spPr>
            <a:xfrm>
              <a:off x="3276600" y="1524000"/>
              <a:ext cx="1981200" cy="53392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sp>
        <p:nvSpPr>
          <p:cNvPr id="50191" name="Text Box 36"/>
          <p:cNvSpPr txBox="1">
            <a:spLocks noChangeArrowheads="1"/>
          </p:cNvSpPr>
          <p:nvPr/>
        </p:nvSpPr>
        <p:spPr bwMode="auto">
          <a:xfrm>
            <a:off x="5292725" y="2852738"/>
            <a:ext cx="1276350" cy="274637"/>
          </a:xfrm>
          <a:prstGeom prst="rect">
            <a:avLst/>
          </a:prstGeom>
          <a:noFill/>
          <a:ln w="9525">
            <a:noFill/>
            <a:miter lim="800000"/>
            <a:headEnd/>
            <a:tailEnd/>
          </a:ln>
        </p:spPr>
        <p:txBody>
          <a:bodyPr wrap="none">
            <a:spAutoFit/>
          </a:bodyPr>
          <a:lstStyle/>
          <a:p>
            <a:r>
              <a:rPr lang="fr-FR" sz="1200" b="1"/>
              <a:t>Mol. Phys 2012</a:t>
            </a:r>
          </a:p>
        </p:txBody>
      </p:sp>
      <p:sp>
        <p:nvSpPr>
          <p:cNvPr id="50192" name="Text Box 37"/>
          <p:cNvSpPr txBox="1">
            <a:spLocks noChangeArrowheads="1"/>
          </p:cNvSpPr>
          <p:nvPr/>
        </p:nvSpPr>
        <p:spPr bwMode="auto">
          <a:xfrm>
            <a:off x="7385050" y="3070225"/>
            <a:ext cx="1276350" cy="274638"/>
          </a:xfrm>
          <a:prstGeom prst="rect">
            <a:avLst/>
          </a:prstGeom>
          <a:noFill/>
          <a:ln w="9525">
            <a:noFill/>
            <a:miter lim="800000"/>
            <a:headEnd/>
            <a:tailEnd/>
          </a:ln>
        </p:spPr>
        <p:txBody>
          <a:bodyPr wrap="none">
            <a:spAutoFit/>
          </a:bodyPr>
          <a:lstStyle/>
          <a:p>
            <a:r>
              <a:rPr lang="fr-FR" sz="1200" b="1"/>
              <a:t>Mol. Phys 2012</a:t>
            </a:r>
          </a:p>
        </p:txBody>
      </p:sp>
      <p:pic>
        <p:nvPicPr>
          <p:cNvPr id="50193" name="Picture 38" descr="MNPK_Cs_side"/>
          <p:cNvPicPr>
            <a:picLocks noChangeAspect="1" noChangeArrowheads="1"/>
          </p:cNvPicPr>
          <p:nvPr/>
        </p:nvPicPr>
        <p:blipFill>
          <a:blip r:embed="rId6" cstate="print"/>
          <a:srcRect/>
          <a:stretch>
            <a:fillRect/>
          </a:stretch>
        </p:blipFill>
        <p:spPr bwMode="auto">
          <a:xfrm>
            <a:off x="0" y="3573463"/>
            <a:ext cx="2046288" cy="1158875"/>
          </a:xfrm>
          <a:prstGeom prst="rect">
            <a:avLst/>
          </a:prstGeom>
          <a:noFill/>
          <a:ln w="9525">
            <a:noFill/>
            <a:miter lim="800000"/>
            <a:headEnd/>
            <a:tailEnd/>
          </a:ln>
        </p:spPr>
      </p:pic>
      <p:sp>
        <p:nvSpPr>
          <p:cNvPr id="50194" name="Text Box 39"/>
          <p:cNvSpPr txBox="1">
            <a:spLocks noChangeArrowheads="1"/>
          </p:cNvSpPr>
          <p:nvPr/>
        </p:nvSpPr>
        <p:spPr bwMode="auto">
          <a:xfrm>
            <a:off x="468313" y="4652963"/>
            <a:ext cx="876300" cy="274637"/>
          </a:xfrm>
          <a:prstGeom prst="rect">
            <a:avLst/>
          </a:prstGeom>
          <a:noFill/>
          <a:ln w="9525">
            <a:noFill/>
            <a:miter lim="800000"/>
            <a:headEnd/>
            <a:tailEnd/>
          </a:ln>
        </p:spPr>
        <p:txBody>
          <a:bodyPr wrap="none">
            <a:spAutoFit/>
          </a:bodyPr>
          <a:lstStyle/>
          <a:p>
            <a:r>
              <a:rPr lang="fr-FR" sz="1200" b="1"/>
              <a:t>JMS 2012</a:t>
            </a:r>
          </a:p>
        </p:txBody>
      </p:sp>
      <p:sp>
        <p:nvSpPr>
          <p:cNvPr id="50195" name="Text Box 40"/>
          <p:cNvSpPr txBox="1">
            <a:spLocks noChangeArrowheads="1"/>
          </p:cNvSpPr>
          <p:nvPr/>
        </p:nvSpPr>
        <p:spPr bwMode="auto">
          <a:xfrm>
            <a:off x="0" y="2997200"/>
            <a:ext cx="2484438" cy="855663"/>
          </a:xfrm>
          <a:prstGeom prst="rect">
            <a:avLst/>
          </a:prstGeom>
          <a:noFill/>
          <a:ln w="9525">
            <a:noFill/>
            <a:miter lim="800000"/>
            <a:headEnd/>
            <a:tailEnd/>
          </a:ln>
        </p:spPr>
        <p:txBody>
          <a:bodyPr>
            <a:spAutoFit/>
          </a:bodyPr>
          <a:lstStyle/>
          <a:p>
            <a:r>
              <a:rPr lang="de-DE" sz="1600" b="1" dirty="0">
                <a:solidFill>
                  <a:srgbClr val="FF0000"/>
                </a:solidFill>
                <a:latin typeface="Constanta"/>
                <a:ea typeface="Constanta"/>
                <a:cs typeface="Constanta"/>
              </a:rPr>
              <a:t>Methyl</a:t>
            </a:r>
          </a:p>
          <a:p>
            <a:r>
              <a:rPr lang="de-DE" sz="1600" b="1" dirty="0" err="1">
                <a:solidFill>
                  <a:srgbClr val="FF0000"/>
                </a:solidFill>
                <a:latin typeface="Constanta"/>
                <a:ea typeface="Constanta"/>
                <a:cs typeface="Constanta"/>
              </a:rPr>
              <a:t>Neopentyl</a:t>
            </a:r>
            <a:r>
              <a:rPr lang="de-DE" sz="1600" b="1" dirty="0">
                <a:solidFill>
                  <a:srgbClr val="FF0000"/>
                </a:solidFill>
                <a:latin typeface="Constanta"/>
                <a:ea typeface="Constanta"/>
                <a:cs typeface="Constanta"/>
              </a:rPr>
              <a:t> </a:t>
            </a:r>
            <a:r>
              <a:rPr lang="de-DE" sz="1600" b="1" dirty="0" err="1">
                <a:solidFill>
                  <a:srgbClr val="FF0000"/>
                </a:solidFill>
                <a:latin typeface="Constanta"/>
                <a:ea typeface="Constanta"/>
                <a:cs typeface="Constanta"/>
              </a:rPr>
              <a:t>ketone</a:t>
            </a:r>
            <a:endParaRPr lang="de-DE" sz="1600" b="1" dirty="0">
              <a:solidFill>
                <a:srgbClr val="FF0000"/>
              </a:solidFill>
              <a:latin typeface="Constanta"/>
              <a:ea typeface="Constanta"/>
              <a:cs typeface="Constanta"/>
            </a:endParaRPr>
          </a:p>
          <a:p>
            <a:endParaRPr lang="fr-FR" dirty="0"/>
          </a:p>
        </p:txBody>
      </p:sp>
      <p:sp>
        <p:nvSpPr>
          <p:cNvPr id="50196" name="Text Box 41"/>
          <p:cNvSpPr txBox="1">
            <a:spLocks noChangeArrowheads="1"/>
          </p:cNvSpPr>
          <p:nvPr/>
        </p:nvSpPr>
        <p:spPr bwMode="auto">
          <a:xfrm>
            <a:off x="3759200" y="2513013"/>
            <a:ext cx="1233488" cy="274637"/>
          </a:xfrm>
          <a:prstGeom prst="rect">
            <a:avLst/>
          </a:prstGeom>
          <a:noFill/>
          <a:ln w="9525">
            <a:noFill/>
            <a:miter lim="800000"/>
            <a:headEnd/>
            <a:tailEnd/>
          </a:ln>
        </p:spPr>
        <p:txBody>
          <a:bodyPr wrap="none">
            <a:spAutoFit/>
          </a:bodyPr>
          <a:lstStyle/>
          <a:p>
            <a:r>
              <a:rPr lang="fr-FR" sz="1200" b="1"/>
              <a:t>Mol Phys 2010</a:t>
            </a:r>
          </a:p>
        </p:txBody>
      </p:sp>
      <p:sp>
        <p:nvSpPr>
          <p:cNvPr id="50197" name="Text Box 42"/>
          <p:cNvSpPr txBox="1">
            <a:spLocks noChangeArrowheads="1"/>
          </p:cNvSpPr>
          <p:nvPr/>
        </p:nvSpPr>
        <p:spPr bwMode="auto">
          <a:xfrm>
            <a:off x="1743075" y="2370138"/>
            <a:ext cx="876300" cy="274637"/>
          </a:xfrm>
          <a:prstGeom prst="rect">
            <a:avLst/>
          </a:prstGeom>
          <a:noFill/>
          <a:ln w="9525">
            <a:noFill/>
            <a:miter lim="800000"/>
            <a:headEnd/>
            <a:tailEnd/>
          </a:ln>
        </p:spPr>
        <p:txBody>
          <a:bodyPr wrap="none">
            <a:spAutoFit/>
          </a:bodyPr>
          <a:lstStyle/>
          <a:p>
            <a:r>
              <a:rPr lang="fr-FR" sz="1200" b="1"/>
              <a:t>JMS 2009</a:t>
            </a:r>
          </a:p>
        </p:txBody>
      </p:sp>
      <p:pic>
        <p:nvPicPr>
          <p:cNvPr id="50199" name="Picture 44" descr="3dmethlacetate"/>
          <p:cNvPicPr>
            <a:picLocks noChangeAspect="1" noChangeArrowheads="1"/>
          </p:cNvPicPr>
          <p:nvPr/>
        </p:nvPicPr>
        <p:blipFill>
          <a:blip r:embed="rId7" cstate="print"/>
          <a:srcRect/>
          <a:stretch>
            <a:fillRect/>
          </a:stretch>
        </p:blipFill>
        <p:spPr bwMode="auto">
          <a:xfrm>
            <a:off x="2915816" y="3645024"/>
            <a:ext cx="1833562" cy="1150937"/>
          </a:xfrm>
          <a:prstGeom prst="rect">
            <a:avLst/>
          </a:prstGeom>
          <a:noFill/>
          <a:ln w="9525">
            <a:noFill/>
            <a:miter lim="800000"/>
            <a:headEnd/>
            <a:tailEnd/>
          </a:ln>
        </p:spPr>
      </p:pic>
      <p:grpSp>
        <p:nvGrpSpPr>
          <p:cNvPr id="50200" name="Gruppieren 58"/>
          <p:cNvGrpSpPr>
            <a:grpSpLocks/>
          </p:cNvGrpSpPr>
          <p:nvPr/>
        </p:nvGrpSpPr>
        <p:grpSpPr bwMode="auto">
          <a:xfrm>
            <a:off x="2843808" y="3212976"/>
            <a:ext cx="1944688" cy="431800"/>
            <a:chOff x="609600" y="1524000"/>
            <a:chExt cx="2057400" cy="533400"/>
          </a:xfrm>
        </p:grpSpPr>
        <p:sp>
          <p:nvSpPr>
            <p:cNvPr id="50202" name="Textfeld 4"/>
            <p:cNvSpPr txBox="1">
              <a:spLocks noChangeArrowheads="1"/>
            </p:cNvSpPr>
            <p:nvPr/>
          </p:nvSpPr>
          <p:spPr bwMode="auto">
            <a:xfrm>
              <a:off x="609600" y="1524000"/>
              <a:ext cx="1882731" cy="452998"/>
            </a:xfrm>
            <a:prstGeom prst="rect">
              <a:avLst/>
            </a:prstGeom>
            <a:noFill/>
            <a:ln w="9525">
              <a:noFill/>
              <a:miter lim="800000"/>
              <a:headEnd/>
              <a:tailEnd/>
            </a:ln>
          </p:spPr>
          <p:txBody>
            <a:bodyPr wrap="none">
              <a:spAutoFit/>
            </a:bodyPr>
            <a:lstStyle/>
            <a:p>
              <a:pPr defTabSz="912813"/>
              <a:r>
                <a:rPr lang="de-DE" b="1" dirty="0">
                  <a:solidFill>
                    <a:srgbClr val="FF0000"/>
                  </a:solidFill>
                  <a:latin typeface="Constantia" pitchFamily="18" charset="0"/>
                </a:rPr>
                <a:t>Methyl </a:t>
              </a:r>
              <a:r>
                <a:rPr lang="de-DE" b="1" dirty="0" err="1">
                  <a:solidFill>
                    <a:srgbClr val="FF0000"/>
                  </a:solidFill>
                  <a:latin typeface="Constantia" pitchFamily="18" charset="0"/>
                </a:rPr>
                <a:t>acetate</a:t>
              </a:r>
              <a:endParaRPr lang="de-DE" b="1" dirty="0">
                <a:solidFill>
                  <a:srgbClr val="FF0000"/>
                </a:solidFill>
                <a:latin typeface="Constantia" pitchFamily="18" charset="0"/>
              </a:endParaRPr>
            </a:p>
          </p:txBody>
        </p:sp>
        <p:sp>
          <p:nvSpPr>
            <p:cNvPr id="55" name="Abgerundetes Rechteck 54"/>
            <p:cNvSpPr/>
            <p:nvPr/>
          </p:nvSpPr>
          <p:spPr>
            <a:xfrm>
              <a:off x="609600" y="1524000"/>
              <a:ext cx="2057400" cy="5334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35">
                <a:defRPr/>
              </a:pPr>
              <a:endParaRPr lang="de-DE"/>
            </a:p>
          </p:txBody>
        </p:sp>
      </p:grpSp>
      <p:sp>
        <p:nvSpPr>
          <p:cNvPr id="50201" name="Text Box 48"/>
          <p:cNvSpPr txBox="1">
            <a:spLocks noChangeArrowheads="1"/>
          </p:cNvSpPr>
          <p:nvPr/>
        </p:nvSpPr>
        <p:spPr bwMode="auto">
          <a:xfrm>
            <a:off x="3491880" y="4725144"/>
            <a:ext cx="876300" cy="274638"/>
          </a:xfrm>
          <a:prstGeom prst="rect">
            <a:avLst/>
          </a:prstGeom>
          <a:noFill/>
          <a:ln w="9525">
            <a:noFill/>
            <a:miter lim="800000"/>
            <a:headEnd/>
            <a:tailEnd/>
          </a:ln>
        </p:spPr>
        <p:txBody>
          <a:bodyPr wrap="none">
            <a:spAutoFit/>
          </a:bodyPr>
          <a:lstStyle/>
          <a:p>
            <a:r>
              <a:rPr lang="fr-FR" sz="1200" b="1" dirty="0"/>
              <a:t>JMS 2011</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9809</TotalTime>
  <Words>929</Words>
  <Application>Microsoft Office PowerPoint</Application>
  <PresentationFormat>Affichage à l'écran (4:3)</PresentationFormat>
  <Paragraphs>137</Paragraphs>
  <Slides>11</Slides>
  <Notes>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Verve</vt:lpstr>
      <vt:lpstr>PhotoHouse</vt:lpstr>
      <vt:lpstr>From spectroscopy to « Biomimetic Molecules » ?</vt:lpstr>
      <vt:lpstr>Diapositive 2</vt:lpstr>
      <vt:lpstr>What systems ?</vt:lpstr>
      <vt:lpstr>Diapositive 4</vt:lpstr>
      <vt:lpstr>Hydrogen Bond &amp; Torsion</vt:lpstr>
      <vt:lpstr>Diapositive 6</vt:lpstr>
      <vt:lpstr>Diapositive 7</vt:lpstr>
      <vt:lpstr>Conformational searches, Structure and hydrogen bond</vt:lpstr>
      <vt:lpstr>Diapositive 9</vt:lpstr>
      <vt:lpstr>Diapositive 10</vt:lpstr>
      <vt:lpstr>Diapositive 11</vt:lpstr>
    </vt:vector>
  </TitlesOfParts>
  <Company>PhLAM, UMR 8523 CNRS-U. Lille 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rotation interne dans les molécules de type biomimétiques</dc:title>
  <dc:creator>Therese Huet</dc:creator>
  <cp:lastModifiedBy>isabelleK</cp:lastModifiedBy>
  <cp:revision>590</cp:revision>
  <dcterms:created xsi:type="dcterms:W3CDTF">2006-07-01T12:12:11Z</dcterms:created>
  <dcterms:modified xsi:type="dcterms:W3CDTF">2015-03-04T18:05:17Z</dcterms:modified>
</cp:coreProperties>
</file>