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8"/>
  </p:notesMasterIdLst>
  <p:sldIdLst>
    <p:sldId id="330" r:id="rId2"/>
    <p:sldId id="484" r:id="rId3"/>
    <p:sldId id="331" r:id="rId4"/>
    <p:sldId id="334" r:id="rId5"/>
    <p:sldId id="335" r:id="rId6"/>
    <p:sldId id="43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FF"/>
    <a:srgbClr val="CC0000"/>
    <a:srgbClr val="DB57C8"/>
    <a:srgbClr val="FF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6" autoAdjust="0"/>
    <p:restoredTop sz="93287" autoAdjust="0"/>
  </p:normalViewPr>
  <p:slideViewPr>
    <p:cSldViewPr>
      <p:cViewPr varScale="1">
        <p:scale>
          <a:sx n="50" d="100"/>
          <a:sy n="50" d="100"/>
        </p:scale>
        <p:origin x="-124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BBD66B1-8DD4-45C7-ADCA-ED3457C873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00BFF-3F0F-4F60-934A-9BC063F7531E}" type="slidenum">
              <a:rPr lang="fr-FR"/>
              <a:pPr/>
              <a:t>1</a:t>
            </a:fld>
            <a:endParaRPr lang="fr-F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EF03FA-FBE9-497A-A796-57E54FF7EEB7}" type="slidenum">
              <a:rPr lang="fr-FR" sz="1200"/>
              <a:pPr algn="r"/>
              <a:t>2</a:t>
            </a:fld>
            <a:endParaRPr lang="fr-FR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/>
              <a:t>We treat the two top problem as like we had two independant tops and fit each of their splittings separately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BBCA5-59DE-4399-8FF7-3F6B679349E1}" type="slidenum">
              <a:rPr lang="fr-FR"/>
              <a:pPr/>
              <a:t>3</a:t>
            </a:fld>
            <a:endParaRPr lang="fr-FR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F0994-F208-4992-8760-DCA4E495C1E0}" type="slidenum">
              <a:rPr lang="fr-FR"/>
              <a:pPr/>
              <a:t>4</a:t>
            </a:fld>
            <a:endParaRPr lang="fr-F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/>
              <a:t>Rotational constants give the structure.</a:t>
            </a:r>
          </a:p>
          <a:p>
            <a:pPr eaLnBrk="1" hangingPunct="1"/>
            <a:r>
              <a:rPr lang="fr-FR" smtClean="0"/>
              <a:t>Using the diagonalization of the inertial tensor, one can get the orientation angles of the CH3 group relative to the PAS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502AFF-B472-4FFF-8A2A-D30653A3C75B}" type="slidenum">
              <a:rPr lang="fr-FR"/>
              <a:pPr/>
              <a:t>5</a:t>
            </a:fld>
            <a:endParaRPr lang="fr-F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C43F99A-2354-45B7-BD24-F29AB71F108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B7900-DF7A-4412-B523-33D71D4B8DF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C830B-B193-4211-B999-77C039BECE9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4D2C2-6191-4BB4-8B61-52E76764DC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4D0FB-99F2-463B-B4DE-59D86331E71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7BDB1CF5-27C5-4FC4-8BCE-0141AD77EEA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4C4F4BAE-7DF7-4AAE-A7FB-B1449C68860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E762E2A-A715-4BB6-A2BB-2847F7FAC9E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B3C039-6083-4F73-A2C3-68CD7304C59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B53835E9-BFDE-4086-9D09-9F2AD55D4AF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451A81B-C433-431C-B944-6CFC05BF6BB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255FF657-06C7-43BF-AF84-02FAC194A30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42406EA-DE99-4B19-A2BF-172C9F13620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pan.edu.pl/~kisiel/prospe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88840"/>
            <a:ext cx="6732588" cy="37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023938" y="87313"/>
            <a:ext cx="36385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200" b="1">
                <a:solidFill>
                  <a:srgbClr val="FF3300"/>
                </a:solidFill>
              </a:rPr>
              <a:t>What is internal rotation ?</a:t>
            </a: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61025"/>
            <a:ext cx="673224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6696075" y="0"/>
          <a:ext cx="2447925" cy="1916113"/>
        </p:xfrm>
        <a:graphic>
          <a:graphicData uri="http://schemas.openxmlformats.org/presentationml/2006/ole">
            <p:oleObj spid="_x0000_s3074" name="Chem3D" r:id="rId6" imgW="1562604" imgH="1341864" progId="">
              <p:embed/>
            </p:oleObj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764704"/>
            <a:ext cx="6259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methyl</a:t>
            </a:r>
            <a:r>
              <a:rPr lang="fr-FR" dirty="0" smtClean="0"/>
              <a:t> group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turn</a:t>
            </a:r>
            <a:r>
              <a:rPr lang="fr-FR" dirty="0" smtClean="0"/>
              <a:t> </a:t>
            </a:r>
            <a:r>
              <a:rPr lang="fr-FR" dirty="0" err="1" smtClean="0"/>
              <a:t>relatively</a:t>
            </a:r>
            <a:r>
              <a:rPr lang="fr-FR" dirty="0" smtClean="0"/>
              <a:t> to the </a:t>
            </a:r>
            <a:r>
              <a:rPr lang="fr-FR" dirty="0" err="1" smtClean="0"/>
              <a:t>rest</a:t>
            </a:r>
            <a:r>
              <a:rPr lang="fr-FR" dirty="0" smtClean="0"/>
              <a:t> of the </a:t>
            </a:r>
            <a:r>
              <a:rPr lang="fr-FR" dirty="0" err="1" smtClean="0"/>
              <a:t>molecule</a:t>
            </a:r>
            <a:r>
              <a:rPr lang="fr-FR" dirty="0" smtClean="0"/>
              <a:t> and </a:t>
            </a:r>
            <a:r>
              <a:rPr lang="fr-FR" dirty="0" err="1" smtClean="0"/>
              <a:t>this</a:t>
            </a:r>
            <a:r>
              <a:rPr lang="fr-FR" dirty="0" smtClean="0"/>
              <a:t> large amplitude motion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hindered</a:t>
            </a:r>
            <a:endParaRPr lang="fr-FR" dirty="0" smtClean="0"/>
          </a:p>
          <a:p>
            <a:r>
              <a:rPr lang="fr-FR" dirty="0" smtClean="0"/>
              <a:t>b</a:t>
            </a:r>
            <a:r>
              <a:rPr lang="fr-FR" dirty="0" smtClean="0"/>
              <a:t>y a </a:t>
            </a:r>
            <a:r>
              <a:rPr lang="fr-FR" dirty="0" err="1" smtClean="0"/>
              <a:t>three</a:t>
            </a:r>
            <a:r>
              <a:rPr lang="fr-FR" dirty="0" smtClean="0"/>
              <a:t>-</a:t>
            </a:r>
            <a:r>
              <a:rPr lang="fr-FR" dirty="0" err="1" smtClean="0"/>
              <a:t>fold</a:t>
            </a:r>
            <a:r>
              <a:rPr lang="fr-FR" dirty="0" smtClean="0"/>
              <a:t> </a:t>
            </a:r>
            <a:r>
              <a:rPr lang="fr-FR" dirty="0" err="1" smtClean="0"/>
              <a:t>potential</a:t>
            </a:r>
            <a:r>
              <a:rPr lang="fr-FR" dirty="0" smtClean="0"/>
              <a:t> </a:t>
            </a:r>
            <a:r>
              <a:rPr lang="fr-FR" dirty="0" err="1" smtClean="0"/>
              <a:t>barrier</a:t>
            </a:r>
            <a:r>
              <a:rPr lang="fr-FR" dirty="0" smtClean="0"/>
              <a:t>. Quantum </a:t>
            </a:r>
            <a:r>
              <a:rPr lang="fr-FR" dirty="0" err="1" smtClean="0"/>
              <a:t>energy</a:t>
            </a:r>
            <a:r>
              <a:rPr lang="fr-FR" dirty="0" smtClean="0"/>
              <a:t> </a:t>
            </a:r>
            <a:r>
              <a:rPr lang="fr-FR" dirty="0" err="1" smtClean="0"/>
              <a:t>levels</a:t>
            </a:r>
            <a:r>
              <a:rPr lang="fr-FR" dirty="0" smtClean="0"/>
              <a:t> are split by a tunneling </a:t>
            </a:r>
            <a:r>
              <a:rPr lang="fr-FR" dirty="0" err="1" smtClean="0"/>
              <a:t>effect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A and E </a:t>
            </a:r>
            <a:r>
              <a:rPr lang="fr-FR" dirty="0" err="1" smtClean="0"/>
              <a:t>levels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188640"/>
            <a:ext cx="7772400" cy="1143000"/>
          </a:xfrm>
        </p:spPr>
        <p:txBody>
          <a:bodyPr>
            <a:normAutofit fontScale="90000"/>
          </a:bodyPr>
          <a:lstStyle/>
          <a:p>
            <a:pPr marL="723900" indent="-723900" eaLnBrk="1" hangingPunct="1"/>
            <a:r>
              <a:rPr lang="fr-FR" dirty="0" smtClean="0">
                <a:solidFill>
                  <a:srgbClr val="009900"/>
                </a:solidFill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</a:rPr>
              <a:t>Methyl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</a:rPr>
              <a:t>acetate</a:t>
            </a:r>
            <a:r>
              <a:rPr lang="fr-FR" sz="2800" b="1" dirty="0" smtClean="0">
                <a:solidFill>
                  <a:schemeClr val="tx1"/>
                </a:solidFill>
              </a:rPr>
              <a:t>: 2 non </a:t>
            </a:r>
            <a:r>
              <a:rPr lang="fr-FR" sz="2800" b="1" dirty="0" err="1" smtClean="0">
                <a:solidFill>
                  <a:schemeClr val="tx1"/>
                </a:solidFill>
              </a:rPr>
              <a:t>equivalent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</a:rPr>
              <a:t>methyl</a:t>
            </a:r>
            <a:r>
              <a:rPr lang="fr-FR" sz="2800" b="1" dirty="0" smtClean="0">
                <a:solidFill>
                  <a:schemeClr val="tx1"/>
                </a:solidFill>
              </a:rPr>
              <a:t> tops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grpSp>
        <p:nvGrpSpPr>
          <p:cNvPr id="133124" name="Group 4"/>
          <p:cNvGrpSpPr>
            <a:grpSpLocks/>
          </p:cNvGrpSpPr>
          <p:nvPr/>
        </p:nvGrpSpPr>
        <p:grpSpPr bwMode="auto">
          <a:xfrm>
            <a:off x="0" y="1556792"/>
            <a:ext cx="4857750" cy="4448175"/>
            <a:chOff x="657" y="1480"/>
            <a:chExt cx="3060" cy="2802"/>
          </a:xfrm>
        </p:grpSpPr>
        <p:pic>
          <p:nvPicPr>
            <p:cNvPr id="13312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7" y="1480"/>
              <a:ext cx="3060" cy="2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26" name="Text Box 6"/>
            <p:cNvSpPr txBox="1">
              <a:spLocks noChangeArrowheads="1"/>
            </p:cNvSpPr>
            <p:nvPr/>
          </p:nvSpPr>
          <p:spPr bwMode="auto">
            <a:xfrm>
              <a:off x="703" y="2383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JK</a:t>
              </a:r>
              <a:r>
                <a:rPr lang="fr-FR" baseline="-25000"/>
                <a:t>a</a:t>
              </a:r>
              <a:r>
                <a:rPr lang="fr-FR"/>
                <a:t>K</a:t>
              </a:r>
              <a:r>
                <a:rPr lang="fr-FR" baseline="-25000"/>
                <a:t>c</a:t>
              </a:r>
              <a:endParaRPr lang="en-US" baseline="-25000"/>
            </a:p>
          </p:txBody>
        </p:sp>
      </p:grp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5580063" y="3544888"/>
            <a:ext cx="3563937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fr-FR" sz="2000" b="1" dirty="0"/>
              <a:t>3 sets of </a:t>
            </a:r>
            <a:r>
              <a:rPr lang="fr-FR" sz="2000" b="1" dirty="0" err="1"/>
              <a:t>torsional</a:t>
            </a:r>
            <a:r>
              <a:rPr lang="fr-FR" sz="2000" b="1" dirty="0"/>
              <a:t> </a:t>
            </a:r>
            <a:r>
              <a:rPr lang="fr-FR" sz="2000" b="1" dirty="0" err="1"/>
              <a:t>splittings</a:t>
            </a:r>
            <a:r>
              <a:rPr lang="fr-FR" sz="2000" b="1" dirty="0"/>
              <a:t>:</a:t>
            </a:r>
          </a:p>
          <a:p>
            <a:pPr marL="533400" lvl="1" indent="-16827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fi-FI" sz="1600" b="1" dirty="0"/>
              <a:t>(AA,EA).</a:t>
            </a:r>
            <a:r>
              <a:rPr lang="fi-FI" sz="2000" b="1" dirty="0"/>
              <a:t> </a:t>
            </a:r>
            <a:r>
              <a:rPr lang="fi-FI" sz="2000" b="1" dirty="0">
                <a:solidFill>
                  <a:srgbClr val="DB57C8"/>
                </a:solidFill>
              </a:rPr>
              <a:t>V</a:t>
            </a:r>
            <a:r>
              <a:rPr lang="fi-FI" sz="2000" b="1" baseline="-25000" dirty="0">
                <a:solidFill>
                  <a:srgbClr val="DB57C8"/>
                </a:solidFill>
              </a:rPr>
              <a:t>3</a:t>
            </a:r>
            <a:r>
              <a:rPr lang="fi-FI" sz="2000" b="1" dirty="0">
                <a:solidFill>
                  <a:srgbClr val="DB57C8"/>
                </a:solidFill>
              </a:rPr>
              <a:t> = 100 cm</a:t>
            </a:r>
            <a:r>
              <a:rPr lang="fi-FI" sz="2000" b="1" baseline="30000" dirty="0">
                <a:solidFill>
                  <a:srgbClr val="DB57C8"/>
                </a:solidFill>
              </a:rPr>
              <a:t>-1</a:t>
            </a:r>
            <a:endParaRPr lang="fi-FI" sz="2000" b="1" dirty="0">
              <a:solidFill>
                <a:srgbClr val="DB57C8"/>
              </a:solidFill>
            </a:endParaRPr>
          </a:p>
          <a:p>
            <a:pPr marL="533400" lvl="1" indent="-16827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fi-FI" sz="2000" b="1" dirty="0">
                <a:solidFill>
                  <a:srgbClr val="DB57C8"/>
                </a:solidFill>
                <a:latin typeface="Symbol" pitchFamily="18" charset="2"/>
              </a:rPr>
              <a:t>	D</a:t>
            </a:r>
            <a:r>
              <a:rPr lang="fi-FI" sz="2000" b="1" baseline="-25000" dirty="0">
                <a:solidFill>
                  <a:srgbClr val="DB57C8"/>
                </a:solidFill>
              </a:rPr>
              <a:t>1</a:t>
            </a:r>
            <a:r>
              <a:rPr lang="fi-FI" sz="2000" b="1" dirty="0">
                <a:solidFill>
                  <a:srgbClr val="DB57C8"/>
                </a:solidFill>
              </a:rPr>
              <a:t> = 2 cm</a:t>
            </a:r>
            <a:r>
              <a:rPr lang="fi-FI" sz="2000" b="1" baseline="30000" dirty="0">
                <a:solidFill>
                  <a:srgbClr val="DB57C8"/>
                </a:solidFill>
              </a:rPr>
              <a:t>-1</a:t>
            </a:r>
          </a:p>
          <a:p>
            <a:pPr marL="533400" lvl="1" indent="-16827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fr-FR" sz="1600" b="1" dirty="0"/>
              <a:t>(AA,AE).</a:t>
            </a:r>
            <a:r>
              <a:rPr lang="fr-FR" sz="2000" b="1" dirty="0"/>
              <a:t> </a:t>
            </a:r>
            <a:r>
              <a:rPr lang="fr-FR" sz="2000" b="1" dirty="0">
                <a:solidFill>
                  <a:srgbClr val="0066FF"/>
                </a:solidFill>
              </a:rPr>
              <a:t>V</a:t>
            </a:r>
            <a:r>
              <a:rPr lang="fr-FR" sz="2000" b="1" baseline="-25000" dirty="0">
                <a:solidFill>
                  <a:srgbClr val="0066FF"/>
                </a:solidFill>
              </a:rPr>
              <a:t>3</a:t>
            </a:r>
            <a:r>
              <a:rPr lang="fr-FR" sz="2000" b="1" dirty="0">
                <a:solidFill>
                  <a:srgbClr val="0066FF"/>
                </a:solidFill>
              </a:rPr>
              <a:t> = 400 cm</a:t>
            </a:r>
            <a:r>
              <a:rPr lang="fr-FR" sz="2000" b="1" baseline="30000" dirty="0">
                <a:solidFill>
                  <a:srgbClr val="0066FF"/>
                </a:solidFill>
              </a:rPr>
              <a:t>-1</a:t>
            </a:r>
            <a:endParaRPr lang="fr-FR" sz="2000" b="1" dirty="0">
              <a:solidFill>
                <a:srgbClr val="0066FF"/>
              </a:solidFill>
            </a:endParaRPr>
          </a:p>
          <a:p>
            <a:pPr marL="533400" lvl="1" indent="-16827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fi-FI" sz="2200" b="1" dirty="0">
                <a:solidFill>
                  <a:srgbClr val="0066FF"/>
                </a:solidFill>
                <a:latin typeface="Symbol" pitchFamily="18" charset="2"/>
              </a:rPr>
              <a:t>	D</a:t>
            </a:r>
            <a:r>
              <a:rPr lang="fi-FI" sz="2200" b="1" baseline="-25000" dirty="0">
                <a:solidFill>
                  <a:srgbClr val="0066FF"/>
                </a:solidFill>
              </a:rPr>
              <a:t>2</a:t>
            </a:r>
            <a:r>
              <a:rPr lang="fi-FI" sz="2200" b="1" dirty="0">
                <a:solidFill>
                  <a:srgbClr val="0066FF"/>
                </a:solidFill>
              </a:rPr>
              <a:t> </a:t>
            </a:r>
            <a:r>
              <a:rPr lang="fr-FR" sz="2000" b="1" dirty="0">
                <a:solidFill>
                  <a:srgbClr val="0066FF"/>
                </a:solidFill>
              </a:rPr>
              <a:t>= 0.01 cm</a:t>
            </a:r>
            <a:r>
              <a:rPr lang="fr-FR" sz="2000" b="1" baseline="30000" dirty="0">
                <a:solidFill>
                  <a:srgbClr val="0066FF"/>
                </a:solidFill>
              </a:rPr>
              <a:t>-1</a:t>
            </a:r>
          </a:p>
          <a:p>
            <a:pPr marL="533400" lvl="1" indent="-168275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fr-FR" sz="1600" b="1" dirty="0"/>
              <a:t>(AA,EE).</a:t>
            </a:r>
            <a:r>
              <a:rPr lang="fr-FR" sz="2000" b="1" dirty="0"/>
              <a:t> </a:t>
            </a:r>
            <a:r>
              <a:rPr lang="fr-FR" sz="2000" b="1" dirty="0">
                <a:solidFill>
                  <a:schemeClr val="hlink"/>
                </a:solidFill>
              </a:rPr>
              <a:t>Interaction </a:t>
            </a:r>
            <a:r>
              <a:rPr lang="fr-FR" sz="2000" b="1" dirty="0" err="1">
                <a:solidFill>
                  <a:schemeClr val="hlink"/>
                </a:solidFill>
              </a:rPr>
              <a:t>between</a:t>
            </a:r>
            <a:r>
              <a:rPr lang="fr-FR" sz="2000" b="1" dirty="0">
                <a:solidFill>
                  <a:schemeClr val="hlink"/>
                </a:solidFill>
              </a:rPr>
              <a:t> the 2 tops</a:t>
            </a:r>
            <a:endParaRPr lang="en-US" sz="2000" b="1" dirty="0"/>
          </a:p>
        </p:txBody>
      </p:sp>
      <p:sp>
        <p:nvSpPr>
          <p:cNvPr id="133129" name="Oval 15"/>
          <p:cNvSpPr>
            <a:spLocks noChangeArrowheads="1"/>
          </p:cNvSpPr>
          <p:nvPr/>
        </p:nvSpPr>
        <p:spPr bwMode="auto">
          <a:xfrm>
            <a:off x="2987824" y="4437112"/>
            <a:ext cx="863600" cy="1511896"/>
          </a:xfrm>
          <a:prstGeom prst="ellipse">
            <a:avLst/>
          </a:prstGeom>
          <a:noFill/>
          <a:ln w="9525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33130" name="Oval 16"/>
          <p:cNvSpPr>
            <a:spLocks noChangeArrowheads="1"/>
          </p:cNvSpPr>
          <p:nvPr/>
        </p:nvSpPr>
        <p:spPr bwMode="auto">
          <a:xfrm>
            <a:off x="2843808" y="1988840"/>
            <a:ext cx="863600" cy="1223963"/>
          </a:xfrm>
          <a:prstGeom prst="ellipse">
            <a:avLst/>
          </a:prstGeom>
          <a:noFill/>
          <a:ln w="9525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33131" name="Oval 17"/>
          <p:cNvSpPr>
            <a:spLocks noChangeArrowheads="1"/>
          </p:cNvSpPr>
          <p:nvPr/>
        </p:nvSpPr>
        <p:spPr bwMode="auto">
          <a:xfrm>
            <a:off x="5148263" y="2276475"/>
            <a:ext cx="503237" cy="865188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33132" name="Oval 18"/>
          <p:cNvSpPr>
            <a:spLocks noChangeArrowheads="1"/>
          </p:cNvSpPr>
          <p:nvPr/>
        </p:nvSpPr>
        <p:spPr bwMode="auto">
          <a:xfrm>
            <a:off x="1331640" y="1700808"/>
            <a:ext cx="576262" cy="4221163"/>
          </a:xfrm>
          <a:prstGeom prst="ellips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33133" name="Group 69"/>
          <p:cNvGrpSpPr>
            <a:grpSpLocks noChangeAspect="1"/>
          </p:cNvGrpSpPr>
          <p:nvPr/>
        </p:nvGrpSpPr>
        <p:grpSpPr bwMode="auto">
          <a:xfrm>
            <a:off x="5292725" y="1916113"/>
            <a:ext cx="3635375" cy="1487487"/>
            <a:chOff x="7269" y="8992"/>
            <a:chExt cx="1974" cy="1343"/>
          </a:xfrm>
        </p:grpSpPr>
        <p:pic>
          <p:nvPicPr>
            <p:cNvPr id="133134" name="Picture 32" descr="3dmethlacetat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69" y="8992"/>
              <a:ext cx="1927" cy="1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35" name="Oval 33"/>
            <p:cNvSpPr>
              <a:spLocks noChangeAspect="1" noChangeArrowheads="1"/>
            </p:cNvSpPr>
            <p:nvPr/>
          </p:nvSpPr>
          <p:spPr bwMode="auto">
            <a:xfrm>
              <a:off x="7269" y="9292"/>
              <a:ext cx="816" cy="1043"/>
            </a:xfrm>
            <a:prstGeom prst="ellips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 wrap="none" lIns="96844" tIns="48422" rIns="96844" bIns="48422" anchor="ctr"/>
            <a:lstStyle/>
            <a:p>
              <a:pPr defTabSz="968375"/>
              <a:endParaRPr lang="de-DE" sz="8700">
                <a:cs typeface="Arial" pitchFamily="34" charset="0"/>
              </a:endParaRPr>
            </a:p>
          </p:txBody>
        </p:sp>
        <p:sp>
          <p:nvSpPr>
            <p:cNvPr id="133136" name="Oval 34"/>
            <p:cNvSpPr>
              <a:spLocks noChangeAspect="1" noChangeArrowheads="1"/>
            </p:cNvSpPr>
            <p:nvPr/>
          </p:nvSpPr>
          <p:spPr bwMode="auto">
            <a:xfrm>
              <a:off x="8245" y="9156"/>
              <a:ext cx="998" cy="953"/>
            </a:xfrm>
            <a:prstGeom prst="ellips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6844" tIns="48422" rIns="96844" bIns="48422" anchor="ctr"/>
            <a:lstStyle/>
            <a:p>
              <a:pPr defTabSz="968375"/>
              <a:endParaRPr lang="de-DE" sz="8700">
                <a:cs typeface="Arial" pitchFamily="34" charset="0"/>
              </a:endParaRPr>
            </a:p>
          </p:txBody>
        </p:sp>
        <p:cxnSp>
          <p:nvCxnSpPr>
            <p:cNvPr id="133137" name="AutoShape 35"/>
            <p:cNvCxnSpPr>
              <a:cxnSpLocks noChangeAspect="1" noChangeShapeType="1"/>
            </p:cNvCxnSpPr>
            <p:nvPr/>
          </p:nvCxnSpPr>
          <p:spPr bwMode="auto">
            <a:xfrm rot="-5400000">
              <a:off x="8112" y="8676"/>
              <a:ext cx="170" cy="1083"/>
            </a:xfrm>
            <a:prstGeom prst="curvedConnector3">
              <a:avLst>
                <a:gd name="adj1" fmla="val 319995"/>
              </a:avLst>
            </a:prstGeom>
            <a:noFill/>
            <a:ln w="3810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18" name="Rectangle 17"/>
          <p:cNvSpPr/>
          <p:nvPr/>
        </p:nvSpPr>
        <p:spPr>
          <a:xfrm>
            <a:off x="0" y="6150114"/>
            <a:ext cx="55081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i="1" dirty="0" err="1" smtClean="0">
                <a:solidFill>
                  <a:schemeClr val="bg1"/>
                </a:solidFill>
              </a:rPr>
              <a:t>Tudorie</a:t>
            </a:r>
            <a:r>
              <a:rPr lang="fr-FR" sz="1400" b="1" i="1" dirty="0" smtClean="0">
                <a:solidFill>
                  <a:schemeClr val="bg1"/>
                </a:solidFill>
              </a:rPr>
              <a:t>, </a:t>
            </a:r>
            <a:r>
              <a:rPr lang="fr-FR" sz="1400" b="1" i="1" dirty="0" err="1" smtClean="0">
                <a:solidFill>
                  <a:schemeClr val="bg1"/>
                </a:solidFill>
              </a:rPr>
              <a:t>Hougen</a:t>
            </a:r>
            <a:r>
              <a:rPr lang="fr-FR" sz="1400" b="1" i="1" dirty="0" smtClean="0">
                <a:solidFill>
                  <a:schemeClr val="bg1"/>
                </a:solidFill>
              </a:rPr>
              <a:t>, </a:t>
            </a:r>
            <a:r>
              <a:rPr lang="fr-FR" sz="1400" b="1" i="1" dirty="0" err="1" smtClean="0">
                <a:solidFill>
                  <a:schemeClr val="bg1"/>
                </a:solidFill>
              </a:rPr>
              <a:t>Kleiner</a:t>
            </a:r>
            <a:r>
              <a:rPr lang="fr-FR" sz="1400" b="1" i="1" dirty="0" smtClean="0">
                <a:solidFill>
                  <a:schemeClr val="bg1"/>
                </a:solidFill>
              </a:rPr>
              <a:t> </a:t>
            </a:r>
            <a:r>
              <a:rPr lang="fr-FR" sz="1400" i="1" dirty="0" smtClean="0">
                <a:solidFill>
                  <a:schemeClr val="bg1"/>
                </a:solidFill>
              </a:rPr>
              <a:t>et al, JMS,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269</a:t>
            </a:r>
            <a:r>
              <a:rPr lang="en-GB" sz="1400" b="1" dirty="0">
                <a:solidFill>
                  <a:schemeClr val="bg1"/>
                </a:solidFill>
              </a:rPr>
              <a:t>,</a:t>
            </a:r>
            <a:r>
              <a:rPr lang="en-GB" sz="1400" dirty="0">
                <a:solidFill>
                  <a:schemeClr val="bg1"/>
                </a:solidFill>
              </a:rPr>
              <a:t> 211-225 (2011)</a:t>
            </a:r>
            <a:r>
              <a:rPr lang="fr-FR" sz="1400" i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fr-FR" sz="1400" b="1" i="1" dirty="0" err="1" smtClean="0">
                <a:solidFill>
                  <a:schemeClr val="bg1"/>
                </a:solidFill>
              </a:rPr>
              <a:t>Ohashi</a:t>
            </a:r>
            <a:r>
              <a:rPr lang="fr-FR" sz="1400" b="1" i="1" dirty="0" smtClean="0">
                <a:solidFill>
                  <a:schemeClr val="bg1"/>
                </a:solidFill>
              </a:rPr>
              <a:t>,</a:t>
            </a:r>
            <a:r>
              <a:rPr lang="fr-FR" sz="1400" i="1" dirty="0" smtClean="0">
                <a:solidFill>
                  <a:schemeClr val="bg1"/>
                </a:solidFill>
              </a:rPr>
              <a:t> et al JMS,</a:t>
            </a:r>
            <a:r>
              <a:rPr lang="en-GB" sz="1400" dirty="0" smtClean="0"/>
              <a:t> </a:t>
            </a:r>
            <a:r>
              <a:rPr lang="en-GB" sz="1400" dirty="0">
                <a:solidFill>
                  <a:schemeClr val="bg1"/>
                </a:solidFill>
              </a:rPr>
              <a:t>227 28-42 (2004)</a:t>
            </a:r>
            <a:endParaRPr lang="fr-FR" sz="1400" dirty="0">
              <a:solidFill>
                <a:schemeClr val="bg1"/>
              </a:solidFill>
            </a:endParaRPr>
          </a:p>
          <a:p>
            <a:r>
              <a:rPr lang="fr-FR" sz="1000" i="1" dirty="0" smtClean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836712"/>
            <a:ext cx="77057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76375" y="0"/>
            <a:ext cx="59039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dirty="0" err="1"/>
              <a:t>Acetaldehyde</a:t>
            </a:r>
            <a:r>
              <a:rPr lang="fr-FR" sz="2400" dirty="0"/>
              <a:t> CH</a:t>
            </a:r>
            <a:r>
              <a:rPr lang="fr-FR" sz="2400" baseline="-25000" dirty="0"/>
              <a:t>3</a:t>
            </a:r>
            <a:r>
              <a:rPr lang="fr-FR" sz="2400" dirty="0"/>
              <a:t>CHO rotation-torsion </a:t>
            </a:r>
            <a:r>
              <a:rPr lang="fr-FR" sz="2400" dirty="0" err="1"/>
              <a:t>energy</a:t>
            </a:r>
            <a:r>
              <a:rPr lang="fr-FR" sz="2400" dirty="0"/>
              <a:t> </a:t>
            </a:r>
            <a:r>
              <a:rPr lang="fr-FR" sz="2400" dirty="0" err="1"/>
              <a:t>levels</a:t>
            </a:r>
            <a:r>
              <a:rPr lang="fr-FR" sz="2400" dirty="0"/>
              <a:t> </a:t>
            </a:r>
            <a:r>
              <a:rPr lang="fr-FR" sz="2400" dirty="0" smtClean="0"/>
              <a:t>MAPS</a:t>
            </a:r>
            <a:endParaRPr lang="fr-FR" sz="2400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3213100"/>
            <a:ext cx="11160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>
                <a:solidFill>
                  <a:srgbClr val="FF3300"/>
                </a:solidFill>
              </a:rPr>
              <a:t>V</a:t>
            </a:r>
            <a:r>
              <a:rPr lang="fr-FR" sz="1600" b="1" baseline="-25000">
                <a:solidFill>
                  <a:srgbClr val="FF3300"/>
                </a:solidFill>
              </a:rPr>
              <a:t>3</a:t>
            </a:r>
            <a:r>
              <a:rPr lang="fr-FR" sz="1600" b="1">
                <a:solidFill>
                  <a:srgbClr val="FF3300"/>
                </a:solidFill>
              </a:rPr>
              <a:t> = 400 cm</a:t>
            </a:r>
            <a:r>
              <a:rPr lang="fr-FR" sz="1600" b="1" baseline="30000">
                <a:solidFill>
                  <a:srgbClr val="FF3300"/>
                </a:solidFill>
              </a:rPr>
              <a:t>-1</a:t>
            </a:r>
            <a:endParaRPr lang="fr-FR" sz="1600" b="1">
              <a:solidFill>
                <a:srgbClr val="FF33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79388" y="5516563"/>
            <a:ext cx="8713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 </a:t>
            </a:r>
            <a:r>
              <a:rPr lang="fr-FR" b="1">
                <a:solidFill>
                  <a:srgbClr val="FF3300"/>
                </a:solidFill>
              </a:rPr>
              <a:t>BELOW THE BARRIER</a:t>
            </a:r>
            <a:r>
              <a:rPr lang="fr-FR" b="1"/>
              <a:t> E</a:t>
            </a:r>
            <a:r>
              <a:rPr lang="fr-FR" b="1" baseline="-25000"/>
              <a:t>ROT-torsion</a:t>
            </a:r>
            <a:r>
              <a:rPr lang="fr-FR" b="1"/>
              <a:t>= [A-(B+C)/2]K</a:t>
            </a:r>
            <a:r>
              <a:rPr lang="fr-FR" b="1" baseline="30000"/>
              <a:t>2</a:t>
            </a:r>
            <a:r>
              <a:rPr lang="fr-FR" b="1"/>
              <a:t> + Torsional residual energy</a:t>
            </a:r>
          </a:p>
          <a:p>
            <a:endParaRPr lang="fr-FR" b="1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95288" y="2276475"/>
            <a:ext cx="798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rgbClr val="0066FF"/>
                </a:solidFill>
              </a:rPr>
              <a:t>v</a:t>
            </a:r>
            <a:r>
              <a:rPr lang="fr-FR" sz="1600" b="1" baseline="-25000">
                <a:solidFill>
                  <a:srgbClr val="0066FF"/>
                </a:solidFill>
              </a:rPr>
              <a:t>10</a:t>
            </a:r>
            <a:r>
              <a:rPr lang="fr-FR" sz="1600" b="1">
                <a:solidFill>
                  <a:srgbClr val="0066FF"/>
                </a:solidFill>
              </a:rPr>
              <a:t> = 1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11560" y="5877272"/>
            <a:ext cx="83248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/>
              <a:t>A, B, C : </a:t>
            </a:r>
            <a:r>
              <a:rPr lang="fr-FR" b="1" dirty="0" err="1"/>
              <a:t>rotational</a:t>
            </a:r>
            <a:r>
              <a:rPr lang="fr-FR" b="1" dirty="0"/>
              <a:t> constants. K: projection of the </a:t>
            </a:r>
            <a:r>
              <a:rPr lang="fr-FR" b="1" dirty="0" err="1"/>
              <a:t>rotational</a:t>
            </a:r>
            <a:r>
              <a:rPr lang="fr-FR" b="1" dirty="0"/>
              <a:t> </a:t>
            </a:r>
            <a:r>
              <a:rPr lang="fr-FR" b="1" dirty="0" err="1"/>
              <a:t>angular</a:t>
            </a:r>
            <a:r>
              <a:rPr lang="fr-FR" b="1" dirty="0"/>
              <a:t> </a:t>
            </a:r>
            <a:r>
              <a:rPr lang="fr-FR" b="1" dirty="0" err="1"/>
              <a:t>momentum</a:t>
            </a:r>
            <a:r>
              <a:rPr lang="fr-FR" b="1" dirty="0"/>
              <a:t> J on the </a:t>
            </a:r>
            <a:r>
              <a:rPr lang="fr-FR" b="1" dirty="0" err="1"/>
              <a:t>symetry</a:t>
            </a:r>
            <a:r>
              <a:rPr lang="fr-FR" b="1" dirty="0"/>
              <a:t> axis of the </a:t>
            </a:r>
            <a:r>
              <a:rPr lang="fr-FR" b="1" dirty="0" err="1" smtClean="0"/>
              <a:t>molecule</a:t>
            </a:r>
            <a:endParaRPr lang="fr-FR" b="1" dirty="0" smtClean="0"/>
          </a:p>
          <a:p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4499992" y="4293096"/>
            <a:ext cx="496855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i="1" dirty="0" err="1" smtClean="0">
                <a:solidFill>
                  <a:schemeClr val="bg1"/>
                </a:solidFill>
              </a:rPr>
              <a:t>Moazzen</a:t>
            </a:r>
            <a:r>
              <a:rPr lang="fr-FR" sz="1100" b="1" i="1" dirty="0" smtClean="0">
                <a:solidFill>
                  <a:schemeClr val="bg1"/>
                </a:solidFill>
              </a:rPr>
              <a:t>-</a:t>
            </a:r>
            <a:r>
              <a:rPr lang="fr-FR" sz="1100" b="1" i="1" dirty="0" err="1" smtClean="0">
                <a:solidFill>
                  <a:schemeClr val="bg1"/>
                </a:solidFill>
              </a:rPr>
              <a:t>Ahmadi</a:t>
            </a:r>
            <a:r>
              <a:rPr lang="fr-FR" sz="1100" b="1" i="1" dirty="0" smtClean="0">
                <a:solidFill>
                  <a:schemeClr val="bg1"/>
                </a:solidFill>
              </a:rPr>
              <a:t>, </a:t>
            </a:r>
            <a:r>
              <a:rPr lang="fr-FR" sz="1100" b="1" i="1" dirty="0" err="1" smtClean="0">
                <a:solidFill>
                  <a:schemeClr val="bg1"/>
                </a:solidFill>
              </a:rPr>
              <a:t>Kleiner</a:t>
            </a:r>
            <a:r>
              <a:rPr lang="fr-FR" sz="1100" b="1" i="1" dirty="0" smtClean="0">
                <a:solidFill>
                  <a:schemeClr val="bg1"/>
                </a:solidFill>
              </a:rPr>
              <a:t> et al </a:t>
            </a:r>
            <a:r>
              <a:rPr lang="en-GB" sz="1100" i="1" dirty="0" smtClean="0">
                <a:solidFill>
                  <a:schemeClr val="bg1"/>
                </a:solidFill>
              </a:rPr>
              <a:t>J. Mol. </a:t>
            </a:r>
            <a:r>
              <a:rPr lang="en-GB" sz="1100" i="1" dirty="0" err="1" smtClean="0">
                <a:solidFill>
                  <a:schemeClr val="bg1"/>
                </a:solidFill>
              </a:rPr>
              <a:t>Spectrosc</a:t>
            </a:r>
            <a:r>
              <a:rPr lang="en-GB" sz="1100" i="1" dirty="0" smtClean="0">
                <a:solidFill>
                  <a:schemeClr val="bg1"/>
                </a:solidFill>
              </a:rPr>
              <a:t>. 252, 214-229 </a:t>
            </a:r>
          </a:p>
          <a:p>
            <a:r>
              <a:rPr lang="en-GB" sz="1200" i="1" dirty="0" smtClean="0">
                <a:solidFill>
                  <a:schemeClr val="bg1"/>
                </a:solidFill>
              </a:rPr>
              <a:t>(2008)</a:t>
            </a:r>
            <a:endParaRPr lang="fr-FR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6625" y="288925"/>
            <a:ext cx="8027988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800" smtClean="0">
                <a:solidFill>
                  <a:schemeClr val="hlink"/>
                </a:solidFill>
              </a:rPr>
              <a:t>Theoretical Model: the global approach</a:t>
            </a:r>
            <a:endParaRPr lang="en-US" sz="3800" smtClean="0">
              <a:solidFill>
                <a:schemeClr val="hlink"/>
              </a:solidFill>
            </a:endParaRPr>
          </a:p>
        </p:txBody>
      </p:sp>
      <p:graphicFrame>
        <p:nvGraphicFramePr>
          <p:cNvPr id="260101" name="Group 5"/>
          <p:cNvGraphicFramePr>
            <a:graphicFrameLocks noGrp="1"/>
          </p:cNvGraphicFramePr>
          <p:nvPr>
            <p:ph type="tbl" idx="1"/>
          </p:nvPr>
        </p:nvGraphicFramePr>
        <p:xfrm>
          <a:off x="1408113" y="2492375"/>
          <a:ext cx="7556500" cy="3023799"/>
        </p:xfrm>
        <a:graphic>
          <a:graphicData uri="http://schemas.openxmlformats.org/drawingml/2006/table">
            <a:tbl>
              <a:tblPr/>
              <a:tblGrid>
                <a:gridCol w="1223962"/>
                <a:gridCol w="1368425"/>
                <a:gridCol w="1008063"/>
                <a:gridCol w="576262"/>
                <a:gridCol w="792163"/>
                <a:gridCol w="1081087"/>
                <a:gridCol w="719138"/>
                <a:gridCol w="787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Constants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1-cos3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  <a:r>
                        <a:rPr kumimoji="0" lang="fr-F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1-cos6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  <a:r>
                        <a:rPr kumimoji="0" lang="fr-F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  <a:r>
                        <a:rPr kumimoji="0" lang="fr-F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/2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Symbol" pitchFamily="18" charset="2"/>
                        </a:rPr>
                        <a:t>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/2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DB57C8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DB57C8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(B+C)/2*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  <a:r>
                        <a:rPr kumimoji="0" lang="fr-FR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G</a:t>
                      </a:r>
                      <a:r>
                        <a:rPr kumimoji="0" lang="fr-FR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L</a:t>
                      </a:r>
                      <a:r>
                        <a:rPr kumimoji="0" lang="fr-FR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  <a:r>
                        <a:rPr kumimoji="0" lang="fr-FR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  <a:r>
                        <a:rPr kumimoji="0" lang="fr-FR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v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3J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A-(B+C)/2*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k</a:t>
                      </a:r>
                      <a:r>
                        <a:rPr kumimoji="0" lang="fr-FR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3K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r>
                        <a:rPr kumimoji="0" lang="fr-F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- 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fr-F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(B-C)/2*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fr-FR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r>
                        <a:rPr kumimoji="0" lang="fr-FR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+J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J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ab 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or E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</a:rPr>
                        <a:t>ab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ab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ab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ab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r>
                        <a:rPr kumimoji="0" lang="fr-FR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ab6</a:t>
                      </a:r>
                      <a:endParaRPr kumimoji="0" lang="en-US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18" charset="2"/>
                        </a:rPr>
                        <a:t>DD</a:t>
                      </a:r>
                      <a:r>
                        <a:rPr kumimoji="0" lang="fr-FR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ab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18" charset="2"/>
                        </a:rPr>
                        <a:t>dd</a:t>
                      </a:r>
                      <a:r>
                        <a:rPr kumimoji="0" lang="fr-FR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ab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8000" marB="18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00113" y="1557338"/>
            <a:ext cx="5329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/>
              <a:t>H</a:t>
            </a:r>
            <a:r>
              <a:rPr lang="fr-FR" sz="2800" b="1" baseline="-25000" dirty="0"/>
              <a:t>RAM</a:t>
            </a:r>
            <a:r>
              <a:rPr lang="fr-FR" sz="2800" b="1" dirty="0"/>
              <a:t> =</a:t>
            </a:r>
            <a:r>
              <a:rPr lang="fr-FR" sz="2800" b="1" dirty="0">
                <a:solidFill>
                  <a:srgbClr val="0066FF"/>
                </a:solidFill>
              </a:rPr>
              <a:t> </a:t>
            </a:r>
            <a:r>
              <a:rPr lang="fr-FR" sz="2800" b="1" dirty="0" err="1">
                <a:solidFill>
                  <a:srgbClr val="0066FF"/>
                </a:solidFill>
              </a:rPr>
              <a:t>H</a:t>
            </a:r>
            <a:r>
              <a:rPr lang="fr-FR" sz="2800" b="1" baseline="-25000" dirty="0" err="1">
                <a:solidFill>
                  <a:srgbClr val="0066FF"/>
                </a:solidFill>
              </a:rPr>
              <a:t>rot</a:t>
            </a:r>
            <a:r>
              <a:rPr lang="fr-FR" sz="2800" b="1" dirty="0">
                <a:solidFill>
                  <a:srgbClr val="0066FF"/>
                </a:solidFill>
              </a:rPr>
              <a:t> </a:t>
            </a:r>
            <a:r>
              <a:rPr lang="fr-FR" sz="2800" b="1" dirty="0"/>
              <a:t>+ </a:t>
            </a:r>
            <a:r>
              <a:rPr lang="fr-FR" sz="2800" b="1" dirty="0" err="1">
                <a:solidFill>
                  <a:srgbClr val="DB57C8"/>
                </a:solidFill>
              </a:rPr>
              <a:t>H</a:t>
            </a:r>
            <a:r>
              <a:rPr lang="fr-FR" sz="2800" b="1" baseline="-25000" dirty="0" err="1">
                <a:solidFill>
                  <a:srgbClr val="DB57C8"/>
                </a:solidFill>
              </a:rPr>
              <a:t>tor</a:t>
            </a:r>
            <a:r>
              <a:rPr lang="fr-FR" sz="2800" b="1" dirty="0"/>
              <a:t> + </a:t>
            </a:r>
            <a:r>
              <a:rPr lang="fr-FR" sz="2800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</a:t>
            </a:r>
            <a:r>
              <a:rPr lang="fr-FR" sz="2800" b="1" baseline="-25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int</a:t>
            </a:r>
            <a:r>
              <a:rPr lang="fr-FR" sz="2800" b="1" dirty="0"/>
              <a:t> + H</a:t>
            </a:r>
            <a:r>
              <a:rPr lang="fr-FR" sz="2800" b="1" baseline="-25000" dirty="0"/>
              <a:t>d.c.</a:t>
            </a:r>
            <a:endParaRPr lang="en-US" sz="2800" b="1" baseline="-25000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84213" y="1125538"/>
            <a:ext cx="748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1"/>
              <a:t>RAM = Rho Axis Method (axis system) for a C</a:t>
            </a:r>
            <a:r>
              <a:rPr lang="fr-FR" i="1" baseline="-25000"/>
              <a:t>s</a:t>
            </a:r>
            <a:r>
              <a:rPr lang="fr-FR" i="1"/>
              <a:t> (plane) frame</a:t>
            </a:r>
            <a:endParaRPr lang="en-US" i="1"/>
          </a:p>
        </p:txBody>
      </p:sp>
      <p:sp>
        <p:nvSpPr>
          <p:cNvPr id="28732" name="Text Box 62"/>
          <p:cNvSpPr txBox="1">
            <a:spLocks noChangeArrowheads="1"/>
          </p:cNvSpPr>
          <p:nvPr/>
        </p:nvSpPr>
        <p:spPr bwMode="auto">
          <a:xfrm>
            <a:off x="3348038" y="2133600"/>
            <a:ext cx="532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solidFill>
                  <a:srgbClr val="DB57C8"/>
                </a:solidFill>
              </a:rPr>
              <a:t>Torsional operators and potential function V(</a:t>
            </a:r>
            <a:r>
              <a:rPr lang="fr-FR" b="1">
                <a:solidFill>
                  <a:srgbClr val="DB57C8"/>
                </a:solidFill>
                <a:latin typeface="Symbol" pitchFamily="18" charset="2"/>
              </a:rPr>
              <a:t>a</a:t>
            </a:r>
            <a:r>
              <a:rPr lang="fr-FR" b="1">
                <a:solidFill>
                  <a:srgbClr val="DB57C8"/>
                </a:solidFill>
              </a:rPr>
              <a:t>)</a:t>
            </a:r>
            <a:endParaRPr lang="en-US" b="1">
              <a:solidFill>
                <a:srgbClr val="DB57C8"/>
              </a:solidFill>
            </a:endParaRPr>
          </a:p>
        </p:txBody>
      </p:sp>
      <p:sp>
        <p:nvSpPr>
          <p:cNvPr id="28733" name="Text Box 63"/>
          <p:cNvSpPr txBox="1">
            <a:spLocks noChangeArrowheads="1"/>
          </p:cNvSpPr>
          <p:nvPr/>
        </p:nvSpPr>
        <p:spPr bwMode="auto">
          <a:xfrm rot="-5400000">
            <a:off x="-109538" y="4073526"/>
            <a:ext cx="2665413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solidFill>
                  <a:srgbClr val="0066FF"/>
                </a:solidFill>
              </a:rPr>
              <a:t>Rotational Operators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28734" name="Text Box 64"/>
          <p:cNvSpPr txBox="1">
            <a:spLocks noChangeArrowheads="1"/>
          </p:cNvSpPr>
          <p:nvPr/>
        </p:nvSpPr>
        <p:spPr bwMode="auto">
          <a:xfrm>
            <a:off x="4644008" y="6150114"/>
            <a:ext cx="4321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 b="1" i="1" dirty="0" err="1"/>
              <a:t>Hougen</a:t>
            </a:r>
            <a:r>
              <a:rPr lang="en-US" sz="1600" b="1" i="1" dirty="0"/>
              <a:t>, </a:t>
            </a:r>
            <a:r>
              <a:rPr lang="en-US" sz="1600" b="1" i="1" dirty="0" err="1"/>
              <a:t>Kleiner</a:t>
            </a:r>
            <a:r>
              <a:rPr lang="en-US" sz="1600" b="1" i="1" dirty="0"/>
              <a:t>, </a:t>
            </a:r>
            <a:r>
              <a:rPr lang="en-US" sz="1600" b="1" i="1" dirty="0" err="1"/>
              <a:t>Gode</a:t>
            </a:r>
            <a:r>
              <a:rPr lang="en-US" sz="1600" i="1" dirty="0" err="1"/>
              <a:t>froid</a:t>
            </a:r>
            <a:r>
              <a:rPr lang="en-US" sz="1600" i="1" dirty="0"/>
              <a:t> JMS </a:t>
            </a:r>
            <a:r>
              <a:rPr lang="en-US" sz="1600" i="1" dirty="0" smtClean="0"/>
              <a:t>1994</a:t>
            </a:r>
          </a:p>
          <a:p>
            <a:pPr algn="r">
              <a:spcBef>
                <a:spcPct val="50000"/>
              </a:spcBef>
            </a:pPr>
            <a:r>
              <a:rPr lang="en-US" sz="1600" i="1" dirty="0" err="1" smtClean="0"/>
              <a:t>Kleiner</a:t>
            </a:r>
            <a:r>
              <a:rPr lang="en-US" sz="1600" i="1" dirty="0" smtClean="0"/>
              <a:t> JMS 2010, </a:t>
            </a:r>
            <a:r>
              <a:rPr lang="en-US" sz="1600" i="1" dirty="0" err="1" smtClean="0"/>
              <a:t>Kleiner</a:t>
            </a:r>
            <a:r>
              <a:rPr lang="en-US" sz="1600" i="1" dirty="0" smtClean="0"/>
              <a:t> et al JCP 2003 </a:t>
            </a:r>
            <a:endParaRPr lang="en-US" sz="1600" i="1" dirty="0"/>
          </a:p>
        </p:txBody>
      </p:sp>
      <p:sp>
        <p:nvSpPr>
          <p:cNvPr id="28735" name="Text Box 65"/>
          <p:cNvSpPr txBox="1">
            <a:spLocks noChangeArrowheads="1"/>
          </p:cNvSpPr>
          <p:nvPr/>
        </p:nvSpPr>
        <p:spPr bwMode="auto">
          <a:xfrm>
            <a:off x="2230438" y="5589588"/>
            <a:ext cx="69135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a"/>
            </a:pPr>
            <a:r>
              <a:rPr lang="fr-FR" sz="1600" i="1" dirty="0"/>
              <a:t> = angle of torsion, </a:t>
            </a:r>
            <a:r>
              <a:rPr lang="fr-FR" sz="1600" i="1" dirty="0">
                <a:latin typeface="Symbol" pitchFamily="18" charset="2"/>
              </a:rPr>
              <a:t>r</a:t>
            </a:r>
            <a:r>
              <a:rPr lang="fr-FR" sz="1600" i="1" dirty="0"/>
              <a:t> =  couples </a:t>
            </a:r>
            <a:r>
              <a:rPr lang="fr-FR" sz="1600" i="1" dirty="0" err="1"/>
              <a:t>internal</a:t>
            </a:r>
            <a:r>
              <a:rPr lang="fr-FR" sz="1600" i="1" dirty="0"/>
              <a:t> rotation and global rotation, ratio of the moment of </a:t>
            </a:r>
            <a:r>
              <a:rPr lang="fr-FR" sz="1600" i="1" dirty="0" err="1"/>
              <a:t>inertia</a:t>
            </a:r>
            <a:r>
              <a:rPr lang="fr-FR" sz="1600" i="1" dirty="0"/>
              <a:t> of the top and the moment of </a:t>
            </a:r>
            <a:r>
              <a:rPr lang="fr-FR" sz="1600" i="1" dirty="0" err="1"/>
              <a:t>inertia</a:t>
            </a:r>
            <a:r>
              <a:rPr lang="fr-FR" sz="1600" i="1" dirty="0"/>
              <a:t> of the </a:t>
            </a:r>
            <a:r>
              <a:rPr lang="fr-FR" sz="1600" i="1" dirty="0" err="1"/>
              <a:t>whole</a:t>
            </a:r>
            <a:r>
              <a:rPr lang="fr-FR" sz="1600" i="1" dirty="0"/>
              <a:t> </a:t>
            </a:r>
            <a:r>
              <a:rPr lang="fr-FR" sz="1600" i="1" dirty="0" err="1"/>
              <a:t>molecule</a:t>
            </a:r>
            <a:endParaRPr lang="en-US" i="1" dirty="0"/>
          </a:p>
        </p:txBody>
      </p:sp>
      <p:sp>
        <p:nvSpPr>
          <p:cNvPr id="28736" name="Text Box 66"/>
          <p:cNvSpPr txBox="1">
            <a:spLocks noChangeArrowheads="1"/>
          </p:cNvSpPr>
          <p:nvPr/>
        </p:nvSpPr>
        <p:spPr bwMode="auto">
          <a:xfrm>
            <a:off x="0" y="5684838"/>
            <a:ext cx="22288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/>
              <a:t>Kirtman et al 1962</a:t>
            </a:r>
          </a:p>
          <a:p>
            <a:r>
              <a:rPr lang="fr-FR" sz="1600"/>
              <a:t>Lees and Baker, 1968 </a:t>
            </a:r>
          </a:p>
          <a:p>
            <a:r>
              <a:rPr lang="fr-FR" sz="1600"/>
              <a:t>Herbst et al 1986</a:t>
            </a:r>
          </a:p>
        </p:txBody>
      </p:sp>
      <p:sp>
        <p:nvSpPr>
          <p:cNvPr id="28737" name="Text Box 67"/>
          <p:cNvSpPr txBox="1">
            <a:spLocks noChangeArrowheads="1"/>
          </p:cNvSpPr>
          <p:nvPr/>
        </p:nvSpPr>
        <p:spPr bwMode="auto">
          <a:xfrm>
            <a:off x="23177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11663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b="1" dirty="0" err="1"/>
              <a:t>Existing</a:t>
            </a:r>
            <a:r>
              <a:rPr lang="fr-FR" sz="1600" b="1" dirty="0"/>
              <a:t> </a:t>
            </a:r>
            <a:r>
              <a:rPr lang="fr-FR" sz="1600" b="1" dirty="0" err="1"/>
              <a:t>Internal</a:t>
            </a:r>
            <a:r>
              <a:rPr lang="fr-FR" sz="1600" b="1" dirty="0"/>
              <a:t> Rotation </a:t>
            </a:r>
            <a:r>
              <a:rPr lang="fr-FR" sz="1600" b="1" dirty="0" smtClean="0"/>
              <a:t>Programs: </a:t>
            </a:r>
            <a:r>
              <a:rPr lang="fr-FR" sz="1600" b="1" dirty="0" err="1" smtClean="0"/>
              <a:t>see</a:t>
            </a:r>
            <a:r>
              <a:rPr lang="fr-FR" sz="1600" b="1" dirty="0" smtClean="0"/>
              <a:t> PROSPE (Programs for </a:t>
            </a:r>
            <a:r>
              <a:rPr lang="fr-FR" sz="1600" b="1" dirty="0" err="1" smtClean="0"/>
              <a:t>ROtational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SPEctroscopy</a:t>
            </a:r>
            <a:r>
              <a:rPr lang="fr-FR" sz="1600" b="1" dirty="0" smtClean="0"/>
              <a:t>)</a:t>
            </a:r>
          </a:p>
          <a:p>
            <a:r>
              <a:rPr lang="fr-FR" sz="1600" dirty="0" smtClean="0">
                <a:hlinkClick r:id="rId3"/>
              </a:rPr>
              <a:t>http://www.ifpan.edu.pl/~kisiel/prospe.htm</a:t>
            </a:r>
            <a:r>
              <a:rPr lang="fr-FR" sz="1600" dirty="0" smtClean="0"/>
              <a:t> , </a:t>
            </a:r>
            <a:r>
              <a:rPr lang="fr-FR" sz="1600" dirty="0" smtClean="0"/>
              <a:t>				Z</a:t>
            </a:r>
            <a:r>
              <a:rPr lang="fr-FR" sz="1600" dirty="0" smtClean="0"/>
              <a:t>. </a:t>
            </a:r>
            <a:r>
              <a:rPr lang="fr-FR" sz="1600" dirty="0" err="1" smtClean="0"/>
              <a:t>Kisiel</a:t>
            </a:r>
            <a:r>
              <a:rPr lang="fr-FR" sz="1600" dirty="0" smtClean="0"/>
              <a:t> (</a:t>
            </a:r>
            <a:r>
              <a:rPr lang="fr-FR" sz="1600" dirty="0" err="1" smtClean="0"/>
              <a:t>Poland</a:t>
            </a:r>
            <a:r>
              <a:rPr lang="fr-FR" sz="1600" dirty="0" smtClean="0"/>
              <a:t>) </a:t>
            </a:r>
            <a:endParaRPr lang="fr-FR" sz="1600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692150"/>
            <a:ext cx="9434513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 smtClean="0"/>
              <a:t>Name</a:t>
            </a:r>
            <a:r>
              <a:rPr lang="fr-FR" b="1" dirty="0"/>
              <a:t>	</a:t>
            </a:r>
            <a:r>
              <a:rPr lang="fr-FR" b="1" dirty="0" err="1"/>
              <a:t>authors</a:t>
            </a:r>
            <a:r>
              <a:rPr lang="fr-FR" b="1" dirty="0"/>
              <a:t>	 	</a:t>
            </a:r>
            <a:r>
              <a:rPr lang="fr-FR" b="1" dirty="0" err="1"/>
              <a:t>what</a:t>
            </a:r>
            <a:r>
              <a:rPr lang="fr-FR" b="1" dirty="0"/>
              <a:t> </a:t>
            </a:r>
            <a:r>
              <a:rPr lang="fr-FR" b="1" dirty="0" err="1"/>
              <a:t>it</a:t>
            </a:r>
            <a:r>
              <a:rPr lang="fr-FR" b="1" dirty="0"/>
              <a:t> </a:t>
            </a:r>
            <a:r>
              <a:rPr lang="fr-FR" b="1" dirty="0" err="1"/>
              <a:t>does</a:t>
            </a:r>
            <a:r>
              <a:rPr lang="fr-FR" b="1" dirty="0"/>
              <a:t>?	  	</a:t>
            </a:r>
            <a:r>
              <a:rPr lang="fr-FR" b="1" dirty="0" err="1"/>
              <a:t>Method</a:t>
            </a:r>
            <a:r>
              <a:rPr lang="fr-FR" b="1" dirty="0"/>
              <a:t>		        </a:t>
            </a:r>
          </a:p>
          <a:p>
            <a:r>
              <a:rPr lang="fr-FR" b="1" dirty="0"/>
              <a:t>_______________________________________________________________________</a:t>
            </a:r>
          </a:p>
          <a:p>
            <a:r>
              <a:rPr lang="fr-FR" b="1" dirty="0">
                <a:solidFill>
                  <a:srgbClr val="FF3300"/>
                </a:solidFill>
              </a:rPr>
              <a:t>XIAM</a:t>
            </a:r>
            <a:r>
              <a:rPr lang="fr-FR" b="1" dirty="0"/>
              <a:t>	</a:t>
            </a:r>
            <a:r>
              <a:rPr lang="fr-FR" b="1" dirty="0" err="1"/>
              <a:t>Hartwig</a:t>
            </a:r>
            <a:r>
              <a:rPr lang="fr-FR" b="1" dirty="0"/>
              <a:t>   	up to 3 </a:t>
            </a:r>
            <a:r>
              <a:rPr lang="fr-FR" b="1" dirty="0" err="1"/>
              <a:t>sym</a:t>
            </a:r>
            <a:r>
              <a:rPr lang="fr-FR" b="1" dirty="0"/>
              <a:t> tops	  	 RAM-PAM (« </a:t>
            </a:r>
            <a:r>
              <a:rPr lang="fr-FR" b="1" dirty="0" err="1"/>
              <a:t>Woods</a:t>
            </a:r>
            <a:r>
              <a:rPr lang="fr-FR" b="1" dirty="0"/>
              <a:t> » </a:t>
            </a:r>
            <a:r>
              <a:rPr lang="fr-FR" b="1" dirty="0" err="1"/>
              <a:t>method</a:t>
            </a:r>
            <a:r>
              <a:rPr lang="fr-FR" b="1" dirty="0"/>
              <a:t>)</a:t>
            </a:r>
          </a:p>
          <a:p>
            <a:r>
              <a:rPr lang="fr-FR" b="1" dirty="0"/>
              <a:t>	</a:t>
            </a:r>
            <a:r>
              <a:rPr lang="fr-FR" b="1" dirty="0" err="1"/>
              <a:t>Maeder</a:t>
            </a:r>
            <a:r>
              <a:rPr lang="fr-FR" b="1" dirty="0"/>
              <a:t>	 	up to one quad 	  	 </a:t>
            </a:r>
            <a:r>
              <a:rPr lang="fr-FR" b="1" dirty="0">
                <a:solidFill>
                  <a:srgbClr val="0066FF"/>
                </a:solidFill>
              </a:rPr>
              <a:t>Effective or local fit of </a:t>
            </a:r>
            <a:r>
              <a:rPr lang="fr-FR" b="1" dirty="0" err="1">
                <a:solidFill>
                  <a:srgbClr val="0066FF"/>
                </a:solidFill>
              </a:rPr>
              <a:t>v</a:t>
            </a:r>
            <a:r>
              <a:rPr lang="fr-FR" b="1" baseline="-25000" dirty="0" err="1">
                <a:solidFill>
                  <a:srgbClr val="0066FF"/>
                </a:solidFill>
              </a:rPr>
              <a:t>t</a:t>
            </a:r>
            <a:r>
              <a:rPr lang="fr-FR" b="1" dirty="0">
                <a:solidFill>
                  <a:srgbClr val="0066FF"/>
                </a:solidFill>
              </a:rPr>
              <a:t> states</a:t>
            </a:r>
            <a:r>
              <a:rPr lang="fr-FR" b="1" dirty="0"/>
              <a:t>	</a:t>
            </a:r>
          </a:p>
          <a:p>
            <a:r>
              <a:rPr lang="fr-FR" b="1" dirty="0"/>
              <a:t>	(Germany)	nucleus			 A-E </a:t>
            </a:r>
            <a:r>
              <a:rPr lang="fr-FR" b="1" dirty="0" err="1"/>
              <a:t>often</a:t>
            </a:r>
            <a:r>
              <a:rPr lang="fr-FR" b="1" dirty="0"/>
              <a:t> fit </a:t>
            </a:r>
            <a:r>
              <a:rPr lang="fr-FR" b="1" dirty="0" err="1"/>
              <a:t>separately</a:t>
            </a:r>
            <a:r>
              <a:rPr lang="fr-FR" b="1" dirty="0"/>
              <a:t>	</a:t>
            </a:r>
          </a:p>
          <a:p>
            <a:r>
              <a:rPr lang="fr-FR" b="1" dirty="0"/>
              <a:t>_______________________________________________________________________</a:t>
            </a:r>
          </a:p>
          <a:p>
            <a:r>
              <a:rPr lang="fr-FR" b="1" dirty="0">
                <a:solidFill>
                  <a:srgbClr val="FF3300"/>
                </a:solidFill>
              </a:rPr>
              <a:t>ERHAM</a:t>
            </a:r>
            <a:r>
              <a:rPr lang="fr-FR" b="1" dirty="0"/>
              <a:t>	</a:t>
            </a:r>
            <a:r>
              <a:rPr lang="fr-FR" b="1" dirty="0" err="1"/>
              <a:t>Groner</a:t>
            </a:r>
            <a:r>
              <a:rPr lang="fr-FR" b="1" dirty="0"/>
              <a:t>		one and </a:t>
            </a:r>
            <a:r>
              <a:rPr lang="fr-FR" b="1" dirty="0" err="1"/>
              <a:t>two</a:t>
            </a:r>
            <a:r>
              <a:rPr lang="fr-FR" b="1" dirty="0"/>
              <a:t> 	   	RAM-PAM, Fourier </a:t>
            </a:r>
            <a:r>
              <a:rPr lang="fr-FR" b="1" dirty="0" err="1"/>
              <a:t>series</a:t>
            </a:r>
            <a:r>
              <a:rPr lang="fr-FR" b="1" dirty="0"/>
              <a:t>		(USA)		</a:t>
            </a:r>
            <a:r>
              <a:rPr lang="fr-FR" b="1" dirty="0" err="1"/>
              <a:t>internal</a:t>
            </a:r>
            <a:r>
              <a:rPr lang="fr-FR" b="1" dirty="0"/>
              <a:t> rotors		 </a:t>
            </a:r>
            <a:r>
              <a:rPr lang="fr-FR" b="1" dirty="0">
                <a:solidFill>
                  <a:srgbClr val="0066FF"/>
                </a:solidFill>
              </a:rPr>
              <a:t>Effective or local fit of </a:t>
            </a:r>
            <a:r>
              <a:rPr lang="fr-FR" b="1" dirty="0" err="1">
                <a:solidFill>
                  <a:srgbClr val="0066FF"/>
                </a:solidFill>
              </a:rPr>
              <a:t>vt</a:t>
            </a:r>
            <a:r>
              <a:rPr lang="fr-FR" b="1" dirty="0">
                <a:solidFill>
                  <a:srgbClr val="0066FF"/>
                </a:solidFill>
              </a:rPr>
              <a:t> states</a:t>
            </a:r>
          </a:p>
          <a:p>
            <a:r>
              <a:rPr lang="fr-FR" b="1" dirty="0"/>
              <a:t>			of sym.C</a:t>
            </a:r>
            <a:r>
              <a:rPr lang="fr-FR" b="1" baseline="-25000" dirty="0"/>
              <a:t>3v</a:t>
            </a:r>
            <a:r>
              <a:rPr lang="fr-FR" b="1" dirty="0"/>
              <a:t> or C</a:t>
            </a:r>
            <a:r>
              <a:rPr lang="fr-FR" b="1" baseline="-25000" dirty="0"/>
              <a:t>2v	    	 </a:t>
            </a:r>
            <a:r>
              <a:rPr lang="fr-FR" b="1" dirty="0"/>
              <a:t>A-E fit </a:t>
            </a:r>
            <a:r>
              <a:rPr lang="fr-FR" b="1" dirty="0" err="1"/>
              <a:t>together</a:t>
            </a:r>
            <a:r>
              <a:rPr lang="fr-FR" b="1" dirty="0"/>
              <a:t>		</a:t>
            </a:r>
            <a:endParaRPr lang="fr-FR" b="1" baseline="-25000" dirty="0"/>
          </a:p>
          <a:p>
            <a:r>
              <a:rPr lang="fr-FR" b="1" dirty="0"/>
              <a:t>				   	 </a:t>
            </a:r>
          </a:p>
          <a:p>
            <a:r>
              <a:rPr lang="fr-FR" b="1" dirty="0"/>
              <a:t> 		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acetone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DiMether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MeCarbamate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MeFormate</a:t>
            </a:r>
            <a:endParaRPr lang="fr-FR" b="1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fr-FR" b="1" dirty="0"/>
              <a:t>________________________________________________________________________</a:t>
            </a:r>
          </a:p>
          <a:p>
            <a:r>
              <a:rPr lang="fr-FR" b="1" dirty="0">
                <a:solidFill>
                  <a:srgbClr val="FF3300"/>
                </a:solidFill>
              </a:rPr>
              <a:t>BELGI</a:t>
            </a:r>
            <a:r>
              <a:rPr lang="fr-FR" b="1" dirty="0"/>
              <a:t>   </a:t>
            </a:r>
            <a:r>
              <a:rPr lang="fr-FR" b="1" dirty="0" err="1"/>
              <a:t>Kleiner</a:t>
            </a:r>
            <a:r>
              <a:rPr lang="fr-FR" b="1" dirty="0"/>
              <a:t>		one or </a:t>
            </a:r>
            <a:r>
              <a:rPr lang="fr-FR" b="1" dirty="0" err="1"/>
              <a:t>two</a:t>
            </a:r>
            <a:r>
              <a:rPr lang="fr-FR" b="1" dirty="0"/>
              <a:t> C</a:t>
            </a:r>
            <a:r>
              <a:rPr lang="fr-FR" b="1" baseline="-25000" dirty="0"/>
              <a:t>3</a:t>
            </a:r>
            <a:r>
              <a:rPr lang="fr-FR" b="1" dirty="0"/>
              <a:t>v </a:t>
            </a:r>
            <a:r>
              <a:rPr lang="fr-FR" b="1" dirty="0" err="1"/>
              <a:t>internal</a:t>
            </a:r>
            <a:r>
              <a:rPr lang="fr-FR" b="1" dirty="0"/>
              <a:t>	 RAM </a:t>
            </a:r>
            <a:r>
              <a:rPr lang="fr-FR" b="1" dirty="0" err="1"/>
              <a:t>method</a:t>
            </a:r>
            <a:endParaRPr lang="fr-FR" b="1" dirty="0"/>
          </a:p>
          <a:p>
            <a:r>
              <a:rPr lang="fr-FR" b="1" dirty="0"/>
              <a:t>Godefroid,		rotor			 </a:t>
            </a:r>
            <a:r>
              <a:rPr lang="fr-FR" b="1" dirty="0">
                <a:solidFill>
                  <a:srgbClr val="0066FF"/>
                </a:solidFill>
              </a:rPr>
              <a:t>Global fit of </a:t>
            </a:r>
            <a:r>
              <a:rPr lang="fr-FR" b="1" dirty="0" err="1">
                <a:solidFill>
                  <a:srgbClr val="0066FF"/>
                </a:solidFill>
              </a:rPr>
              <a:t>v</a:t>
            </a:r>
            <a:r>
              <a:rPr lang="fr-FR" b="1" baseline="-25000" dirty="0" err="1">
                <a:solidFill>
                  <a:srgbClr val="0066FF"/>
                </a:solidFill>
              </a:rPr>
              <a:t>t</a:t>
            </a:r>
            <a:r>
              <a:rPr lang="fr-FR" b="1" dirty="0">
                <a:solidFill>
                  <a:srgbClr val="0066FF"/>
                </a:solidFill>
              </a:rPr>
              <a:t> states</a:t>
            </a:r>
          </a:p>
          <a:p>
            <a:r>
              <a:rPr lang="fr-FR" b="1" dirty="0" err="1"/>
              <a:t>Hougen</a:t>
            </a:r>
            <a:r>
              <a:rPr lang="fr-FR" b="1" dirty="0"/>
              <a:t>				</a:t>
            </a:r>
            <a:r>
              <a:rPr lang="fr-FR" b="1" baseline="-25000" dirty="0"/>
              <a:t>	     	 </a:t>
            </a:r>
            <a:r>
              <a:rPr lang="fr-FR" b="1" dirty="0"/>
              <a:t>A and E </a:t>
            </a:r>
            <a:r>
              <a:rPr lang="fr-FR" b="1" dirty="0" err="1"/>
              <a:t>species</a:t>
            </a:r>
            <a:r>
              <a:rPr lang="fr-FR" b="1" dirty="0"/>
              <a:t> fit </a:t>
            </a:r>
            <a:r>
              <a:rPr lang="fr-FR" b="1" dirty="0" err="1"/>
              <a:t>together</a:t>
            </a:r>
            <a:r>
              <a:rPr lang="fr-FR" b="1" dirty="0"/>
              <a:t>	</a:t>
            </a:r>
          </a:p>
          <a:p>
            <a:r>
              <a:rPr lang="fr-FR" b="1" dirty="0"/>
              <a:t>Xu, </a:t>
            </a:r>
            <a:r>
              <a:rPr lang="fr-FR" b="1" dirty="0" err="1"/>
              <a:t>Ortigoso</a:t>
            </a:r>
            <a:r>
              <a:rPr lang="fr-FR" b="1" dirty="0"/>
              <a:t>,				</a:t>
            </a:r>
          </a:p>
          <a:p>
            <a:r>
              <a:rPr lang="fr-FR" b="1" dirty="0" err="1"/>
              <a:t>Ilyushin</a:t>
            </a:r>
            <a:r>
              <a:rPr lang="fr-FR" b="1" dirty="0"/>
              <a:t>,		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acetaldehyde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acetic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acid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acetamide,MethylFormate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Carvajal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				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Mecarbamate,alanine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dipetide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…</a:t>
            </a:r>
          </a:p>
          <a:p>
            <a:r>
              <a:rPr lang="fr-FR" b="1" dirty="0"/>
              <a:t>					</a:t>
            </a:r>
          </a:p>
          <a:p>
            <a:r>
              <a:rPr lang="fr-FR" b="1" dirty="0"/>
              <a:t>________________________________________________________________________</a:t>
            </a:r>
          </a:p>
          <a:p>
            <a:r>
              <a:rPr lang="fr-FR" sz="1600" b="1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350"/>
            <a:ext cx="89725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7"/>
          <p:cNvSpPr txBox="1">
            <a:spLocks noChangeArrowheads="1"/>
          </p:cNvSpPr>
          <p:nvPr/>
        </p:nvSpPr>
        <p:spPr bwMode="auto">
          <a:xfrm>
            <a:off x="0" y="3068638"/>
            <a:ext cx="896461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</a:rPr>
              <a:t>Japan</a:t>
            </a:r>
            <a:r>
              <a:rPr lang="fr-FR" b="1" dirty="0"/>
              <a:t> </a:t>
            </a:r>
            <a:r>
              <a:rPr lang="fr-FR" b="1" dirty="0" err="1"/>
              <a:t>Nakagawa</a:t>
            </a:r>
            <a:r>
              <a:rPr lang="fr-FR" b="1" dirty="0"/>
              <a:t>	</a:t>
            </a:r>
            <a:r>
              <a:rPr lang="fr-FR" b="1" dirty="0" err="1"/>
              <a:t>methanol</a:t>
            </a:r>
            <a:r>
              <a:rPr lang="fr-FR" b="1" dirty="0"/>
              <a:t>-</a:t>
            </a:r>
            <a:r>
              <a:rPr lang="fr-FR" b="1" dirty="0" err="1"/>
              <a:t>like</a:t>
            </a:r>
            <a:r>
              <a:rPr lang="fr-FR" b="1" dirty="0"/>
              <a:t> </a:t>
            </a:r>
            <a:r>
              <a:rPr lang="fr-FR" b="1" dirty="0" err="1"/>
              <a:t>molecule</a:t>
            </a:r>
            <a:r>
              <a:rPr lang="fr-FR" b="1" dirty="0"/>
              <a:t>	 </a:t>
            </a:r>
            <a:r>
              <a:rPr lang="fr-FR" b="1" dirty="0">
                <a:solidFill>
                  <a:srgbClr val="0066FF"/>
                </a:solidFill>
              </a:rPr>
              <a:t>RAM global</a:t>
            </a:r>
            <a:r>
              <a:rPr lang="fr-FR" b="1" dirty="0"/>
              <a:t> </a:t>
            </a:r>
          </a:p>
          <a:p>
            <a:r>
              <a:rPr lang="fr-FR" b="1" dirty="0"/>
              <a:t>           </a:t>
            </a:r>
            <a:r>
              <a:rPr lang="fr-FR" b="1" dirty="0" err="1"/>
              <a:t>Tsunekawa</a:t>
            </a:r>
            <a:endParaRPr lang="fr-FR" b="1" dirty="0"/>
          </a:p>
          <a:p>
            <a:r>
              <a:rPr lang="fr-FR" b="1" dirty="0"/>
              <a:t>           (Toyama)</a:t>
            </a:r>
          </a:p>
          <a:p>
            <a:r>
              <a:rPr lang="fr-FR" b="1" dirty="0"/>
              <a:t>	1985</a:t>
            </a:r>
          </a:p>
          <a:p>
            <a:r>
              <a:rPr lang="fr-FR" b="1" dirty="0"/>
              <a:t>			</a:t>
            </a:r>
          </a:p>
          <a:p>
            <a:r>
              <a:rPr lang="fr-FR" b="1" dirty="0">
                <a:solidFill>
                  <a:srgbClr val="009900"/>
                </a:solidFill>
              </a:rPr>
              <a:t>		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methanol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methyl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 mercaptan,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methyl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 formate</a:t>
            </a:r>
          </a:p>
          <a:p>
            <a:r>
              <a:rPr lang="fr-FR" b="1" dirty="0"/>
              <a:t>_____________________________________________________________________</a:t>
            </a:r>
          </a:p>
          <a:p>
            <a:endParaRPr lang="fr-FR" b="1" dirty="0">
              <a:solidFill>
                <a:srgbClr val="0099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Ukraine </a:t>
            </a:r>
            <a:r>
              <a:rPr lang="fr-FR" b="1" dirty="0" smtClean="0"/>
              <a:t>RAM36 </a:t>
            </a:r>
            <a:r>
              <a:rPr lang="fr-FR" b="1" dirty="0"/>
              <a:t>code	</a:t>
            </a:r>
            <a:r>
              <a:rPr lang="fr-FR" b="1" dirty="0" smtClean="0"/>
              <a:t>one-top </a:t>
            </a:r>
            <a:r>
              <a:rPr lang="fr-FR" b="1" dirty="0"/>
              <a:t>6 </a:t>
            </a:r>
            <a:r>
              <a:rPr lang="fr-FR" b="1" dirty="0" err="1"/>
              <a:t>fold</a:t>
            </a:r>
            <a:r>
              <a:rPr lang="fr-FR" b="1" dirty="0"/>
              <a:t>, 3 </a:t>
            </a:r>
            <a:r>
              <a:rPr lang="fr-FR" b="1" dirty="0" err="1"/>
              <a:t>fold</a:t>
            </a:r>
            <a:r>
              <a:rPr lang="fr-FR" b="1" dirty="0">
                <a:solidFill>
                  <a:srgbClr val="FF0000"/>
                </a:solidFill>
              </a:rPr>
              <a:t>	</a:t>
            </a:r>
            <a:r>
              <a:rPr lang="fr-FR" b="1" dirty="0">
                <a:solidFill>
                  <a:srgbClr val="0066FF"/>
                </a:solidFill>
              </a:rPr>
              <a:t>RAM global </a:t>
            </a:r>
            <a:r>
              <a:rPr lang="fr-FR" b="1" dirty="0" err="1">
                <a:solidFill>
                  <a:srgbClr val="0066FF"/>
                </a:solidFill>
              </a:rPr>
              <a:t>approach</a:t>
            </a:r>
            <a:endParaRPr lang="fr-FR" b="1" dirty="0">
              <a:solidFill>
                <a:srgbClr val="0066FF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	</a:t>
            </a:r>
            <a:r>
              <a:rPr lang="fr-FR" b="1" dirty="0" err="1" smtClean="0"/>
              <a:t>Ilyushin</a:t>
            </a:r>
            <a:r>
              <a:rPr lang="fr-FR" b="1" dirty="0"/>
              <a:t>	</a:t>
            </a:r>
            <a:r>
              <a:rPr lang="fr-FR" b="1" dirty="0">
                <a:solidFill>
                  <a:srgbClr val="FF0000"/>
                </a:solidFill>
              </a:rPr>
              <a:t>				</a:t>
            </a:r>
            <a:r>
              <a:rPr lang="fr-FR" b="1" dirty="0" err="1">
                <a:solidFill>
                  <a:srgbClr val="0066FF"/>
                </a:solidFill>
              </a:rPr>
              <a:t>same</a:t>
            </a:r>
            <a:r>
              <a:rPr lang="fr-FR" b="1" dirty="0">
                <a:solidFill>
                  <a:srgbClr val="0066FF"/>
                </a:solidFill>
              </a:rPr>
              <a:t> as BELGI</a:t>
            </a:r>
          </a:p>
          <a:p>
            <a:r>
              <a:rPr lang="fr-FR" b="1" dirty="0">
                <a:solidFill>
                  <a:srgbClr val="FF0000"/>
                </a:solidFill>
              </a:rPr>
              <a:t>						</a:t>
            </a:r>
            <a:r>
              <a:rPr lang="fr-FR" b="1" dirty="0" err="1">
                <a:solidFill>
                  <a:srgbClr val="0066FF"/>
                </a:solidFill>
              </a:rPr>
              <a:t>very</a:t>
            </a:r>
            <a:r>
              <a:rPr lang="fr-FR" b="1" dirty="0">
                <a:solidFill>
                  <a:srgbClr val="0066FF"/>
                </a:solidFill>
              </a:rPr>
              <a:t> </a:t>
            </a:r>
            <a:r>
              <a:rPr lang="fr-FR" b="1" dirty="0" err="1">
                <a:solidFill>
                  <a:srgbClr val="0066FF"/>
                </a:solidFill>
              </a:rPr>
              <a:t>fast</a:t>
            </a:r>
            <a:endParaRPr lang="fr-FR" b="1" dirty="0">
              <a:solidFill>
                <a:srgbClr val="0066FF"/>
              </a:solidFill>
            </a:endParaRPr>
          </a:p>
          <a:p>
            <a:r>
              <a:rPr lang="fr-FR" b="1" dirty="0">
                <a:solidFill>
                  <a:srgbClr val="0066FF"/>
                </a:solidFill>
              </a:rPr>
              <a:t>		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toluene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methyl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 formate,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</a:rPr>
              <a:t>acetaldehyde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 13C</a:t>
            </a:r>
          </a:p>
        </p:txBody>
      </p:sp>
      <p:sp>
        <p:nvSpPr>
          <p:cNvPr id="30724" name="Rectangle 8"/>
          <p:cNvSpPr>
            <a:spLocks noChangeArrowheads="1"/>
          </p:cNvSpPr>
          <p:nvPr/>
        </p:nvSpPr>
        <p:spPr bwMode="auto">
          <a:xfrm>
            <a:off x="0" y="2636838"/>
            <a:ext cx="932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________________________________________________________________________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9824</TotalTime>
  <Words>409</Words>
  <Application>Microsoft Office PowerPoint</Application>
  <PresentationFormat>Affichage à l'écran (4:3)</PresentationFormat>
  <Paragraphs>122</Paragraphs>
  <Slides>6</Slides>
  <Notes>5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Verve</vt:lpstr>
      <vt:lpstr>Chem3D</vt:lpstr>
      <vt:lpstr>Diapositive 1</vt:lpstr>
      <vt:lpstr> Methyl acetate: 2 non equivalent methyl tops</vt:lpstr>
      <vt:lpstr>Diapositive 3</vt:lpstr>
      <vt:lpstr>Theoretical Model: the global approach</vt:lpstr>
      <vt:lpstr>Diapositive 5</vt:lpstr>
      <vt:lpstr>Diapositive 6</vt:lpstr>
    </vt:vector>
  </TitlesOfParts>
  <Company>PhLAM, UMR 8523 CNRS-U. Lille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rotation interne dans les molécules de type biomimétiques</dc:title>
  <dc:creator>Therese Huet</dc:creator>
  <cp:lastModifiedBy>isabelle</cp:lastModifiedBy>
  <cp:revision>594</cp:revision>
  <dcterms:created xsi:type="dcterms:W3CDTF">2006-07-01T12:12:11Z</dcterms:created>
  <dcterms:modified xsi:type="dcterms:W3CDTF">2015-03-04T22:58:53Z</dcterms:modified>
</cp:coreProperties>
</file>