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3"/>
  </p:notesMasterIdLst>
  <p:sldIdLst>
    <p:sldId id="474" r:id="rId2"/>
    <p:sldId id="365" r:id="rId3"/>
    <p:sldId id="366" r:id="rId4"/>
    <p:sldId id="384" r:id="rId5"/>
    <p:sldId id="397" r:id="rId6"/>
    <p:sldId id="359" r:id="rId7"/>
    <p:sldId id="400" r:id="rId8"/>
    <p:sldId id="457" r:id="rId9"/>
    <p:sldId id="381" r:id="rId10"/>
    <p:sldId id="488" r:id="rId11"/>
    <p:sldId id="4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CC0000"/>
    <a:srgbClr val="DB57C8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3287" autoAdjust="0"/>
  </p:normalViewPr>
  <p:slideViewPr>
    <p:cSldViewPr>
      <p:cViewPr varScale="1">
        <p:scale>
          <a:sx n="104" d="100"/>
          <a:sy n="104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BD66B1-8DD4-45C7-ADCA-ED3457C87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87D66-EB92-41E9-827A-D82B65418411}" type="slidenum">
              <a:rPr lang="fr-FR"/>
              <a:pPr/>
              <a:t>2</a:t>
            </a:fld>
            <a:endParaRPr lang="fr-FR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58875" y="933450"/>
            <a:ext cx="4352925" cy="3363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10100" cy="3733800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1D329-A643-4C52-AE64-E89712430D47}" type="slidenum">
              <a:rPr lang="fr-FR"/>
              <a:pPr/>
              <a:t>3</a:t>
            </a:fld>
            <a:endParaRPr lang="fr-FR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58875" y="933450"/>
            <a:ext cx="4352925" cy="3363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0" name="Text Box 3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10100" cy="3733800"/>
          </a:xfrm>
          <a:noFill/>
          <a:ln/>
        </p:spPr>
        <p:txBody>
          <a:bodyPr wrap="none" anchor="ctr"/>
          <a:lstStyle/>
          <a:p>
            <a:pPr defTabSz="457200" eaLnBrk="1" hangingPunct="1"/>
            <a:r>
              <a:rPr lang="fr-FR" smtClean="0"/>
              <a:t>ALMA will operate at wavelengths of 0.3 to 9.6 mm. At these wavelengths, a high, dry site is needed for the telescope to be able to see through the Earth’s atmosphere. This is why ALMA is being built on the 5000 m high plateau of Chajnantor in the Atacama region of Chile. ALMA will offer unprecedented sensitivity and resolution. The 12-meter antennas will have reconfigurable baselines ranging from 15 m to 16 km. Resolutions as fine as 0.005 arcseconds will be achieved at the shortest wavelengths – a factor of ten better than the Hubble Space Telescope. With such a high resolution, it is possible to recognize a coin left on the street in Osaka from Tokyo . 0.01 arcsec at maximum ; can see any object of 40 km in the distance between Jupiter and Earth, 1.4 arcsec -0.02 arcsec, 1arcsec=1/3600 degrees</a:t>
            </a:r>
          </a:p>
          <a:p>
            <a:pPr defTabSz="457200" eaLnBrk="1" hangingPunct="1"/>
            <a:r>
              <a:rPr lang="fr-FR" smtClean="0"/>
              <a:t>Km/sec: vitesse de la source emettrice (par effet Doppler)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92CCA-E97B-478D-AAE5-B9C3223395C8}" type="slidenum">
              <a:rPr lang="fr-FR"/>
              <a:pPr/>
              <a:t>4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145EE-7AC5-4839-837B-8113CCEC3151}" type="slidenum">
              <a:rPr lang="fr-FR"/>
              <a:pPr/>
              <a:t>5</a:t>
            </a:fld>
            <a:endParaRPr 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C6ACF-9E52-4792-BAD3-B33C70CD882F}" type="slidenum">
              <a:rPr lang="fr-FR"/>
              <a:pPr/>
              <a:t>6</a:t>
            </a:fld>
            <a:endParaRPr 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74C80-718C-4811-A1AE-A355021D8A3F}" type="slidenum">
              <a:rPr lang="fr-FR"/>
              <a:pPr/>
              <a:t>7</a:t>
            </a:fld>
            <a:endParaRPr lang="fr-F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B4CC-13EE-42D0-90F0-9A042689561C}" type="slidenum">
              <a:rPr lang="fr-FR"/>
              <a:pPr/>
              <a:t>9</a:t>
            </a:fld>
            <a:endParaRPr 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Traces 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noir: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Spectre observé à l'aide du télescope de l'IRAM</a:t>
            </a:r>
          </a:p>
          <a:p>
            <a:pPr algn="ctr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Traces en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modèle d'Orion incluant 100 molécules (les plus abondantes),</a:t>
            </a:r>
          </a:p>
          <a:p>
            <a:pPr algn="ctr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Traces en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prédiction des fréquences et intensités pour l'acétate de méthyle. </a:t>
            </a:r>
          </a:p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259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5E175C-1A55-4FD1-97F9-219F2A3A306B}" type="slidenum">
              <a:rPr lang="fr-FR" sz="1200">
                <a:latin typeface="Calibri" pitchFamily="34" charset="0"/>
                <a:cs typeface="Arial" pitchFamily="34" charset="0"/>
              </a:rPr>
              <a:pPr algn="r"/>
              <a:t>11</a:t>
            </a:fld>
            <a:endParaRPr lang="fr-FR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43F99A-2354-45B7-BD24-F29AB71F108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B7900-DF7A-4412-B523-33D71D4B8D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C830B-B193-4211-B999-77C039BECE9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4D0FB-99F2-463B-B4DE-59D86331E7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7BDB1CF5-27C5-4FC4-8BCE-0141AD77EE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C4F4BAE-7DF7-4AAE-A7FB-B1449C6886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E762E2A-A715-4BB6-A2BB-2847F7FAC9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3C039-6083-4F73-A2C3-68CD7304C5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B53835E9-BFDE-4086-9D09-9F2AD55D4A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51A81B-C433-431C-B944-6CFC05BF6BB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55FF657-06C7-43BF-AF84-02FAC194A30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2406EA-DE99-4B19-A2BF-172C9F1362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://upload.wikimedia.org/wikipedia/commons/a/a2/Nobeyama45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547813" cy="1152525"/>
          </a:xfrm>
        </p:spPr>
      </p:pic>
      <p:graphicFrame>
        <p:nvGraphicFramePr>
          <p:cNvPr id="115715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355976" y="4725144"/>
          <a:ext cx="1420507" cy="1988840"/>
        </p:xfrm>
        <a:graphic>
          <a:graphicData uri="http://schemas.openxmlformats.org/presentationml/2006/ole">
            <p:oleObj spid="_x0000_s115715" name="Graph" r:id="rId4" imgW="1779840" imgH="2846880" progId="Origin50.Graph">
              <p:embed/>
            </p:oleObj>
          </a:graphicData>
        </a:graphic>
      </p:graphicFrame>
      <p:graphicFrame>
        <p:nvGraphicFramePr>
          <p:cNvPr id="115726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0"/>
          <a:ext cx="1728788" cy="936625"/>
        </p:xfrm>
        <a:graphic>
          <a:graphicData uri="http://schemas.openxmlformats.org/presentationml/2006/ole">
            <p:oleObj spid="_x0000_s115726" name="Graph" r:id="rId5" imgW="3542400" imgH="2681280" progId="Origin50.Graph">
              <p:embed/>
            </p:oleObj>
          </a:graphicData>
        </a:graphic>
      </p:graphicFrame>
      <p:sp>
        <p:nvSpPr>
          <p:cNvPr id="115716" name="Line 5"/>
          <p:cNvSpPr>
            <a:spLocks noChangeShapeType="1"/>
          </p:cNvSpPr>
          <p:nvPr/>
        </p:nvSpPr>
        <p:spPr bwMode="auto">
          <a:xfrm flipH="1">
            <a:off x="3635375" y="5661025"/>
            <a:ext cx="358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3348038" y="2276475"/>
            <a:ext cx="2447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Verdana" pitchFamily="34" charset="0"/>
                <a:cs typeface="Arial" pitchFamily="34" charset="0"/>
              </a:rPr>
              <a:t>Données spectroscopiques</a:t>
            </a:r>
          </a:p>
        </p:txBody>
      </p:sp>
      <p:sp>
        <p:nvSpPr>
          <p:cNvPr id="115718" name="Text Box 8"/>
          <p:cNvSpPr txBox="1">
            <a:spLocks noChangeArrowheads="1"/>
          </p:cNvSpPr>
          <p:nvPr/>
        </p:nvSpPr>
        <p:spPr bwMode="auto">
          <a:xfrm>
            <a:off x="4787900" y="4005263"/>
            <a:ext cx="15128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9999"/>
                </a:solidFill>
                <a:latin typeface="Verdana" pitchFamily="34" charset="0"/>
                <a:cs typeface="Arial" pitchFamily="34" charset="0"/>
              </a:rPr>
              <a:t>Méthode d’analyse</a:t>
            </a:r>
          </a:p>
        </p:txBody>
      </p:sp>
      <p:sp>
        <p:nvSpPr>
          <p:cNvPr id="115719" name="Text Box 11"/>
          <p:cNvSpPr txBox="1">
            <a:spLocks noChangeArrowheads="1"/>
          </p:cNvSpPr>
          <p:nvPr/>
        </p:nvSpPr>
        <p:spPr bwMode="auto">
          <a:xfrm>
            <a:off x="1835150" y="5445125"/>
            <a:ext cx="1728788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>
                <a:solidFill>
                  <a:srgbClr val="CC0099"/>
                </a:solidFill>
                <a:latin typeface="Verdana" pitchFamily="34" charset="0"/>
                <a:cs typeface="Arial" pitchFamily="34" charset="0"/>
              </a:rPr>
              <a:t>Modèle de chimie, pollution</a:t>
            </a:r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0" y="4941888"/>
          <a:ext cx="1403350" cy="1368425"/>
        </p:xfrm>
        <a:graphic>
          <a:graphicData uri="http://schemas.openxmlformats.org/presentationml/2006/ole">
            <p:oleObj spid="_x0000_s115720" name="Image" r:id="rId6" imgW="1701587" imgH="1676190" progId="">
              <p:embed/>
            </p:oleObj>
          </a:graphicData>
        </a:graphic>
      </p:graphicFrame>
      <p:sp>
        <p:nvSpPr>
          <p:cNvPr id="115721" name="Line 15"/>
          <p:cNvSpPr>
            <a:spLocks noChangeShapeType="1"/>
          </p:cNvSpPr>
          <p:nvPr/>
        </p:nvSpPr>
        <p:spPr bwMode="auto">
          <a:xfrm flipH="1">
            <a:off x="1403350" y="5661025"/>
            <a:ext cx="358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22" name="Text Box 16"/>
          <p:cNvSpPr txBox="1">
            <a:spLocks noChangeArrowheads="1"/>
          </p:cNvSpPr>
          <p:nvPr/>
        </p:nvSpPr>
        <p:spPr bwMode="auto">
          <a:xfrm>
            <a:off x="4572000" y="260350"/>
            <a:ext cx="15843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Spectres de </a:t>
            </a:r>
          </a:p>
          <a:p>
            <a:r>
              <a:rPr lang="fr-FR" sz="16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laboratoire</a:t>
            </a:r>
          </a:p>
        </p:txBody>
      </p:sp>
      <p:sp>
        <p:nvSpPr>
          <p:cNvPr id="115723" name="Text Box 17"/>
          <p:cNvSpPr txBox="1">
            <a:spLocks noChangeArrowheads="1"/>
          </p:cNvSpPr>
          <p:nvPr/>
        </p:nvSpPr>
        <p:spPr bwMode="auto">
          <a:xfrm>
            <a:off x="6249988" y="2349500"/>
            <a:ext cx="28940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0000"/>
                </a:solidFill>
                <a:latin typeface="Verdana" pitchFamily="34" charset="0"/>
                <a:cs typeface="Arial" pitchFamily="34" charset="0"/>
              </a:rPr>
              <a:t>Modèle théorique</a:t>
            </a:r>
          </a:p>
          <a:p>
            <a:r>
              <a:rPr lang="fr-FR" b="1">
                <a:solidFill>
                  <a:srgbClr val="CC0000"/>
                </a:solidFill>
                <a:latin typeface="Verdana" pitchFamily="34" charset="0"/>
                <a:cs typeface="Arial" pitchFamily="34" charset="0"/>
              </a:rPr>
              <a:t>Analyse des spectres</a:t>
            </a:r>
          </a:p>
        </p:txBody>
      </p:sp>
      <p:sp>
        <p:nvSpPr>
          <p:cNvPr id="115724" name="Rectangle 18"/>
          <p:cNvSpPr>
            <a:spLocks noChangeArrowheads="1"/>
          </p:cNvSpPr>
          <p:nvPr/>
        </p:nvSpPr>
        <p:spPr bwMode="auto">
          <a:xfrm>
            <a:off x="7235825" y="1773238"/>
            <a:ext cx="3317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+</a:t>
            </a:r>
            <a:endParaRPr lang="fr-FR" sz="3000" b="1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25" name="Line 19"/>
          <p:cNvSpPr>
            <a:spLocks noChangeShapeType="1"/>
          </p:cNvSpPr>
          <p:nvPr/>
        </p:nvSpPr>
        <p:spPr bwMode="auto">
          <a:xfrm>
            <a:off x="4500563" y="4076700"/>
            <a:ext cx="0" cy="504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27" name="Rectangle 24"/>
          <p:cNvSpPr>
            <a:spLocks noChangeArrowheads="1"/>
          </p:cNvSpPr>
          <p:nvPr/>
        </p:nvSpPr>
        <p:spPr bwMode="auto">
          <a:xfrm>
            <a:off x="1403350" y="1268413"/>
            <a:ext cx="208915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Spectres  </a:t>
            </a:r>
          </a:p>
          <a:p>
            <a:r>
              <a:rPr lang="fr-FR" sz="16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Atmosphériques</a:t>
            </a:r>
          </a:p>
          <a:p>
            <a:r>
              <a:rPr lang="fr-FR" sz="16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ou astrophysiques</a:t>
            </a:r>
          </a:p>
        </p:txBody>
      </p:sp>
      <p:sp>
        <p:nvSpPr>
          <p:cNvPr id="115728" name="Text Box 25"/>
          <p:cNvSpPr txBox="1">
            <a:spLocks noChangeArrowheads="1"/>
          </p:cNvSpPr>
          <p:nvPr/>
        </p:nvSpPr>
        <p:spPr bwMode="auto">
          <a:xfrm>
            <a:off x="3708400" y="2781300"/>
            <a:ext cx="16414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  <a:cs typeface="Arial" pitchFamily="34" charset="0"/>
              </a:rPr>
              <a:t>  </a:t>
            </a:r>
            <a:r>
              <a:rPr lang="fr-FR" sz="1600">
                <a:latin typeface="Calibri" pitchFamily="34" charset="0"/>
                <a:cs typeface="Arial" pitchFamily="34" charset="0"/>
              </a:rPr>
              <a:t>Positions</a:t>
            </a:r>
          </a:p>
          <a:p>
            <a:r>
              <a:rPr lang="fr-FR" sz="1600">
                <a:latin typeface="Calibri" pitchFamily="34" charset="0"/>
                <a:cs typeface="Arial" pitchFamily="34" charset="0"/>
              </a:rPr>
              <a:t>  Intensités</a:t>
            </a:r>
          </a:p>
          <a:p>
            <a:r>
              <a:rPr lang="fr-FR" sz="1600">
                <a:latin typeface="Calibri" pitchFamily="34" charset="0"/>
                <a:cs typeface="Arial" pitchFamily="34" charset="0"/>
              </a:rPr>
              <a:t>  Profils de raies</a:t>
            </a:r>
          </a:p>
        </p:txBody>
      </p:sp>
      <p:sp>
        <p:nvSpPr>
          <p:cNvPr id="115729" name="Line 26"/>
          <p:cNvSpPr>
            <a:spLocks noChangeShapeType="1"/>
          </p:cNvSpPr>
          <p:nvPr/>
        </p:nvSpPr>
        <p:spPr bwMode="auto">
          <a:xfrm flipH="1">
            <a:off x="5867400" y="2636838"/>
            <a:ext cx="360363" cy="504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30" name="Oval 27"/>
          <p:cNvSpPr>
            <a:spLocks noChangeArrowheads="1"/>
          </p:cNvSpPr>
          <p:nvPr/>
        </p:nvSpPr>
        <p:spPr bwMode="auto">
          <a:xfrm>
            <a:off x="3203575" y="2133600"/>
            <a:ext cx="26638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31" name="Line 29"/>
          <p:cNvSpPr>
            <a:spLocks noChangeShapeType="1"/>
          </p:cNvSpPr>
          <p:nvPr/>
        </p:nvSpPr>
        <p:spPr bwMode="auto">
          <a:xfrm>
            <a:off x="2627313" y="2420938"/>
            <a:ext cx="504825" cy="503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32" name="Text Box 31"/>
          <p:cNvSpPr txBox="1">
            <a:spLocks noChangeArrowheads="1"/>
          </p:cNvSpPr>
          <p:nvPr/>
        </p:nvSpPr>
        <p:spPr bwMode="auto">
          <a:xfrm>
            <a:off x="0" y="2133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400" b="1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33" name="Text Box 34"/>
          <p:cNvSpPr txBox="1">
            <a:spLocks noChangeArrowheads="1"/>
          </p:cNvSpPr>
          <p:nvPr/>
        </p:nvSpPr>
        <p:spPr bwMode="auto">
          <a:xfrm>
            <a:off x="7000875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34" name="Line 35"/>
          <p:cNvSpPr>
            <a:spLocks noChangeShapeType="1"/>
          </p:cNvSpPr>
          <p:nvPr/>
        </p:nvSpPr>
        <p:spPr bwMode="auto">
          <a:xfrm flipH="1">
            <a:off x="6372225" y="549275"/>
            <a:ext cx="358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35" name="Text Box 36"/>
          <p:cNvSpPr txBox="1">
            <a:spLocks noChangeArrowheads="1"/>
          </p:cNvSpPr>
          <p:nvPr/>
        </p:nvSpPr>
        <p:spPr bwMode="auto">
          <a:xfrm>
            <a:off x="15271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36" name="Line 41"/>
          <p:cNvSpPr>
            <a:spLocks noChangeShapeType="1"/>
          </p:cNvSpPr>
          <p:nvPr/>
        </p:nvSpPr>
        <p:spPr bwMode="auto">
          <a:xfrm>
            <a:off x="1476375" y="1052513"/>
            <a:ext cx="215900" cy="215900"/>
          </a:xfrm>
          <a:prstGeom prst="line">
            <a:avLst/>
          </a:prstGeom>
          <a:noFill/>
          <a:ln w="34925">
            <a:solidFill>
              <a:srgbClr val="CC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737" name="Text Box 42"/>
          <p:cNvSpPr txBox="1">
            <a:spLocks noChangeArrowheads="1"/>
          </p:cNvSpPr>
          <p:nvPr/>
        </p:nvSpPr>
        <p:spPr bwMode="auto">
          <a:xfrm>
            <a:off x="7524750" y="5876925"/>
            <a:ext cx="14033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  <a:cs typeface="Arial" pitchFamily="34" charset="0"/>
              </a:rPr>
              <a:t>H</a:t>
            </a:r>
            <a:r>
              <a:rPr lang="fr-FR">
                <a:latin typeface="Symbol" pitchFamily="18" charset="2"/>
                <a:cs typeface="Arial" pitchFamily="34" charset="0"/>
              </a:rPr>
              <a:t>Y</a:t>
            </a:r>
            <a:r>
              <a:rPr lang="fr-FR">
                <a:latin typeface="Calibri" pitchFamily="34" charset="0"/>
                <a:cs typeface="Arial" pitchFamily="34" charset="0"/>
              </a:rPr>
              <a:t> = E</a:t>
            </a:r>
            <a:r>
              <a:rPr lang="fr-FR">
                <a:latin typeface="Symbol" pitchFamily="18" charset="2"/>
                <a:cs typeface="Arial" pitchFamily="34" charset="0"/>
              </a:rPr>
              <a:t>Y</a:t>
            </a:r>
          </a:p>
        </p:txBody>
      </p:sp>
      <p:pic>
        <p:nvPicPr>
          <p:cNvPr id="1157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0"/>
            <a:ext cx="23399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Image 33" descr="291008__acer_aspire_m1100_je7x_ob_19_ordinateur_p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7188" y="3141663"/>
            <a:ext cx="24368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57338"/>
            <a:ext cx="12382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5741" name="Picture 31" descr="Sig07-0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3"/>
            <a:ext cx="24114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Methanol as a sensitive probe for spatial and temporal variations of the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proton-to-</a:t>
            </a:r>
            <a:r>
              <a:rPr lang="fr-FR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electron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mass 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ratio</a:t>
            </a:r>
          </a:p>
          <a:p>
            <a:pPr algn="ctr"/>
            <a:r>
              <a:rPr lang="fr-FR" sz="1600" b="1" dirty="0" smtClean="0"/>
              <a:t>Paul Jansen, Li-Hong Xu, Isabelle </a:t>
            </a:r>
            <a:r>
              <a:rPr lang="fr-FR" sz="1600" b="1" dirty="0" err="1" smtClean="0"/>
              <a:t>Kleiner</a:t>
            </a:r>
            <a:r>
              <a:rPr lang="fr-FR" sz="1600" b="1" dirty="0" smtClean="0"/>
              <a:t>, Wim </a:t>
            </a:r>
            <a:r>
              <a:rPr lang="fr-FR" sz="1600" b="1" dirty="0" err="1" smtClean="0"/>
              <a:t>Ubachs</a:t>
            </a:r>
            <a:r>
              <a:rPr lang="fr-FR" sz="1600" b="1" dirty="0" smtClean="0"/>
              <a:t>, and </a:t>
            </a:r>
            <a:r>
              <a:rPr lang="fr-FR" sz="1600" b="1" dirty="0" err="1" smtClean="0"/>
              <a:t>Hendrick</a:t>
            </a:r>
            <a:r>
              <a:rPr lang="fr-FR" sz="1600" b="1" dirty="0" smtClean="0"/>
              <a:t> L. </a:t>
            </a:r>
            <a:r>
              <a:rPr lang="fr-FR" sz="1600" b="1" dirty="0" err="1" smtClean="0"/>
              <a:t>Bethlem</a:t>
            </a:r>
            <a:endParaRPr lang="fr-FR" sz="1600" b="1" dirty="0" smtClean="0"/>
          </a:p>
          <a:p>
            <a:pPr algn="ctr"/>
            <a:r>
              <a:rPr lang="fr-FR" sz="1600" dirty="0"/>
              <a:t>Phys. </a:t>
            </a:r>
            <a:r>
              <a:rPr lang="fr-FR" sz="1600" dirty="0" err="1"/>
              <a:t>Rev</a:t>
            </a:r>
            <a:r>
              <a:rPr lang="fr-FR" sz="1600" dirty="0"/>
              <a:t>. </a:t>
            </a:r>
            <a:r>
              <a:rPr lang="fr-FR" sz="1600" dirty="0" err="1"/>
              <a:t>Lett</a:t>
            </a:r>
            <a:r>
              <a:rPr lang="fr-FR" sz="1600" dirty="0"/>
              <a:t>. 106, 100801 (2011</a:t>
            </a:r>
            <a:r>
              <a:rPr lang="fr-FR" sz="1600" dirty="0" smtClean="0"/>
              <a:t>).</a:t>
            </a:r>
          </a:p>
          <a:p>
            <a:pPr algn="ctr"/>
            <a:endParaRPr lang="fr-FR" sz="1600" b="1" dirty="0"/>
          </a:p>
          <a:p>
            <a:pPr algn="ctr"/>
            <a:endParaRPr lang="fr-FR" sz="1600" b="1" dirty="0" smtClean="0"/>
          </a:p>
          <a:p>
            <a:pPr algn="ctr"/>
            <a:r>
              <a:rPr lang="en-US" sz="1600" b="1" dirty="0"/>
              <a:t>Sensitivity of Transitions in Internal Rotor Molecules to a Possible Variation of the</a:t>
            </a:r>
          </a:p>
          <a:p>
            <a:pPr algn="ctr"/>
            <a:r>
              <a:rPr lang="fr-FR" sz="1600" b="1" dirty="0"/>
              <a:t>Proton-to-Electron Mass Ratio</a:t>
            </a:r>
          </a:p>
          <a:p>
            <a:pPr algn="ctr"/>
            <a:r>
              <a:rPr lang="fr-FR" sz="1600" b="1" dirty="0" smtClean="0"/>
              <a:t>Jansen, </a:t>
            </a:r>
            <a:r>
              <a:rPr lang="fr-FR" sz="1600" b="1" dirty="0" err="1" smtClean="0"/>
              <a:t>Kleiner</a:t>
            </a:r>
            <a:r>
              <a:rPr lang="fr-FR" sz="1600" b="1" dirty="0" smtClean="0"/>
              <a:t>, Xu, </a:t>
            </a:r>
            <a:r>
              <a:rPr lang="fr-FR" sz="1600" b="1" dirty="0" err="1" smtClean="0"/>
              <a:t>Ubachs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Bethlem</a:t>
            </a:r>
            <a:endParaRPr lang="fr-FR" sz="1600" b="1" dirty="0" smtClean="0"/>
          </a:p>
          <a:p>
            <a:pPr algn="ctr"/>
            <a:r>
              <a:rPr lang="en-GB" sz="1600" dirty="0"/>
              <a:t>Phys. Rev. A 84, 062505 (2011)</a:t>
            </a:r>
            <a:endParaRPr lang="fr-FR" sz="1600" b="1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347864" cy="307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564904"/>
            <a:ext cx="5184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877272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</a:rPr>
              <a:t>The </a:t>
            </a:r>
            <a:r>
              <a:rPr lang="en-US" sz="1200" b="1" i="1" dirty="0">
                <a:solidFill>
                  <a:schemeClr val="accent2"/>
                </a:solidFill>
              </a:rPr>
              <a:t>sensitivities of other transitions in the </a:t>
            </a:r>
            <a:r>
              <a:rPr lang="en-US" sz="1200" b="1" i="1" dirty="0" smtClean="0">
                <a:solidFill>
                  <a:schemeClr val="accent2"/>
                </a:solidFill>
              </a:rPr>
              <a:t>different </a:t>
            </a:r>
            <a:r>
              <a:rPr lang="en-US" sz="1200" b="1" dirty="0" err="1" smtClean="0">
                <a:solidFill>
                  <a:schemeClr val="accent2"/>
                </a:solidFill>
              </a:rPr>
              <a:t>sotopologues</a:t>
            </a:r>
            <a:r>
              <a:rPr lang="en-US" sz="1200" b="1" dirty="0" smtClean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of methanol range </a:t>
            </a:r>
            <a:r>
              <a:rPr lang="en-US" sz="1200" b="1" dirty="0" smtClean="0">
                <a:solidFill>
                  <a:schemeClr val="accent2"/>
                </a:solidFill>
              </a:rPr>
              <a:t>from-</a:t>
            </a:r>
            <a:r>
              <a:rPr lang="en-US" sz="1200" b="1" i="1" dirty="0" smtClean="0">
                <a:solidFill>
                  <a:schemeClr val="accent2"/>
                </a:solidFill>
              </a:rPr>
              <a:t>88 </a:t>
            </a:r>
            <a:r>
              <a:rPr lang="en-US" sz="1200" b="1" i="1" dirty="0">
                <a:solidFill>
                  <a:schemeClr val="accent2"/>
                </a:solidFill>
              </a:rPr>
              <a:t>to 330. This makes methanol a sensitive probe </a:t>
            </a:r>
            <a:r>
              <a:rPr lang="en-US" sz="1200" b="1" i="1" dirty="0" smtClean="0">
                <a:solidFill>
                  <a:schemeClr val="accent2"/>
                </a:solidFill>
              </a:rPr>
              <a:t>for </a:t>
            </a:r>
            <a:r>
              <a:rPr lang="en-US" sz="1200" b="1" dirty="0" smtClean="0">
                <a:solidFill>
                  <a:schemeClr val="accent2"/>
                </a:solidFill>
              </a:rPr>
              <a:t>spatial </a:t>
            </a:r>
            <a:r>
              <a:rPr lang="en-US" sz="1200" b="1" dirty="0">
                <a:solidFill>
                  <a:schemeClr val="accent2"/>
                </a:solidFill>
              </a:rPr>
              <a:t>and temporal variations of the proton-to-electron mass ratio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250825" y="60325"/>
            <a:ext cx="8836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Microwave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fr-FR" sz="2000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sub</a:t>
            </a:r>
            <a:r>
              <a:rPr lang="fr-FR" sz="20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)mm </a:t>
            </a:r>
            <a:r>
              <a:rPr lang="fr-FR" sz="20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spectroscopy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fr-FR" sz="20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astrophysical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molecules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containing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two</a:t>
            </a:r>
            <a:r>
              <a:rPr lang="fr-FR" sz="2000" b="1" u="sng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internal</a:t>
            </a:r>
            <a:r>
              <a:rPr lang="fr-FR" sz="2000" b="1" u="sng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rotation </a:t>
            </a:r>
            <a:r>
              <a:rPr lang="fr-FR" sz="2000" b="1" u="sng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methyl</a:t>
            </a:r>
            <a:r>
              <a:rPr lang="fr-FR" sz="2000" b="1" u="sng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groups </a:t>
            </a:r>
            <a:r>
              <a:rPr lang="fr-FR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(-</a:t>
            </a:r>
            <a:r>
              <a:rPr lang="fr-FR" sz="20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CH</a:t>
            </a:r>
            <a:r>
              <a:rPr lang="fr-FR" sz="2000" b="1" baseline="-25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411760" y="5750004"/>
            <a:ext cx="54726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Tercero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Kleiner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Cernicharo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et al.,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Ap.J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(2013)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Tudorie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Kleiner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et al JMS (2011)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 smtClean="0">
                <a:solidFill>
                  <a:srgbClr val="FF0000"/>
                </a:solidFill>
                <a:latin typeface="+mj-lt"/>
              </a:rPr>
              <a:t>Newly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latin typeface="+mj-lt"/>
              </a:rPr>
              <a:t>written</a:t>
            </a:r>
            <a:r>
              <a:rPr lang="fr-FR" sz="1200" b="1" dirty="0" smtClean="0">
                <a:solidFill>
                  <a:srgbClr val="FF0000"/>
                </a:solidFill>
                <a:latin typeface="+mj-lt"/>
              </a:rPr>
              <a:t> code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850" y="981075"/>
            <a:ext cx="88201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First </a:t>
            </a:r>
            <a:r>
              <a:rPr lang="fr-F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detection</a:t>
            </a:r>
            <a:r>
              <a:rPr lang="fr-F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(2013</a:t>
            </a:r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METHYL ACETATE in the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interstellar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cloud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Orion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thanks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intensive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spectroscopic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laboratory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studies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!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pic>
        <p:nvPicPr>
          <p:cNvPr id="124935" name="Image 11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3419872" cy="31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8" name="Rectangle 8"/>
          <p:cNvSpPr>
            <a:spLocks noChangeArrowheads="1"/>
          </p:cNvSpPr>
          <p:nvPr/>
        </p:nvSpPr>
        <p:spPr bwMode="auto">
          <a:xfrm>
            <a:off x="323850" y="836613"/>
            <a:ext cx="8496300" cy="7143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FF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1" name="Groupe 31"/>
          <p:cNvGrpSpPr>
            <a:grpSpLocks/>
          </p:cNvGrpSpPr>
          <p:nvPr/>
        </p:nvGrpSpPr>
        <p:grpSpPr bwMode="auto">
          <a:xfrm>
            <a:off x="3995936" y="1628800"/>
            <a:ext cx="4752528" cy="3744416"/>
            <a:chOff x="1081088" y="7065819"/>
            <a:chExt cx="7891122" cy="660451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5059" y="7081214"/>
              <a:ext cx="7877151" cy="658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1081088" y="7065819"/>
              <a:ext cx="7891122" cy="3303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653136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black: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Orion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IRAM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telescope</a:t>
            </a:r>
            <a:endParaRPr lang="fr-FR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of Orion including100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abundant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methyl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prediction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methyl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spectroscopic</a:t>
            </a:r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278813" cy="876300"/>
          </a:xfrm>
        </p:spPr>
        <p:txBody>
          <a:bodyPr lIns="0" tIns="0" rIns="0" bIns="0">
            <a:spAutoFit/>
          </a:bodyPr>
          <a:lstStyle/>
          <a:p>
            <a:pPr marL="357188" indent="-357188" algn="ctr" defTabSz="457200" eaLnBrk="1" hangingPunct="1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57188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i="1" smtClean="0">
                <a:solidFill>
                  <a:srgbClr val="99284C"/>
                </a:solidFill>
                <a:latin typeface="Arial" pitchFamily="34" charset="0"/>
              </a:rPr>
              <a:t>From Molecular spectroscopy to astrophysics</a:t>
            </a:r>
            <a:r>
              <a:rPr lang="en-GB" sz="4000" b="1" i="1" smtClean="0">
                <a:solidFill>
                  <a:srgbClr val="99284C"/>
                </a:solidFill>
                <a:latin typeface="Arial" pitchFamily="34" charset="0"/>
              </a:rPr>
              <a:t/>
            </a:r>
            <a:br>
              <a:rPr lang="en-GB" sz="4000" b="1" i="1" smtClean="0">
                <a:solidFill>
                  <a:srgbClr val="99284C"/>
                </a:solidFill>
                <a:latin typeface="Arial" pitchFamily="34" charset="0"/>
              </a:rPr>
            </a:br>
            <a:endParaRPr lang="en-GB" sz="4000" b="1" i="1" smtClean="0">
              <a:solidFill>
                <a:srgbClr val="99284C"/>
              </a:solidFill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606800"/>
            <a:ext cx="7635875" cy="939800"/>
          </a:xfrm>
        </p:spPr>
        <p:txBody>
          <a:bodyPr lIns="0" tIns="0" rIns="0" bIns="0">
            <a:spAutoFit/>
          </a:bodyPr>
          <a:lstStyle/>
          <a:p>
            <a:pPr defTabSz="457200" eaLnBrk="1" hangingPunct="1">
              <a:tabLst>
                <a:tab pos="214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mtClean="0"/>
          </a:p>
          <a:p>
            <a:pPr defTabSz="457200" eaLnBrk="1" hangingPunct="1">
              <a:tabLst>
                <a:tab pos="214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2281238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79388" y="3213100"/>
            <a:ext cx="2339975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3850" indent="-323850" defTabSz="41433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23850" algn="l"/>
                <a:tab pos="974725" algn="l"/>
                <a:tab pos="1627188" algn="l"/>
                <a:tab pos="2279650" algn="l"/>
                <a:tab pos="2932113" algn="l"/>
                <a:tab pos="3584575" algn="l"/>
                <a:tab pos="4237038" algn="l"/>
                <a:tab pos="4889500" algn="l"/>
                <a:tab pos="5541963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7613" algn="l"/>
              </a:tabLst>
            </a:pPr>
            <a:r>
              <a:rPr lang="en-GB" b="1">
                <a:solidFill>
                  <a:srgbClr val="FF0000"/>
                </a:solidFill>
              </a:rPr>
              <a:t>1 Antenna of 30m</a:t>
            </a:r>
          </a:p>
          <a:p>
            <a:pPr marL="323850" indent="-323850" defTabSz="41433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23850" algn="l"/>
                <a:tab pos="974725" algn="l"/>
                <a:tab pos="1627188" algn="l"/>
                <a:tab pos="2279650" algn="l"/>
                <a:tab pos="2932113" algn="l"/>
                <a:tab pos="3584575" algn="l"/>
                <a:tab pos="4237038" algn="l"/>
                <a:tab pos="4889500" algn="l"/>
                <a:tab pos="5541963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7613" algn="l"/>
              </a:tabLst>
            </a:pPr>
            <a:r>
              <a:rPr lang="fr-FR" b="1"/>
              <a:t>67-116, 130-183,</a:t>
            </a:r>
          </a:p>
          <a:p>
            <a:pPr marL="323850" indent="-323850" defTabSz="41433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23850" algn="l"/>
                <a:tab pos="974725" algn="l"/>
                <a:tab pos="1627188" algn="l"/>
                <a:tab pos="2279650" algn="l"/>
                <a:tab pos="2932113" algn="l"/>
                <a:tab pos="3584575" algn="l"/>
                <a:tab pos="4237038" algn="l"/>
                <a:tab pos="4889500" algn="l"/>
                <a:tab pos="5541963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7613" algn="l"/>
              </a:tabLst>
            </a:pPr>
            <a:r>
              <a:rPr lang="fr-FR" b="1"/>
              <a:t>194 266 241-282 Ghz</a:t>
            </a:r>
            <a:r>
              <a:rPr lang="fr-FR"/>
              <a:t> </a:t>
            </a:r>
            <a:r>
              <a:rPr lang="en-GB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620713"/>
            <a:ext cx="2303463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292725" y="765175"/>
            <a:ext cx="2232025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marL="323850" indent="-323850" defTabSz="41433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23850" algn="l"/>
                <a:tab pos="974725" algn="l"/>
                <a:tab pos="1627188" algn="l"/>
                <a:tab pos="2279650" algn="l"/>
                <a:tab pos="2932113" algn="l"/>
                <a:tab pos="3584575" algn="l"/>
                <a:tab pos="4237038" algn="l"/>
                <a:tab pos="4889500" algn="l"/>
                <a:tab pos="5541963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7613" algn="l"/>
              </a:tabLst>
            </a:pPr>
            <a:r>
              <a:rPr lang="en-GB">
                <a:solidFill>
                  <a:srgbClr val="FF0000"/>
                </a:solidFill>
              </a:rPr>
              <a:t>ESO-VLT: Chili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68313" y="260350"/>
            <a:ext cx="8207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2000">
                <a:solidFill>
                  <a:srgbClr val="333333"/>
                </a:solidFill>
              </a:rPr>
              <a:t>Coverage of the whole electromagnetic spectrum</a:t>
            </a:r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620713"/>
            <a:ext cx="19859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2627313" y="3068638"/>
            <a:ext cx="2752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0000"/>
                </a:solidFill>
              </a:rPr>
              <a:t>Green Bank Telescope</a:t>
            </a:r>
          </a:p>
          <a:p>
            <a:r>
              <a:rPr lang="fr-FR" sz="1600" b="1">
                <a:solidFill>
                  <a:srgbClr val="FF0000"/>
                </a:solidFill>
              </a:rPr>
              <a:t>100m, </a:t>
            </a:r>
            <a:r>
              <a:rPr lang="fr-FR" sz="1600" b="1"/>
              <a:t>1.4 , 24, 90, 115 GHz</a:t>
            </a:r>
          </a:p>
        </p:txBody>
      </p:sp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789363"/>
            <a:ext cx="2303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627313" y="5543550"/>
            <a:ext cx="27384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0000"/>
                </a:solidFill>
              </a:rPr>
              <a:t>Combined Array for </a:t>
            </a:r>
          </a:p>
          <a:p>
            <a:r>
              <a:rPr lang="fr-FR" sz="1600" b="1">
                <a:solidFill>
                  <a:srgbClr val="FF0000"/>
                </a:solidFill>
              </a:rPr>
              <a:t>Research in Millimeter-</a:t>
            </a:r>
          </a:p>
          <a:p>
            <a:r>
              <a:rPr lang="fr-FR" sz="1600" b="1">
                <a:solidFill>
                  <a:srgbClr val="FF0000"/>
                </a:solidFill>
              </a:rPr>
              <a:t>wave Astronomy </a:t>
            </a:r>
          </a:p>
          <a:p>
            <a:r>
              <a:rPr lang="fr-FR" sz="1600" b="1">
                <a:solidFill>
                  <a:srgbClr val="FF0000"/>
                </a:solidFill>
              </a:rPr>
              <a:t>23 antenna, </a:t>
            </a:r>
            <a:r>
              <a:rPr lang="fr-FR" sz="1600" b="1"/>
              <a:t>27-35, 85-116, </a:t>
            </a:r>
          </a:p>
          <a:p>
            <a:r>
              <a:rPr lang="fr-FR" sz="1600" b="1"/>
              <a:t>215-270 GHz</a:t>
            </a:r>
            <a:r>
              <a:rPr lang="fr-FR" sz="16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3132138" y="765175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GBT: USA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2987675" y="38608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CARMA: USA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03213" y="56832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IRAM: Spain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79388" y="4221163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IRAM: France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5219700" y="2636838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66FF"/>
                </a:solidFill>
              </a:rPr>
              <a:t>Very Large Telescope</a:t>
            </a:r>
          </a:p>
          <a:p>
            <a:r>
              <a:rPr lang="fr-FR" b="1"/>
              <a:t>Near UV-25</a:t>
            </a:r>
            <a:r>
              <a:rPr lang="fr-FR" b="1">
                <a:latin typeface="Symbol" pitchFamily="18" charset="2"/>
              </a:rPr>
              <a:t>m</a:t>
            </a:r>
            <a:r>
              <a:rPr lang="fr-FR" b="1"/>
              <a:t>m</a:t>
            </a:r>
          </a:p>
        </p:txBody>
      </p:sp>
      <p:pic>
        <p:nvPicPr>
          <p:cNvPr id="15378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3284538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7380288" y="3357563"/>
            <a:ext cx="1547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66FF"/>
                </a:solidFill>
              </a:rPr>
              <a:t>Canadian </a:t>
            </a:r>
          </a:p>
          <a:p>
            <a:r>
              <a:rPr lang="fr-FR" b="1">
                <a:solidFill>
                  <a:srgbClr val="0066FF"/>
                </a:solidFill>
              </a:rPr>
              <a:t>French Hawai Telescope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7451725" y="5118100"/>
            <a:ext cx="1377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66FF"/>
                </a:solidFill>
              </a:rPr>
              <a:t>Infrared</a:t>
            </a:r>
          </a:p>
          <a:p>
            <a:r>
              <a:rPr lang="fr-FR" b="1">
                <a:solidFill>
                  <a:srgbClr val="0066FF"/>
                </a:solidFill>
              </a:rPr>
              <a:t>Space</a:t>
            </a:r>
          </a:p>
          <a:p>
            <a:r>
              <a:rPr lang="fr-FR" b="1">
                <a:solidFill>
                  <a:srgbClr val="0066FF"/>
                </a:solidFill>
              </a:rPr>
              <a:t>Laboratory</a:t>
            </a:r>
          </a:p>
          <a:p>
            <a:r>
              <a:rPr lang="fr-FR" b="1">
                <a:solidFill>
                  <a:srgbClr val="0066FF"/>
                </a:solidFill>
              </a:rPr>
              <a:t>1995-98</a:t>
            </a:r>
          </a:p>
          <a:p>
            <a:r>
              <a:rPr lang="fr-FR" b="1">
                <a:solidFill>
                  <a:srgbClr val="0066FF"/>
                </a:solidFill>
              </a:rPr>
              <a:t>SWS-LWS:</a:t>
            </a:r>
          </a:p>
          <a:p>
            <a:r>
              <a:rPr lang="fr-FR" b="1"/>
              <a:t>2.5-240 </a:t>
            </a:r>
            <a:r>
              <a:rPr lang="fr-FR" b="1">
                <a:latin typeface="Symbol" pitchFamily="18" charset="2"/>
              </a:rPr>
              <a:t>m</a:t>
            </a:r>
            <a:r>
              <a:rPr lang="fr-FR" b="1"/>
              <a:t>m</a:t>
            </a:r>
          </a:p>
        </p:txBody>
      </p:sp>
      <p:pic>
        <p:nvPicPr>
          <p:cNvPr id="15381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4941888"/>
            <a:ext cx="17287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395288" y="6021388"/>
            <a:ext cx="20510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b="1">
                <a:solidFill>
                  <a:srgbClr val="FF0000"/>
                </a:solidFill>
              </a:rPr>
              <a:t>1 antenna of 45m</a:t>
            </a:r>
          </a:p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b="1"/>
              <a:t>20-230 GHz </a:t>
            </a:r>
            <a:r>
              <a:rPr lang="en-GB" b="1">
                <a:solidFill>
                  <a:srgbClr val="FF0000"/>
                </a:solidFill>
              </a:rPr>
              <a:t> </a:t>
            </a:r>
          </a:p>
          <a:p>
            <a:endParaRPr lang="fr-FR" b="1"/>
          </a:p>
        </p:txBody>
      </p:sp>
      <p:pic>
        <p:nvPicPr>
          <p:cNvPr id="15383" name="Picture 25" descr="File:Nobeyama45m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4005263"/>
            <a:ext cx="22320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519113" y="409733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Nobeyama Japan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8638"/>
            <a:ext cx="7772400" cy="639762"/>
          </a:xfrm>
          <a:noFill/>
        </p:spPr>
        <p:txBody>
          <a:bodyPr lIns="0" tIns="0" rIns="0" bIns="0">
            <a:spAutoFit/>
          </a:bodyPr>
          <a:lstStyle/>
          <a:p>
            <a:pPr marL="214313" indent="-214313" defTabSz="457200" eaLnBrk="1" hangingPunct="1">
              <a:tabLst>
                <a:tab pos="214313" algn="l"/>
                <a:tab pos="573088" algn="l"/>
                <a:tab pos="1292225" algn="l"/>
                <a:tab pos="2011363" algn="l"/>
                <a:tab pos="2730500" algn="l"/>
                <a:tab pos="3449638" algn="l"/>
                <a:tab pos="4168775" algn="l"/>
                <a:tab pos="4887913" algn="l"/>
                <a:tab pos="5607050" algn="l"/>
                <a:tab pos="6326188" algn="l"/>
                <a:tab pos="7045325" algn="l"/>
                <a:tab pos="7764463" algn="l"/>
                <a:tab pos="8483600" algn="l"/>
                <a:tab pos="9202738" algn="l"/>
                <a:tab pos="9921875" algn="l"/>
                <a:tab pos="10641013" algn="l"/>
              </a:tabLst>
            </a:pPr>
            <a:r>
              <a:rPr lang="en-GB" smtClean="0"/>
              <a:t>Recent observatories!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6054725" y="2894013"/>
            <a:ext cx="2919413" cy="2324100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06400" y="2919413"/>
            <a:ext cx="3041650" cy="2794000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806450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5613" lvl="1" indent="-390525" defTabSz="414338" hangingPunct="0">
              <a:lnSpc>
                <a:spcPct val="87000"/>
              </a:lnSpc>
              <a:buClr>
                <a:srgbClr val="99284C"/>
              </a:buClr>
              <a:buSzPct val="75000"/>
              <a:buFont typeface="Wingdings" pitchFamily="2" charset="2"/>
              <a:buNone/>
              <a:tabLst>
                <a:tab pos="455613" algn="l"/>
                <a:tab pos="1106488" algn="l"/>
                <a:tab pos="1758950" algn="l"/>
                <a:tab pos="2409825" algn="l"/>
                <a:tab pos="3062288" algn="l"/>
                <a:tab pos="3714750" algn="l"/>
                <a:tab pos="4367213" algn="l"/>
                <a:tab pos="5019675" algn="l"/>
                <a:tab pos="5672138" algn="l"/>
                <a:tab pos="6324600" algn="l"/>
                <a:tab pos="6977063" algn="l"/>
                <a:tab pos="7629525" algn="l"/>
                <a:tab pos="8281988" algn="l"/>
                <a:tab pos="8934450" algn="l"/>
                <a:tab pos="9586913" algn="l"/>
                <a:tab pos="10237788" algn="l"/>
              </a:tabLst>
            </a:pPr>
            <a:r>
              <a:rPr lang="en-GB" sz="2000" b="1">
                <a:solidFill>
                  <a:srgbClr val="FF0000"/>
                </a:solidFill>
              </a:rPr>
              <a:t>ALMA: </a:t>
            </a:r>
            <a:r>
              <a:rPr lang="fr-FR" sz="2000" b="1"/>
              <a:t> </a:t>
            </a:r>
            <a:r>
              <a:rPr lang="fr-FR" sz="2000" b="1">
                <a:solidFill>
                  <a:srgbClr val="FF0000"/>
                </a:solidFill>
              </a:rPr>
              <a:t>The Atacama Large Millimeter/submillimeter Array: 2012</a:t>
            </a:r>
            <a:r>
              <a:rPr lang="fr-FR" b="1"/>
              <a:t> </a:t>
            </a:r>
            <a:r>
              <a:rPr lang="en-GB" sz="2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8604250" cy="26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5613" lvl="1" indent="-390525" defTabSz="414338" hangingPunct="0">
              <a:lnSpc>
                <a:spcPct val="87000"/>
              </a:lnSpc>
              <a:buClr>
                <a:srgbClr val="99284C"/>
              </a:buClr>
              <a:buSzPct val="75000"/>
              <a:buFont typeface="Wingdings" pitchFamily="2" charset="2"/>
              <a:buNone/>
              <a:tabLst>
                <a:tab pos="455613" algn="l"/>
                <a:tab pos="1106488" algn="l"/>
                <a:tab pos="1758950" algn="l"/>
                <a:tab pos="2409825" algn="l"/>
                <a:tab pos="3062288" algn="l"/>
                <a:tab pos="3714750" algn="l"/>
                <a:tab pos="4367213" algn="l"/>
                <a:tab pos="5019675" algn="l"/>
                <a:tab pos="5672138" algn="l"/>
                <a:tab pos="6324600" algn="l"/>
                <a:tab pos="6977063" algn="l"/>
                <a:tab pos="7629525" algn="l"/>
                <a:tab pos="8281988" algn="l"/>
                <a:tab pos="8934450" algn="l"/>
                <a:tab pos="9586913" algn="l"/>
                <a:tab pos="10237788" algn="l"/>
              </a:tabLst>
            </a:pPr>
            <a:r>
              <a:rPr lang="en-GB" sz="2000" b="1">
                <a:solidFill>
                  <a:srgbClr val="FF0000"/>
                </a:solidFill>
              </a:rPr>
              <a:t>Herschel/HIFI: heterodyne spectrometer for the FIR: april 2009-2012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2862262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97425"/>
            <a:ext cx="2695575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3676650" y="2060575"/>
            <a:ext cx="4578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66FF"/>
                </a:solidFill>
              </a:rPr>
              <a:t>400μm to 3mm (84 to 720 GHz): </a:t>
            </a:r>
          </a:p>
          <a:p>
            <a:endParaRPr lang="fr-FR" b="1"/>
          </a:p>
          <a:p>
            <a:r>
              <a:rPr lang="fr-FR" b="1"/>
              <a:t>84-116, 211-275, 275-370, 602-720 GHz</a:t>
            </a:r>
          </a:p>
          <a:p>
            <a:endParaRPr lang="fr-FR" b="1"/>
          </a:p>
          <a:p>
            <a:r>
              <a:rPr lang="fr-FR" b="1"/>
              <a:t>64 antenna of 12m (extended on 18.5km)</a:t>
            </a:r>
          </a:p>
          <a:p>
            <a:endParaRPr lang="fr-FR" b="1"/>
          </a:p>
          <a:p>
            <a:r>
              <a:rPr lang="fr-FR" b="1"/>
              <a:t>High Sensitivity, high spatial resolution,</a:t>
            </a:r>
          </a:p>
          <a:p>
            <a:r>
              <a:rPr lang="fr-FR" b="1"/>
              <a:t>spectral resolution: a few MHz- kHz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3708400" y="5157788"/>
            <a:ext cx="5435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66FF"/>
                </a:solidFill>
              </a:rPr>
              <a:t>480-1250 GHz , 1410-1910 GHz:</a:t>
            </a:r>
            <a:endParaRPr lang="fr-FR"/>
          </a:p>
          <a:p>
            <a:endParaRPr lang="fr-FR"/>
          </a:p>
          <a:p>
            <a:r>
              <a:rPr lang="fr-FR" b="1"/>
              <a:t>High spectral resolution  &lt; 1 MHz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6688" y="620713"/>
            <a:ext cx="9310688" cy="6237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859338" y="4411663"/>
            <a:ext cx="4572000" cy="2446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FF0000"/>
                </a:solidFill>
              </a:rPr>
              <a:t>ABOUT 150 MOLECULES</a:t>
            </a:r>
          </a:p>
          <a:p>
            <a:endParaRPr lang="fr-FR" sz="2200" b="1">
              <a:solidFill>
                <a:srgbClr val="FF0000"/>
              </a:solidFill>
            </a:endParaRPr>
          </a:p>
          <a:p>
            <a:r>
              <a:rPr lang="fr-FR" sz="2200" b="1">
                <a:solidFill>
                  <a:srgbClr val="FF0000"/>
                </a:solidFill>
              </a:rPr>
              <a:t>MANY WERE DETECTED</a:t>
            </a:r>
          </a:p>
          <a:p>
            <a:endParaRPr lang="fr-FR" sz="2200" b="1">
              <a:solidFill>
                <a:srgbClr val="FF0000"/>
              </a:solidFill>
            </a:endParaRPr>
          </a:p>
          <a:p>
            <a:r>
              <a:rPr lang="fr-FR" sz="2200" b="1">
                <a:solidFill>
                  <a:srgbClr val="FF0000"/>
                </a:solidFill>
              </a:rPr>
              <a:t>THANKS LABORATORY</a:t>
            </a:r>
          </a:p>
          <a:p>
            <a:endParaRPr lang="fr-FR" sz="2200" b="1">
              <a:solidFill>
                <a:srgbClr val="FF0000"/>
              </a:solidFill>
            </a:endParaRPr>
          </a:p>
          <a:p>
            <a:r>
              <a:rPr lang="fr-FR" sz="2200" b="1">
                <a:solidFill>
                  <a:srgbClr val="FF0000"/>
                </a:solidFill>
              </a:rPr>
              <a:t>WORK!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-92075" y="15875"/>
            <a:ext cx="843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/>
              <a:t>Molecules in the Interstellar Medium or Circumstellar Shells : 02/2009</a:t>
            </a:r>
          </a:p>
          <a:p>
            <a:pPr algn="ctr"/>
            <a:r>
              <a:rPr lang="fr-FR" sz="1600" b="1"/>
              <a:t>CDMS : Cologne Data base </a:t>
            </a:r>
            <a:r>
              <a:rPr lang="en-US" sz="1600" b="1"/>
              <a:t>http://www.astro.uni-koeln.de/site/vorhersagen/molecules</a:t>
            </a:r>
            <a:endParaRPr lang="fr-F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4797425"/>
          </a:xfrm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1925" y="4916488"/>
            <a:ext cx="8899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/>
              <a:t>Sgr B2(N) relative abundances of </a:t>
            </a:r>
          </a:p>
          <a:p>
            <a:r>
              <a:rPr lang="fr-FR" sz="2000" b="1"/>
              <a:t>(acetic acid) : (glycolaldehyde) : (methyl formate)   1 : 4 : 26, </a:t>
            </a:r>
          </a:p>
          <a:p>
            <a:r>
              <a:rPr lang="fr-FR" sz="2000" b="1"/>
              <a:t>consistent with the observed preference for C-O-C backbone structures </a:t>
            </a:r>
          </a:p>
          <a:p>
            <a:r>
              <a:rPr lang="fr-FR" sz="2000" b="1"/>
              <a:t>in complex interstellar molecules</a:t>
            </a:r>
            <a:r>
              <a:rPr lang="fr-FR" b="1"/>
              <a:t>.</a:t>
            </a:r>
            <a:r>
              <a:rPr lang="fr-FR"/>
              <a:t> </a:t>
            </a:r>
          </a:p>
          <a:p>
            <a:endParaRPr lang="fr-FR" sz="2000" b="1"/>
          </a:p>
          <a:p>
            <a:r>
              <a:rPr lang="fr-FR" sz="2000" b="1"/>
              <a:t>BUT Remijan et al found a ratio CH</a:t>
            </a:r>
            <a:r>
              <a:rPr lang="fr-FR" sz="2000" b="1" baseline="-25000"/>
              <a:t>3</a:t>
            </a:r>
            <a:r>
              <a:rPr lang="fr-FR" sz="2000" b="1"/>
              <a:t>COOH/HCOOCH</a:t>
            </a:r>
            <a:r>
              <a:rPr lang="fr-FR" sz="2000" b="1" baseline="-25000"/>
              <a:t>3</a:t>
            </a:r>
            <a:r>
              <a:rPr lang="fr-FR" sz="2000" b="1"/>
              <a:t> 3.3 × 10</a:t>
            </a:r>
            <a:r>
              <a:rPr lang="fr-FR" sz="2000" b="1" baseline="3000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endParaRPr lang="fr-FR" sz="320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484313"/>
            <a:ext cx="3810000" cy="3951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75000"/>
              </a:lnSpc>
              <a:spcBef>
                <a:spcPct val="20000"/>
              </a:spcBef>
            </a:pPr>
            <a:endParaRPr lang="fr-FR" sz="20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067175" y="1484313"/>
            <a:ext cx="4859338" cy="431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75000"/>
              </a:lnSpc>
              <a:spcBef>
                <a:spcPct val="20000"/>
              </a:spcBef>
            </a:pPr>
            <a:endParaRPr lang="fr-FR" sz="200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9750" y="63500"/>
            <a:ext cx="857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3300"/>
                </a:solidFill>
              </a:rPr>
              <a:t>ACETIC ACID CH</a:t>
            </a:r>
            <a:r>
              <a:rPr lang="fr-FR" sz="2400" b="1" baseline="-25000">
                <a:solidFill>
                  <a:srgbClr val="FF3300"/>
                </a:solidFill>
              </a:rPr>
              <a:t>3</a:t>
            </a:r>
            <a:r>
              <a:rPr lang="fr-FR" sz="2400" b="1">
                <a:solidFill>
                  <a:srgbClr val="FF3300"/>
                </a:solidFill>
              </a:rPr>
              <a:t>COOH : a much lower barrier case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4663" y="4005263"/>
            <a:ext cx="4535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66FF"/>
                </a:solidFill>
              </a:rPr>
              <a:t>First detection of acetic acid in Sgr B2</a:t>
            </a:r>
            <a:r>
              <a:rPr lang="fr-FR" b="1"/>
              <a:t>: </a:t>
            </a:r>
          </a:p>
          <a:p>
            <a:pPr algn="ctr"/>
            <a:endParaRPr lang="fr-FR" b="1"/>
          </a:p>
          <a:p>
            <a:pPr algn="ctr"/>
            <a:r>
              <a:rPr lang="fr-FR" b="1"/>
              <a:t>Mehringer et al 1997 (4 lines detected)</a:t>
            </a:r>
          </a:p>
          <a:p>
            <a:pPr algn="ctr"/>
            <a:r>
              <a:rPr lang="fr-FR" b="1"/>
              <a:t>in the comets  : Crovisier et al 2001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2663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916238" y="476250"/>
            <a:ext cx="62277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fr-FR" sz="1600" b="1" dirty="0" err="1"/>
              <a:t>Barrier</a:t>
            </a:r>
            <a:r>
              <a:rPr lang="fr-FR" sz="1600" b="1" dirty="0"/>
              <a:t> </a:t>
            </a:r>
            <a:r>
              <a:rPr lang="fr-FR" sz="1600" b="1" dirty="0" err="1"/>
              <a:t>Heigth</a:t>
            </a:r>
            <a:r>
              <a:rPr lang="fr-FR" sz="1600" b="1" dirty="0"/>
              <a:t> V</a:t>
            </a:r>
            <a:r>
              <a:rPr lang="fr-FR" sz="1600" b="1" baseline="-25000" dirty="0"/>
              <a:t>3</a:t>
            </a:r>
            <a:r>
              <a:rPr lang="fr-FR" sz="1600" b="1" dirty="0"/>
              <a:t> = 160 cm</a:t>
            </a:r>
            <a:r>
              <a:rPr lang="fr-FR" sz="1600" b="1" baseline="30000" dirty="0"/>
              <a:t>-1, </a:t>
            </a:r>
            <a:r>
              <a:rPr lang="fr-FR" sz="1600" b="1" dirty="0"/>
              <a:t> s = 4V</a:t>
            </a:r>
            <a:r>
              <a:rPr lang="fr-FR" sz="1600" b="1" baseline="-25000" dirty="0"/>
              <a:t>3</a:t>
            </a:r>
            <a:r>
              <a:rPr lang="fr-FR" sz="1600" b="1" dirty="0"/>
              <a:t>/9F = 13</a:t>
            </a:r>
            <a:endParaRPr lang="fr-FR" sz="1600" b="1" baseline="30000" dirty="0"/>
          </a:p>
          <a:p>
            <a:pPr>
              <a:lnSpc>
                <a:spcPct val="145000"/>
              </a:lnSpc>
            </a:pPr>
            <a:r>
              <a:rPr lang="fr-FR" sz="1600" b="1" dirty="0" err="1">
                <a:solidFill>
                  <a:srgbClr val="0066FF"/>
                </a:solidFill>
              </a:rPr>
              <a:t>Ilyushin</a:t>
            </a:r>
            <a:r>
              <a:rPr lang="fr-FR" sz="1600" b="1" dirty="0">
                <a:solidFill>
                  <a:srgbClr val="0066FF"/>
                </a:solidFill>
              </a:rPr>
              <a:t> (Kharkov), Lovas, </a:t>
            </a:r>
            <a:r>
              <a:rPr lang="fr-FR" sz="1600" b="1" dirty="0" err="1">
                <a:solidFill>
                  <a:srgbClr val="0066FF"/>
                </a:solidFill>
              </a:rPr>
              <a:t>Hougen</a:t>
            </a:r>
            <a:r>
              <a:rPr lang="fr-FR" sz="1600" b="1" dirty="0">
                <a:solidFill>
                  <a:srgbClr val="0066FF"/>
                </a:solidFill>
              </a:rPr>
              <a:t> (NIST, USA), </a:t>
            </a:r>
            <a:r>
              <a:rPr lang="fr-FR" sz="1600" b="1" dirty="0" err="1">
                <a:solidFill>
                  <a:srgbClr val="0066FF"/>
                </a:solidFill>
              </a:rPr>
              <a:t>Demaison</a:t>
            </a:r>
            <a:r>
              <a:rPr lang="fr-FR" sz="1600" b="1" dirty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145000"/>
              </a:lnSpc>
            </a:pPr>
            <a:r>
              <a:rPr lang="fr-FR" sz="1600" b="1" dirty="0">
                <a:solidFill>
                  <a:srgbClr val="0066FF"/>
                </a:solidFill>
              </a:rPr>
              <a:t>(Lille):</a:t>
            </a:r>
            <a:r>
              <a:rPr lang="fr-FR" sz="1600" b="1" dirty="0"/>
              <a:t>	Fit of about 3800 </a:t>
            </a:r>
            <a:r>
              <a:rPr lang="fr-FR" sz="1600" b="1" dirty="0" err="1"/>
              <a:t>lines</a:t>
            </a:r>
            <a:r>
              <a:rPr lang="fr-FR" sz="1600" b="1" dirty="0"/>
              <a:t> up to J = 30</a:t>
            </a:r>
          </a:p>
          <a:p>
            <a:pPr>
              <a:lnSpc>
                <a:spcPct val="115000"/>
              </a:lnSpc>
            </a:pPr>
            <a:r>
              <a:rPr lang="en-US" sz="1600" dirty="0"/>
              <a:t>J. Mol. </a:t>
            </a:r>
            <a:r>
              <a:rPr lang="en-US" sz="1600" dirty="0" err="1"/>
              <a:t>Spectrosc</a:t>
            </a:r>
            <a:r>
              <a:rPr lang="en-US" sz="1600" dirty="0"/>
              <a:t>. 205, 286-303 (2001) </a:t>
            </a:r>
          </a:p>
          <a:p>
            <a:pPr>
              <a:lnSpc>
                <a:spcPct val="115000"/>
              </a:lnSpc>
            </a:pPr>
            <a:r>
              <a:rPr lang="en-US" sz="1600" dirty="0"/>
              <a:t>J. Mol. </a:t>
            </a:r>
            <a:r>
              <a:rPr lang="en-US" sz="1600" dirty="0" err="1"/>
              <a:t>Spectrosc</a:t>
            </a:r>
            <a:r>
              <a:rPr lang="en-US" sz="1600" dirty="0"/>
              <a:t>., 220, 170-186 (2003)</a:t>
            </a:r>
            <a:endParaRPr lang="fr-FR" sz="1600" dirty="0"/>
          </a:p>
          <a:p>
            <a:pPr>
              <a:lnSpc>
                <a:spcPct val="145000"/>
              </a:lnSpc>
            </a:pPr>
            <a:r>
              <a:rPr lang="fr-FR" b="1" dirty="0">
                <a:solidFill>
                  <a:srgbClr val="009900"/>
                </a:solidFill>
              </a:rPr>
              <a:t>Atlas of </a:t>
            </a:r>
            <a:r>
              <a:rPr lang="fr-FR" b="1" dirty="0" err="1">
                <a:solidFill>
                  <a:srgbClr val="009900"/>
                </a:solidFill>
              </a:rPr>
              <a:t>lines</a:t>
            </a:r>
            <a:r>
              <a:rPr lang="fr-FR" b="1" dirty="0">
                <a:solidFill>
                  <a:srgbClr val="009900"/>
                </a:solidFill>
              </a:rPr>
              <a:t> up to 400 GHz, JPCRD (2008)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95738" y="2708275"/>
            <a:ext cx="48593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-isomer of HCOOCH</a:t>
            </a:r>
            <a:r>
              <a:rPr lang="fr-FR" b="1" baseline="-25000"/>
              <a:t>3</a:t>
            </a:r>
            <a:r>
              <a:rPr lang="fr-FR" b="1"/>
              <a:t> et de CH</a:t>
            </a:r>
            <a:r>
              <a:rPr lang="fr-FR" b="1" baseline="-25000"/>
              <a:t>2</a:t>
            </a:r>
            <a:r>
              <a:rPr lang="fr-FR" b="1"/>
              <a:t>OHCHO</a:t>
            </a:r>
          </a:p>
          <a:p>
            <a:pPr algn="ctr"/>
            <a:r>
              <a:rPr lang="fr-FR" b="1"/>
              <a:t>-involved in the </a:t>
            </a:r>
            <a:r>
              <a:rPr lang="fr-FR" b="1">
                <a:solidFill>
                  <a:srgbClr val="FF0000"/>
                </a:solidFill>
              </a:rPr>
              <a:t>glycine synthesis</a:t>
            </a:r>
            <a:r>
              <a:rPr lang="fr-FR" b="1"/>
              <a:t> in the lab</a:t>
            </a:r>
          </a:p>
          <a:p>
            <a:pPr algn="ctr"/>
            <a:endParaRPr lang="fr-FR" b="1"/>
          </a:p>
          <a:p>
            <a:pPr algn="ctr"/>
            <a:endParaRPr lang="fr-FR" b="1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4032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211638" y="54451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Observed Spectrum of Sgr B2 , hot cores </a:t>
            </a:r>
          </a:p>
          <a:p>
            <a:pPr algn="ctr"/>
            <a:r>
              <a:rPr lang="fr-FR" b="1"/>
              <a:t>Remijan et al., ApJ, 576, 264-273, (2002)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0025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800" smtClean="0"/>
              <a:t>HCOOCH</a:t>
            </a:r>
            <a:r>
              <a:rPr lang="fr-FR" sz="3800" baseline="-25000" smtClean="0"/>
              <a:t>3</a:t>
            </a:r>
            <a:r>
              <a:rPr lang="fr-FR" sz="3800" smtClean="0"/>
              <a:t> </a:t>
            </a:r>
            <a:br>
              <a:rPr lang="fr-FR" sz="3800" smtClean="0"/>
            </a:br>
            <a:r>
              <a:rPr lang="fr-FR" sz="3800" smtClean="0"/>
              <a:t>and isotopologues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u="sng" baseline="30000" smtClean="0"/>
              <a:t>12</a:t>
            </a:r>
            <a:r>
              <a:rPr lang="fr-FR" u="sng" smtClean="0"/>
              <a:t>HCOO</a:t>
            </a:r>
            <a:r>
              <a:rPr lang="fr-FR" u="sng" baseline="30000" smtClean="0"/>
              <a:t>12</a:t>
            </a:r>
            <a:r>
              <a:rPr lang="fr-FR" u="sng" smtClean="0"/>
              <a:t>CH</a:t>
            </a:r>
            <a:r>
              <a:rPr lang="fr-FR" u="sng" baseline="-25000" smtClean="0"/>
              <a:t>3</a:t>
            </a:r>
            <a:r>
              <a:rPr lang="fr-FR" smtClean="0"/>
              <a:t>:</a:t>
            </a:r>
          </a:p>
          <a:p>
            <a:pPr eaLnBrk="1" hangingPunct="1"/>
            <a:r>
              <a:rPr lang="fr-FR" sz="2600" smtClean="0"/>
              <a:t>-About </a:t>
            </a:r>
            <a:r>
              <a:rPr lang="fr-FR" sz="2600" smtClean="0">
                <a:solidFill>
                  <a:srgbClr val="FF0000"/>
                </a:solidFill>
              </a:rPr>
              <a:t>900 lines from v</a:t>
            </a:r>
            <a:r>
              <a:rPr lang="fr-FR" sz="2600" baseline="-25000" smtClean="0">
                <a:solidFill>
                  <a:srgbClr val="FF0000"/>
                </a:solidFill>
              </a:rPr>
              <a:t>t</a:t>
            </a:r>
            <a:r>
              <a:rPr lang="fr-FR" sz="2600" smtClean="0">
                <a:solidFill>
                  <a:srgbClr val="FF0000"/>
                </a:solidFill>
              </a:rPr>
              <a:t> = 0 detected</a:t>
            </a:r>
            <a:r>
              <a:rPr lang="fr-FR" sz="2600" smtClean="0"/>
              <a:t> in hot cores (Orion KL, Sgr B2(N), W51 e1/e2), low-mass-star-forming regions, comets. </a:t>
            </a:r>
          </a:p>
          <a:p>
            <a:pPr eaLnBrk="1" hangingPunct="1"/>
            <a:r>
              <a:rPr lang="fr-FR" sz="2600" smtClean="0"/>
              <a:t>About </a:t>
            </a:r>
            <a:r>
              <a:rPr lang="fr-FR" sz="2600" smtClean="0">
                <a:solidFill>
                  <a:srgbClr val="FF0000"/>
                </a:solidFill>
              </a:rPr>
              <a:t>80 detected in v</a:t>
            </a:r>
            <a:r>
              <a:rPr lang="fr-FR" sz="2600" baseline="-25000" smtClean="0">
                <a:solidFill>
                  <a:srgbClr val="FF0000"/>
                </a:solidFill>
              </a:rPr>
              <a:t>t</a:t>
            </a:r>
            <a:r>
              <a:rPr lang="fr-FR" sz="2600" smtClean="0">
                <a:solidFill>
                  <a:srgbClr val="FF0000"/>
                </a:solidFill>
              </a:rPr>
              <a:t> = 1</a:t>
            </a:r>
            <a:r>
              <a:rPr lang="fr-FR" sz="2600" smtClean="0"/>
              <a:t> (Demyk et al A&amp;A, 2008, </a:t>
            </a:r>
            <a:r>
              <a:rPr lang="en-US" sz="2600" smtClean="0"/>
              <a:t>Kobayashi et al </a:t>
            </a:r>
            <a:r>
              <a:rPr lang="en-US" sz="2600" i="1" smtClean="0"/>
              <a:t>Ap. J</a:t>
            </a:r>
            <a:r>
              <a:rPr lang="en-US" sz="2600" smtClean="0"/>
              <a:t>., </a:t>
            </a:r>
            <a:r>
              <a:rPr lang="en-US" sz="2600" b="1" smtClean="0"/>
              <a:t>657</a:t>
            </a:r>
            <a:r>
              <a:rPr lang="en-US" sz="2600" smtClean="0"/>
              <a:t>, L17 (2007)).</a:t>
            </a:r>
          </a:p>
          <a:p>
            <a:pPr eaLnBrk="1" hangingPunct="1"/>
            <a:r>
              <a:rPr lang="en-US" sz="2600" smtClean="0"/>
              <a:t>v</a:t>
            </a:r>
            <a:r>
              <a:rPr lang="en-US" sz="2600" baseline="-25000" smtClean="0"/>
              <a:t>t</a:t>
            </a:r>
            <a:r>
              <a:rPr lang="en-US" sz="2600" smtClean="0"/>
              <a:t> = 2 torsional state, Kobayashi et al</a:t>
            </a:r>
            <a:endParaRPr lang="fr-FR" sz="2600" smtClean="0"/>
          </a:p>
          <a:p>
            <a:pPr eaLnBrk="1" hangingPunct="1">
              <a:buFont typeface="Wingdings" pitchFamily="2" charset="2"/>
              <a:buNone/>
            </a:pPr>
            <a:endParaRPr lang="fr-FR" sz="2600" smtClean="0"/>
          </a:p>
        </p:txBody>
      </p:sp>
      <p:pic>
        <p:nvPicPr>
          <p:cNvPr id="33796" name="Picture 4" descr="figure_methylfor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35147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45085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b="1"/>
          </a:p>
          <a:p>
            <a:endParaRPr lang="fr-FR" sz="2000" b="1"/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FF6600"/>
                </a:solidFill>
              </a:rPr>
              <a:t>Internal rotation of astrophysical molecules : microwave, (sub)-millimeter spectra of isotopic species of methyl formate</a:t>
            </a:r>
          </a:p>
          <a:p>
            <a:pPr algn="ctr"/>
            <a:r>
              <a:rPr lang="fr-FR" b="1">
                <a:solidFill>
                  <a:srgbClr val="FF6600"/>
                </a:solidFill>
              </a:rPr>
              <a:t>L. Margulès, Th Huet, J. Demaison, R. Motyenko, (Lille) and M. Carvajal, Huelva</a:t>
            </a:r>
          </a:p>
          <a:p>
            <a:pPr algn="ctr"/>
            <a:r>
              <a:rPr lang="fr-FR" b="1">
                <a:solidFill>
                  <a:srgbClr val="0066FF"/>
                </a:solidFill>
              </a:rPr>
              <a:t>Astrophysical detection: J. Cernicharo (madrid)</a:t>
            </a:r>
          </a:p>
          <a:p>
            <a:r>
              <a:rPr lang="fr-FR" sz="2400" b="1"/>
              <a:t>HCOOCH</a:t>
            </a:r>
            <a:r>
              <a:rPr lang="fr-FR" sz="2400" b="1" baseline="-25000"/>
              <a:t>3</a:t>
            </a:r>
            <a:r>
              <a:rPr lang="fr-FR" sz="2400" b="1"/>
              <a:t>, H</a:t>
            </a:r>
            <a:r>
              <a:rPr lang="fr-FR" sz="2400" b="1" baseline="30000"/>
              <a:t>13</a:t>
            </a:r>
            <a:r>
              <a:rPr lang="fr-FR" sz="2400" b="1"/>
              <a:t>COOCH</a:t>
            </a:r>
            <a:r>
              <a:rPr lang="fr-FR" sz="2400" b="1" baseline="-25000"/>
              <a:t>3</a:t>
            </a:r>
            <a:r>
              <a:rPr lang="fr-FR" sz="2400" b="1"/>
              <a:t>, </a:t>
            </a:r>
          </a:p>
          <a:p>
            <a:r>
              <a:rPr lang="fr-FR" sz="2400" b="1"/>
              <a:t>HCOO</a:t>
            </a:r>
            <a:r>
              <a:rPr lang="fr-FR" sz="2400" b="1" baseline="30000"/>
              <a:t>13</a:t>
            </a:r>
            <a:r>
              <a:rPr lang="fr-FR" sz="2400" b="1"/>
              <a:t>CH</a:t>
            </a:r>
            <a:r>
              <a:rPr lang="fr-FR" sz="2400" b="1" baseline="-25000"/>
              <a:t>3</a:t>
            </a:r>
            <a:r>
              <a:rPr lang="fr-FR" sz="2400" b="1"/>
              <a:t>, DCOOCH</a:t>
            </a:r>
            <a:r>
              <a:rPr lang="fr-FR" sz="2400" b="1" baseline="-25000"/>
              <a:t>3</a:t>
            </a:r>
            <a:r>
              <a:rPr lang="fr-FR" sz="2400" b="1"/>
              <a:t>,</a:t>
            </a:r>
          </a:p>
          <a:p>
            <a:r>
              <a:rPr lang="fr-FR" sz="2400" b="1"/>
              <a:t>HC</a:t>
            </a:r>
            <a:r>
              <a:rPr lang="fr-FR" sz="2400" b="1" baseline="30000"/>
              <a:t>18</a:t>
            </a:r>
            <a:r>
              <a:rPr lang="fr-FR" sz="2400" b="1"/>
              <a:t>OOCH</a:t>
            </a:r>
            <a:r>
              <a:rPr lang="fr-FR" sz="2400" b="1" baseline="-25000"/>
              <a:t>3</a:t>
            </a:r>
            <a:r>
              <a:rPr lang="fr-FR" sz="2400" b="1"/>
              <a:t>, HCO</a:t>
            </a:r>
            <a:r>
              <a:rPr lang="fr-FR" sz="2400" b="1" baseline="30000"/>
              <a:t>18</a:t>
            </a:r>
            <a:r>
              <a:rPr lang="fr-FR" sz="2400" b="1"/>
              <a:t>OCH</a:t>
            </a:r>
            <a:r>
              <a:rPr lang="fr-FR" sz="2400" b="1" baseline="-25000"/>
              <a:t>3</a:t>
            </a:r>
            <a:endParaRPr lang="fr-FR" sz="2400" b="1"/>
          </a:p>
          <a:p>
            <a:endParaRPr lang="fr-FR" sz="2400" b="1"/>
          </a:p>
          <a:p>
            <a:r>
              <a:rPr lang="fr-FR" sz="2400" b="1"/>
              <a:t> </a:t>
            </a:r>
            <a:r>
              <a:rPr lang="fr-FR" sz="2400"/>
              <a:t>Astrophysical interest </a:t>
            </a:r>
          </a:p>
          <a:p>
            <a:r>
              <a:rPr lang="fr-FR" sz="2000"/>
              <a:t>(ALMA, Herschel</a:t>
            </a:r>
            <a:r>
              <a:rPr lang="fr-FR" sz="2000" b="1"/>
              <a:t>)</a:t>
            </a:r>
          </a:p>
          <a:p>
            <a:pPr>
              <a:buFontTx/>
              <a:buChar char="-"/>
            </a:pPr>
            <a:r>
              <a:rPr lang="fr-FR" b="1"/>
              <a:t>MF formation from</a:t>
            </a:r>
          </a:p>
          <a:p>
            <a:r>
              <a:rPr lang="fr-FR" b="1"/>
              <a:t> H</a:t>
            </a:r>
            <a:r>
              <a:rPr lang="fr-FR" b="1" baseline="-25000"/>
              <a:t>2</a:t>
            </a:r>
            <a:r>
              <a:rPr lang="fr-FR" b="1"/>
              <a:t>CO and CH3OH </a:t>
            </a:r>
          </a:p>
          <a:p>
            <a:endParaRPr lang="fr-FR" b="1"/>
          </a:p>
          <a:p>
            <a:pPr>
              <a:buFontTx/>
              <a:buChar char="-"/>
            </a:pPr>
            <a:r>
              <a:rPr lang="fr-FR" b="1"/>
              <a:t> to get rid of unidentified lines </a:t>
            </a:r>
          </a:p>
          <a:p>
            <a:r>
              <a:rPr lang="fr-FR" b="1"/>
              <a:t>in the surveys</a:t>
            </a:r>
          </a:p>
          <a:p>
            <a:endParaRPr lang="fr-FR" b="1"/>
          </a:p>
          <a:p>
            <a:pPr>
              <a:buFontTx/>
              <a:buChar char="-"/>
            </a:pPr>
            <a:r>
              <a:rPr lang="fr-FR" b="1"/>
              <a:t>To determine isotopic</a:t>
            </a:r>
          </a:p>
          <a:p>
            <a:r>
              <a:rPr lang="fr-FR" b="1"/>
              <a:t>ratios</a:t>
            </a:r>
          </a:p>
          <a:p>
            <a:r>
              <a:rPr lang="fr-FR" sz="1600" b="1">
                <a:solidFill>
                  <a:srgbClr val="FF0000"/>
                </a:solidFill>
              </a:rPr>
              <a:t>Our prediction has allowed the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 b="1">
                <a:solidFill>
                  <a:srgbClr val="FF0000"/>
                </a:solidFill>
              </a:rPr>
              <a:t> first detection of 460 lines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 b="1">
                <a:solidFill>
                  <a:srgbClr val="FF0000"/>
                </a:solidFill>
              </a:rPr>
              <a:t> 13C1 and 13C2 methyl formate in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 b="1">
                <a:solidFill>
                  <a:srgbClr val="FF0000"/>
                </a:solidFill>
              </a:rPr>
              <a:t> Orion !</a:t>
            </a:r>
          </a:p>
          <a:p>
            <a:endParaRPr lang="fr-FR" sz="1600" b="1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341438"/>
            <a:ext cx="55086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148262" y="6491288"/>
            <a:ext cx="3744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</a:rPr>
              <a:t>Carvajal</a:t>
            </a:r>
            <a:r>
              <a:rPr lang="fr-FR" sz="1600" b="1" dirty="0" smtClean="0">
                <a:solidFill>
                  <a:srgbClr val="0000FF"/>
                </a:solidFill>
              </a:rPr>
              <a:t>, </a:t>
            </a:r>
            <a:r>
              <a:rPr lang="fr-FR" sz="1600" b="1" dirty="0" err="1" smtClean="0">
                <a:solidFill>
                  <a:srgbClr val="0000FF"/>
                </a:solidFill>
              </a:rPr>
              <a:t>Kleiner</a:t>
            </a:r>
            <a:r>
              <a:rPr lang="fr-FR" sz="1600" b="1" dirty="0" smtClean="0">
                <a:solidFill>
                  <a:srgbClr val="0000FF"/>
                </a:solidFill>
              </a:rPr>
              <a:t> et al A&amp;A </a:t>
            </a:r>
            <a:r>
              <a:rPr lang="fr-FR" sz="1600" b="1" dirty="0">
                <a:solidFill>
                  <a:srgbClr val="0000FF"/>
                </a:solidFill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03575" y="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ACETAMIDE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08400" y="0"/>
            <a:ext cx="5256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V</a:t>
            </a:r>
            <a:r>
              <a:rPr lang="fr-FR" sz="2000" b="1" baseline="-25000" dirty="0"/>
              <a:t>3</a:t>
            </a:r>
            <a:r>
              <a:rPr lang="fr-FR" sz="2000" b="1" dirty="0"/>
              <a:t> = 25 cm</a:t>
            </a:r>
            <a:r>
              <a:rPr lang="fr-FR" sz="2000" b="1" baseline="30000" dirty="0"/>
              <a:t>-1</a:t>
            </a:r>
          </a:p>
          <a:p>
            <a:pPr algn="ctr"/>
            <a:r>
              <a:rPr lang="fr-FR" sz="2000" b="1" dirty="0" smtClean="0"/>
              <a:t>Hyperfine (</a:t>
            </a:r>
            <a:r>
              <a:rPr lang="fr-FR" sz="2000" b="1" baseline="30000" dirty="0" smtClean="0"/>
              <a:t>14</a:t>
            </a:r>
            <a:r>
              <a:rPr lang="fr-FR" sz="2000" b="1" dirty="0" smtClean="0"/>
              <a:t>N) and </a:t>
            </a:r>
            <a:r>
              <a:rPr lang="fr-FR" sz="2000" b="1" dirty="0" err="1" smtClean="0"/>
              <a:t>internal</a:t>
            </a:r>
            <a:r>
              <a:rPr lang="fr-FR" sz="2000" b="1" dirty="0" smtClean="0"/>
              <a:t> rotation </a:t>
            </a:r>
          </a:p>
          <a:p>
            <a:pPr algn="ctr"/>
            <a:r>
              <a:rPr lang="fr-FR" sz="2000" b="1" dirty="0" err="1" smtClean="0"/>
              <a:t>splittings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843463"/>
            <a:ext cx="91440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/>
              <a:t>“Detection of </a:t>
            </a:r>
            <a:r>
              <a:rPr lang="en-GB" b="1" dirty="0" err="1"/>
              <a:t>Acetamide</a:t>
            </a:r>
            <a:r>
              <a:rPr lang="en-GB" b="1" dirty="0"/>
              <a:t> (CH</a:t>
            </a:r>
            <a:r>
              <a:rPr lang="en-GB" b="1" baseline="-25000" dirty="0"/>
              <a:t>3</a:t>
            </a:r>
            <a:r>
              <a:rPr lang="en-GB" b="1" dirty="0"/>
              <a:t>CONH</a:t>
            </a:r>
            <a:r>
              <a:rPr lang="en-GB" b="1" baseline="-25000" dirty="0"/>
              <a:t>2</a:t>
            </a:r>
            <a:r>
              <a:rPr lang="en-GB" b="1" dirty="0"/>
              <a:t>): </a:t>
            </a:r>
            <a:r>
              <a:rPr lang="en-GB" b="1" dirty="0">
                <a:solidFill>
                  <a:srgbClr val="0066FF"/>
                </a:solidFill>
              </a:rPr>
              <a:t>The largest Interstellar Molecule with a Peptide Bond</a:t>
            </a:r>
            <a:r>
              <a:rPr lang="en-GB" b="1" dirty="0"/>
              <a:t>”, J. M. HOLLIS, F. J. LOVAS, A. J. REMIJAN, P. R. JEWELL, </a:t>
            </a:r>
            <a:br>
              <a:rPr lang="en-GB" b="1" dirty="0"/>
            </a:br>
            <a:r>
              <a:rPr lang="en-GB" b="1" dirty="0"/>
              <a:t>V. V. ILYUSHYN and I. KLEINER</a:t>
            </a:r>
            <a:r>
              <a:rPr lang="fr-FR" b="1" dirty="0"/>
              <a:t> </a:t>
            </a:r>
            <a:r>
              <a:rPr lang="en-GB" b="1" dirty="0"/>
              <a:t>Ap. J., 643, L25-L28 (2006).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Yamaguchi, Hagiwara, </a:t>
            </a:r>
            <a:r>
              <a:rPr lang="en-US" sz="1600" b="1" dirty="0" err="1"/>
              <a:t>Odashima</a:t>
            </a:r>
            <a:r>
              <a:rPr lang="en-US" sz="1600" b="1" dirty="0"/>
              <a:t>, Takagi, and </a:t>
            </a:r>
            <a:r>
              <a:rPr lang="en-US" sz="1600" b="1" dirty="0" err="1"/>
              <a:t>Tsunekawa</a:t>
            </a:r>
            <a:r>
              <a:rPr lang="en-US" sz="1600" b="1" dirty="0"/>
              <a:t>, </a:t>
            </a:r>
            <a:r>
              <a:rPr lang="en-GB" sz="1600" b="1" dirty="0"/>
              <a:t>J. Mol. </a:t>
            </a:r>
            <a:r>
              <a:rPr lang="en-GB" sz="1600" b="1" dirty="0" err="1"/>
              <a:t>Spectrosc</a:t>
            </a:r>
            <a:r>
              <a:rPr lang="en-GB" sz="1600" b="1" dirty="0"/>
              <a:t>. </a:t>
            </a:r>
            <a:r>
              <a:rPr lang="en-US" sz="1600" b="1" dirty="0"/>
              <a:t>215, 144 (2002)</a:t>
            </a:r>
            <a:endParaRPr lang="de-DE" sz="1600" b="1" dirty="0"/>
          </a:p>
          <a:p>
            <a:pPr algn="ctr"/>
            <a:r>
              <a:rPr lang="de-DE" sz="1600" b="1" dirty="0" err="1"/>
              <a:t>Suenram</a:t>
            </a:r>
            <a:r>
              <a:rPr lang="de-DE" sz="1600" b="1" dirty="0"/>
              <a:t>, Kleiner et al J. Mol. </a:t>
            </a:r>
            <a:r>
              <a:rPr lang="en-US" sz="1600" b="1" dirty="0" err="1"/>
              <a:t>Spectrosc</a:t>
            </a:r>
            <a:r>
              <a:rPr lang="en-US" sz="1600" b="1" dirty="0"/>
              <a:t>. , 208, 188 (2001), </a:t>
            </a:r>
            <a:br>
              <a:rPr lang="en-US" sz="1600" b="1" dirty="0"/>
            </a:br>
            <a:r>
              <a:rPr lang="en-US" sz="1600" b="1" dirty="0" err="1"/>
              <a:t>Ilyushin</a:t>
            </a:r>
            <a:r>
              <a:rPr lang="en-US" sz="1600" b="1" dirty="0"/>
              <a:t>, </a:t>
            </a:r>
            <a:r>
              <a:rPr lang="en-US" sz="1600" b="1" dirty="0" err="1"/>
              <a:t>Kleiner</a:t>
            </a:r>
            <a:r>
              <a:rPr lang="en-US" sz="1600" b="1" dirty="0"/>
              <a:t> et al </a:t>
            </a:r>
            <a:r>
              <a:rPr lang="en-GB" sz="1600" b="1" dirty="0"/>
              <a:t>J. Mol. </a:t>
            </a:r>
            <a:r>
              <a:rPr lang="en-GB" sz="1600" b="1" dirty="0" err="1"/>
              <a:t>Spectrosc</a:t>
            </a:r>
            <a:r>
              <a:rPr lang="en-GB" sz="1600" b="1" dirty="0"/>
              <a:t>., 227, 115 (2004).</a:t>
            </a:r>
            <a:endParaRPr lang="fr-FR" sz="1600" b="1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522007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437063"/>
            <a:ext cx="3065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220072" y="2492896"/>
            <a:ext cx="3779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First </a:t>
            </a:r>
            <a:r>
              <a:rPr lang="fr-FR" b="1" dirty="0" err="1" smtClean="0"/>
              <a:t>detection</a:t>
            </a:r>
            <a:r>
              <a:rPr lang="fr-FR" b="1" dirty="0" smtClean="0"/>
              <a:t> of </a:t>
            </a:r>
            <a:r>
              <a:rPr lang="fr-FR" b="1" dirty="0" err="1" smtClean="0"/>
              <a:t>acetalide</a:t>
            </a:r>
            <a:r>
              <a:rPr lang="fr-FR" b="1" dirty="0" smtClean="0"/>
              <a:t> in the star </a:t>
            </a:r>
            <a:r>
              <a:rPr lang="fr-FR" b="1" dirty="0" err="1" smtClean="0"/>
              <a:t>forming</a:t>
            </a:r>
            <a:r>
              <a:rPr lang="fr-FR" b="1" dirty="0" smtClean="0"/>
              <a:t> </a:t>
            </a:r>
            <a:r>
              <a:rPr lang="fr-FR" b="1" dirty="0" err="1" smtClean="0"/>
              <a:t>region</a:t>
            </a:r>
            <a:r>
              <a:rPr lang="fr-FR" b="1" dirty="0" smtClean="0"/>
              <a:t> of SgrB2 </a:t>
            </a:r>
            <a:r>
              <a:rPr lang="fr-FR" b="1" dirty="0" err="1"/>
              <a:t>with</a:t>
            </a:r>
            <a:r>
              <a:rPr lang="fr-FR" b="1" dirty="0"/>
              <a:t> the 100m Green Bank </a:t>
            </a:r>
            <a:r>
              <a:rPr lang="fr-FR" b="1" dirty="0" err="1"/>
              <a:t>telescope</a:t>
            </a:r>
            <a:r>
              <a:rPr lang="fr-FR" b="1" dirty="0"/>
              <a:t> (GBT)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9800</TotalTime>
  <Words>1023</Words>
  <Application>Microsoft Office PowerPoint</Application>
  <PresentationFormat>Affichage à l'écran (4:3)</PresentationFormat>
  <Paragraphs>159</Paragraphs>
  <Slides>11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Verve</vt:lpstr>
      <vt:lpstr>Graph</vt:lpstr>
      <vt:lpstr>Image</vt:lpstr>
      <vt:lpstr>Diapositive 1</vt:lpstr>
      <vt:lpstr>From Molecular spectroscopy to astrophysics </vt:lpstr>
      <vt:lpstr>Recent observatories!</vt:lpstr>
      <vt:lpstr>Diapositive 4</vt:lpstr>
      <vt:lpstr>Diapositive 5</vt:lpstr>
      <vt:lpstr>Diapositive 6</vt:lpstr>
      <vt:lpstr>HCOOCH3  and isotopologues</vt:lpstr>
      <vt:lpstr>Diapositive 8</vt:lpstr>
      <vt:lpstr>Diapositive 9</vt:lpstr>
      <vt:lpstr>Diapositive 10</vt:lpstr>
      <vt:lpstr>Diapositive 11</vt:lpstr>
    </vt:vector>
  </TitlesOfParts>
  <Company>PhLAM, UMR 8523 CNRS-U. Lille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rotation interne dans les molécules de type biomimétiques</dc:title>
  <dc:creator>Therese Huet</dc:creator>
  <cp:lastModifiedBy>isabelleK</cp:lastModifiedBy>
  <cp:revision>586</cp:revision>
  <dcterms:created xsi:type="dcterms:W3CDTF">2006-07-01T12:12:11Z</dcterms:created>
  <dcterms:modified xsi:type="dcterms:W3CDTF">2014-12-10T14:31:54Z</dcterms:modified>
</cp:coreProperties>
</file>