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3" r:id="rId2"/>
    <p:sldId id="398" r:id="rId3"/>
    <p:sldId id="394" r:id="rId4"/>
    <p:sldId id="392" r:id="rId5"/>
    <p:sldId id="396" r:id="rId6"/>
    <p:sldId id="397" r:id="rId7"/>
    <p:sldId id="377" r:id="rId8"/>
    <p:sldId id="380" r:id="rId9"/>
    <p:sldId id="381" r:id="rId10"/>
    <p:sldId id="382" r:id="rId11"/>
    <p:sldId id="383" r:id="rId12"/>
    <p:sldId id="384" r:id="rId13"/>
    <p:sldId id="387" r:id="rId14"/>
    <p:sldId id="389" r:id="rId15"/>
    <p:sldId id="427" r:id="rId16"/>
    <p:sldId id="428" r:id="rId17"/>
    <p:sldId id="431" r:id="rId18"/>
    <p:sldId id="430" r:id="rId19"/>
    <p:sldId id="410" r:id="rId20"/>
    <p:sldId id="375" r:id="rId21"/>
    <p:sldId id="465" r:id="rId22"/>
    <p:sldId id="399" r:id="rId23"/>
    <p:sldId id="400" r:id="rId24"/>
    <p:sldId id="462" r:id="rId25"/>
    <p:sldId id="426" r:id="rId26"/>
    <p:sldId id="423" r:id="rId27"/>
    <p:sldId id="290" r:id="rId28"/>
    <p:sldId id="401" r:id="rId29"/>
    <p:sldId id="406" r:id="rId30"/>
    <p:sldId id="402" r:id="rId31"/>
    <p:sldId id="405" r:id="rId32"/>
    <p:sldId id="435" r:id="rId33"/>
    <p:sldId id="404" r:id="rId34"/>
    <p:sldId id="436" r:id="rId35"/>
    <p:sldId id="449" r:id="rId36"/>
    <p:sldId id="408" r:id="rId37"/>
    <p:sldId id="429" r:id="rId38"/>
    <p:sldId id="416" r:id="rId39"/>
    <p:sldId id="417" r:id="rId40"/>
    <p:sldId id="421" r:id="rId41"/>
    <p:sldId id="370" r:id="rId42"/>
    <p:sldId id="442" r:id="rId43"/>
    <p:sldId id="343" r:id="rId44"/>
    <p:sldId id="322" r:id="rId45"/>
    <p:sldId id="323" r:id="rId46"/>
    <p:sldId id="373" r:id="rId47"/>
    <p:sldId id="371" r:id="rId48"/>
    <p:sldId id="425" r:id="rId49"/>
    <p:sldId id="463" r:id="rId50"/>
    <p:sldId id="464" r:id="rId51"/>
    <p:sldId id="422" r:id="rId52"/>
    <p:sldId id="461" r:id="rId53"/>
    <p:sldId id="352" r:id="rId54"/>
    <p:sldId id="460" r:id="rId55"/>
    <p:sldId id="350" r:id="rId56"/>
    <p:sldId id="441" r:id="rId57"/>
    <p:sldId id="419" r:id="rId58"/>
    <p:sldId id="455" r:id="rId59"/>
    <p:sldId id="437" r:id="rId60"/>
    <p:sldId id="452" r:id="rId61"/>
    <p:sldId id="453" r:id="rId62"/>
    <p:sldId id="454" r:id="rId63"/>
    <p:sldId id="346" r:id="rId64"/>
    <p:sldId id="420" r:id="rId65"/>
    <p:sldId id="351" r:id="rId66"/>
    <p:sldId id="446" r:id="rId67"/>
    <p:sldId id="366" r:id="rId68"/>
    <p:sldId id="450" r:id="rId69"/>
    <p:sldId id="341" r:id="rId70"/>
    <p:sldId id="451" r:id="rId71"/>
    <p:sldId id="439" r:id="rId72"/>
    <p:sldId id="327" r:id="rId73"/>
    <p:sldId id="326" r:id="rId74"/>
    <p:sldId id="448" r:id="rId75"/>
    <p:sldId id="356" r:id="rId76"/>
    <p:sldId id="355" r:id="rId77"/>
    <p:sldId id="342" r:id="rId78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C0C0C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1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8EB70-ABBB-43D4-BB0D-88E88DFE66E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4622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DDD96-21A8-45E9-AB4F-0CAFB3F8733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426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0FE496-E57C-4AD2-8AA0-366C7178512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1622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CD8500A-39A4-469F-AF03-64DE6129F17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99663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9B4B0-90AD-48E1-8B44-749ADD9823B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7830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0805B-1457-439F-ADD3-D36F3FD7414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24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01602-AAAA-4FFC-8752-54430C58E45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2736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8D64D-9C34-40F7-ADDA-25DD55B5489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8993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0F56A-6DED-4F73-A2A5-1FFCFFA853B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84578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5D7B8B-6EEA-4E64-8B8C-21BED5D86A6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3867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E3FF6-C9A5-4F88-951F-8B4B127B138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4399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EA337-255B-47D5-97F4-12A97EEE388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0340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 alt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153F1DA-9FE6-4AC5-8B3B-78C91D6BB714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08860" y="6008189"/>
            <a:ext cx="4185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Recette technique – Septembre 2011</a:t>
            </a:r>
          </a:p>
          <a:p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26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000"/>
            <a:ext cx="9360000" cy="7020000"/>
          </a:xfrm>
        </p:spPr>
      </p:pic>
      <p:sp>
        <p:nvSpPr>
          <p:cNvPr id="6" name="ZoneTexte 5"/>
          <p:cNvSpPr txBox="1"/>
          <p:nvPr/>
        </p:nvSpPr>
        <p:spPr>
          <a:xfrm>
            <a:off x="24543" y="188640"/>
            <a:ext cx="4044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Livraison à Créteil – Octobre 2011</a:t>
            </a:r>
          </a:p>
          <a:p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41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" y="-165448"/>
            <a:ext cx="9360000" cy="7020000"/>
          </a:xfrm>
        </p:spPr>
      </p:pic>
      <p:sp>
        <p:nvSpPr>
          <p:cNvPr id="6" name="ZoneTexte 5"/>
          <p:cNvSpPr txBox="1"/>
          <p:nvPr/>
        </p:nvSpPr>
        <p:spPr>
          <a:xfrm>
            <a:off x="107504" y="116632"/>
            <a:ext cx="4044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Livraison à Créteil – Octobre 2011</a:t>
            </a:r>
          </a:p>
          <a:p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52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000"/>
            <a:ext cx="9360000" cy="7020000"/>
          </a:xfrm>
        </p:spPr>
      </p:pic>
      <p:sp>
        <p:nvSpPr>
          <p:cNvPr id="6" name="ZoneTexte 5"/>
          <p:cNvSpPr txBox="1"/>
          <p:nvPr/>
        </p:nvSpPr>
        <p:spPr>
          <a:xfrm>
            <a:off x="107504" y="0"/>
            <a:ext cx="4044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Livraison à Créteil – Octobre 2011</a:t>
            </a:r>
          </a:p>
          <a:p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57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000"/>
            <a:ext cx="9360000" cy="7020000"/>
          </a:xfrm>
        </p:spPr>
      </p:pic>
      <p:sp>
        <p:nvSpPr>
          <p:cNvPr id="6" name="ZoneTexte 5"/>
          <p:cNvSpPr txBox="1"/>
          <p:nvPr/>
        </p:nvSpPr>
        <p:spPr>
          <a:xfrm>
            <a:off x="107504" y="116632"/>
            <a:ext cx="4044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Livraison à Créteil – Octobre 2011</a:t>
            </a:r>
          </a:p>
          <a:p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6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000"/>
            <a:ext cx="9360000" cy="7020000"/>
          </a:xfrm>
        </p:spPr>
      </p:pic>
      <p:sp>
        <p:nvSpPr>
          <p:cNvPr id="6" name="ZoneTexte 5"/>
          <p:cNvSpPr txBox="1"/>
          <p:nvPr/>
        </p:nvSpPr>
        <p:spPr>
          <a:xfrm>
            <a:off x="3131840" y="1412776"/>
            <a:ext cx="4044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Livraison à Créteil – Octobre 2011</a:t>
            </a:r>
          </a:p>
          <a:p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50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60648"/>
            <a:ext cx="9360000" cy="6240000"/>
          </a:xfrm>
        </p:spPr>
      </p:pic>
      <p:sp>
        <p:nvSpPr>
          <p:cNvPr id="5" name="ZoneTexte 4"/>
          <p:cNvSpPr txBox="1"/>
          <p:nvPr/>
        </p:nvSpPr>
        <p:spPr>
          <a:xfrm>
            <a:off x="323528" y="476672"/>
            <a:ext cx="495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Mise en œuvre et tests à Créteil – avril 2013</a:t>
            </a:r>
          </a:p>
        </p:txBody>
      </p:sp>
    </p:spTree>
    <p:extLst>
      <p:ext uri="{BB962C8B-B14F-4D97-AF65-F5344CB8AC3E}">
        <p14:creationId xmlns:p14="http://schemas.microsoft.com/office/powerpoint/2010/main" val="1828184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242608"/>
            <a:ext cx="4799999" cy="7200000"/>
          </a:xfrm>
        </p:spPr>
      </p:pic>
      <p:sp>
        <p:nvSpPr>
          <p:cNvPr id="5" name="ZoneTexte 4"/>
          <p:cNvSpPr txBox="1"/>
          <p:nvPr/>
        </p:nvSpPr>
        <p:spPr>
          <a:xfrm>
            <a:off x="2123728" y="46365"/>
            <a:ext cx="495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Mise en œuvre et tests à Créteil – avril 2013</a:t>
            </a:r>
          </a:p>
          <a:p>
            <a:pPr algn="ctr"/>
            <a:r>
              <a:rPr lang="fr-FR" b="1" dirty="0" smtClean="0"/>
              <a:t>Montage veines prélèvement</a:t>
            </a:r>
          </a:p>
        </p:txBody>
      </p:sp>
    </p:spTree>
    <p:extLst>
      <p:ext uri="{BB962C8B-B14F-4D97-AF65-F5344CB8AC3E}">
        <p14:creationId xmlns:p14="http://schemas.microsoft.com/office/powerpoint/2010/main" val="64948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2339181"/>
            <a:ext cx="1962150" cy="3048000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25" y="2205000"/>
            <a:ext cx="2038350" cy="3048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70203"/>
            <a:ext cx="9468000" cy="6312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876760" y="170203"/>
            <a:ext cx="495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Mise en œuvre et tests à Créteil – avril 2013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Maquettage</a:t>
            </a:r>
          </a:p>
        </p:txBody>
      </p:sp>
    </p:spTree>
    <p:extLst>
      <p:ext uri="{BB962C8B-B14F-4D97-AF65-F5344CB8AC3E}">
        <p14:creationId xmlns:p14="http://schemas.microsoft.com/office/powerpoint/2010/main" val="421156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54000"/>
            <a:ext cx="4622400" cy="6912000"/>
          </a:xfrm>
        </p:spPr>
      </p:pic>
      <p:sp>
        <p:nvSpPr>
          <p:cNvPr id="5" name="ZoneTexte 4"/>
          <p:cNvSpPr txBox="1"/>
          <p:nvPr/>
        </p:nvSpPr>
        <p:spPr>
          <a:xfrm>
            <a:off x="2555776" y="260647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Mise en œuvre et tests à Créteil</a:t>
            </a:r>
          </a:p>
          <a:p>
            <a:pPr algn="ctr"/>
            <a:r>
              <a:rPr lang="fr-FR" b="1" dirty="0" smtClean="0"/>
              <a:t>Avril 2013</a:t>
            </a:r>
          </a:p>
        </p:txBody>
      </p:sp>
    </p:spTree>
    <p:extLst>
      <p:ext uri="{BB962C8B-B14F-4D97-AF65-F5344CB8AC3E}">
        <p14:creationId xmlns:p14="http://schemas.microsoft.com/office/powerpoint/2010/main" val="3522314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252000" cy="6939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1277" y="260648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Départ de Créteil direction Lampedusa – Mai 2013</a:t>
            </a:r>
          </a:p>
        </p:txBody>
      </p:sp>
    </p:spTree>
    <p:extLst>
      <p:ext uri="{BB962C8B-B14F-4D97-AF65-F5344CB8AC3E}">
        <p14:creationId xmlns:p14="http://schemas.microsoft.com/office/powerpoint/2010/main" val="728833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037"/>
            <a:ext cx="9360000" cy="7020000"/>
          </a:xfrm>
        </p:spPr>
      </p:pic>
      <p:sp>
        <p:nvSpPr>
          <p:cNvPr id="6" name="ZoneTexte 5"/>
          <p:cNvSpPr txBox="1"/>
          <p:nvPr/>
        </p:nvSpPr>
        <p:spPr>
          <a:xfrm>
            <a:off x="251520" y="6093296"/>
            <a:ext cx="4185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Recette technique – Septembre 2011</a:t>
            </a:r>
          </a:p>
          <a:p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60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336206"/>
            <a:ext cx="9324000" cy="40550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79512" y="764704"/>
            <a:ext cx="5835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Départ de Créteil direction Lampedusa – Mai 2013</a:t>
            </a:r>
          </a:p>
        </p:txBody>
      </p:sp>
    </p:spTree>
    <p:extLst>
      <p:ext uri="{BB962C8B-B14F-4D97-AF65-F5344CB8AC3E}">
        <p14:creationId xmlns:p14="http://schemas.microsoft.com/office/powerpoint/2010/main" val="2017967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7" descr="16jul2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76672"/>
            <a:ext cx="9432000" cy="581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164288" y="4893840"/>
            <a:ext cx="1878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2400" b="1" dirty="0">
                <a:solidFill>
                  <a:schemeClr val="bg1"/>
                </a:solidFill>
              </a:rPr>
              <a:t>Lampedusa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793419" y="4509120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chemeClr val="bg1"/>
                </a:solidFill>
              </a:rPr>
              <a:t>+</a:t>
            </a:r>
            <a:endParaRPr lang="fr-FR" sz="44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835696" y="3789040"/>
            <a:ext cx="2055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Poussières terrigènes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187999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671"/>
            <a:ext cx="9360000" cy="7092671"/>
          </a:xfrm>
        </p:spPr>
      </p:pic>
      <p:sp>
        <p:nvSpPr>
          <p:cNvPr id="5" name="ZoneTexte 4"/>
          <p:cNvSpPr txBox="1"/>
          <p:nvPr/>
        </p:nvSpPr>
        <p:spPr>
          <a:xfrm>
            <a:off x="3237674" y="188640"/>
            <a:ext cx="2765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Lampedusa, Italie</a:t>
            </a:r>
          </a:p>
          <a:p>
            <a:pPr algn="ctr"/>
            <a:r>
              <a:rPr lang="fr-FR" altLang="fr-FR" sz="2400" b="1" dirty="0" smtClean="0">
                <a:solidFill>
                  <a:schemeClr val="bg1"/>
                </a:solidFill>
              </a:rPr>
              <a:t>35°31'N</a:t>
            </a:r>
            <a:r>
              <a:rPr lang="fr-FR" altLang="fr-FR" sz="2400" b="1" dirty="0">
                <a:solidFill>
                  <a:schemeClr val="bg1"/>
                </a:solidFill>
              </a:rPr>
              <a:t>, 12°37°E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148064" y="5241213"/>
            <a:ext cx="2238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La station de mesure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81026" y="3595778"/>
            <a:ext cx="1188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L’aéroport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635896" y="2996952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La ville</a:t>
            </a:r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07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4" y="-138039"/>
            <a:ext cx="9360000" cy="7020000"/>
          </a:xfrm>
        </p:spPr>
      </p:pic>
      <p:sp>
        <p:nvSpPr>
          <p:cNvPr id="5" name="ZoneTexte 4"/>
          <p:cNvSpPr txBox="1"/>
          <p:nvPr/>
        </p:nvSpPr>
        <p:spPr>
          <a:xfrm>
            <a:off x="4139952" y="1556792"/>
            <a:ext cx="2238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La station de mesure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870391" y="1938318"/>
            <a:ext cx="157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Le sémaphore</a:t>
            </a:r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4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88" y="9384"/>
            <a:ext cx="5157000" cy="6876000"/>
          </a:xfrm>
        </p:spPr>
      </p:pic>
    </p:spTree>
    <p:extLst>
      <p:ext uri="{BB962C8B-B14F-4D97-AF65-F5344CB8AC3E}">
        <p14:creationId xmlns:p14="http://schemas.microsoft.com/office/powerpoint/2010/main" val="3179070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410"/>
            <a:ext cx="9360000" cy="7020000"/>
          </a:xfrm>
        </p:spPr>
      </p:pic>
      <p:sp>
        <p:nvSpPr>
          <p:cNvPr id="5" name="ZoneTexte 4"/>
          <p:cNvSpPr txBox="1"/>
          <p:nvPr/>
        </p:nvSpPr>
        <p:spPr>
          <a:xfrm>
            <a:off x="395536" y="476672"/>
            <a:ext cx="2238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La station de mesure</a:t>
            </a:r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99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99310"/>
            <a:ext cx="8229600" cy="292774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7384"/>
            <a:ext cx="10332000" cy="686967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9512" y="944528"/>
            <a:ext cx="157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Le sémaphore</a:t>
            </a:r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62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216000" cy="6912000"/>
          </a:xfrm>
        </p:spPr>
      </p:pic>
      <p:sp>
        <p:nvSpPr>
          <p:cNvPr id="5" name="ZoneTexte 4"/>
          <p:cNvSpPr txBox="1"/>
          <p:nvPr/>
        </p:nvSpPr>
        <p:spPr>
          <a:xfrm>
            <a:off x="2610905" y="188640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Arrivée à Lampedusa – 4 Juin 2013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91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4" y="-162000"/>
            <a:ext cx="9360000" cy="7020000"/>
          </a:xfrm>
        </p:spPr>
      </p:pic>
      <p:sp>
        <p:nvSpPr>
          <p:cNvPr id="5" name="ZoneTexte 4"/>
          <p:cNvSpPr txBox="1"/>
          <p:nvPr/>
        </p:nvSpPr>
        <p:spPr>
          <a:xfrm>
            <a:off x="179512" y="188640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Arrivée à Lampedusa – 4 Juin 2013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48031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111"/>
            <a:ext cx="9360000" cy="699111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427984" y="186775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Arrivée à Lampedusa – 4 Juin 2013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1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411760" y="5877272"/>
            <a:ext cx="4185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Recette technique – Septembre 2011</a:t>
            </a:r>
          </a:p>
          <a:p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81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000"/>
            <a:ext cx="9360000" cy="7020000"/>
          </a:xfrm>
        </p:spPr>
      </p:pic>
      <p:sp>
        <p:nvSpPr>
          <p:cNvPr id="5" name="ZoneTexte 4"/>
          <p:cNvSpPr txBox="1"/>
          <p:nvPr/>
        </p:nvSpPr>
        <p:spPr>
          <a:xfrm>
            <a:off x="467544" y="177445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Arrivée à Lampedusa – 4 Juin 2013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03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288" y="-99392"/>
            <a:ext cx="5238000" cy="6984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610905" y="188640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Arrivée à Lampedusa – 4 Juin 2013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83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411"/>
            <a:ext cx="9360000" cy="7020000"/>
          </a:xfrm>
        </p:spPr>
      </p:pic>
      <p:sp>
        <p:nvSpPr>
          <p:cNvPr id="5" name="ZoneTexte 4"/>
          <p:cNvSpPr txBox="1"/>
          <p:nvPr/>
        </p:nvSpPr>
        <p:spPr>
          <a:xfrm>
            <a:off x="4932040" y="116632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Arrivée à Lampedusa – 4 Juin 2013</a:t>
            </a:r>
          </a:p>
        </p:txBody>
      </p:sp>
    </p:spTree>
    <p:extLst>
      <p:ext uri="{BB962C8B-B14F-4D97-AF65-F5344CB8AC3E}">
        <p14:creationId xmlns:p14="http://schemas.microsoft.com/office/powerpoint/2010/main" val="1111581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53616"/>
            <a:ext cx="9252000" cy="6939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932040" y="116632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Arrivée à Lampedusa – 4 Juin 2013</a:t>
            </a:r>
          </a:p>
        </p:txBody>
      </p:sp>
    </p:spTree>
    <p:extLst>
      <p:ext uri="{BB962C8B-B14F-4D97-AF65-F5344CB8AC3E}">
        <p14:creationId xmlns:p14="http://schemas.microsoft.com/office/powerpoint/2010/main" val="1352319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807"/>
            <a:ext cx="9360000" cy="7020000"/>
          </a:xfrm>
        </p:spPr>
      </p:pic>
      <p:sp>
        <p:nvSpPr>
          <p:cNvPr id="5" name="ZoneTexte 4"/>
          <p:cNvSpPr txBox="1"/>
          <p:nvPr/>
        </p:nvSpPr>
        <p:spPr>
          <a:xfrm>
            <a:off x="323528" y="5373216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Arrivée à Lampedusa – 4 Juin 2013</a:t>
            </a:r>
          </a:p>
        </p:txBody>
      </p:sp>
    </p:spTree>
    <p:extLst>
      <p:ext uri="{BB962C8B-B14F-4D97-AF65-F5344CB8AC3E}">
        <p14:creationId xmlns:p14="http://schemas.microsoft.com/office/powerpoint/2010/main" val="3429545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6288"/>
            <a:ext cx="5211000" cy="6948000"/>
          </a:xfrm>
        </p:spPr>
      </p:pic>
      <p:sp>
        <p:nvSpPr>
          <p:cNvPr id="5" name="ZoneTexte 4"/>
          <p:cNvSpPr txBox="1"/>
          <p:nvPr/>
        </p:nvSpPr>
        <p:spPr>
          <a:xfrm>
            <a:off x="1835696" y="128520"/>
            <a:ext cx="458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Déchargement du matériel – 5 Juin 2013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198726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32533" y="334848"/>
            <a:ext cx="576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Montage des veines de prélèvement – 5 Juin 2013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85765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31237"/>
            <a:ext cx="51435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443774" y="150182"/>
            <a:ext cx="4647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Montage des veines de prélèvement gaz </a:t>
            </a:r>
          </a:p>
          <a:p>
            <a:pPr algn="ctr"/>
            <a:r>
              <a:rPr lang="fr-FR" b="1" dirty="0" smtClean="0"/>
              <a:t>5 Juin 2013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77176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358" y="1600200"/>
            <a:ext cx="3009283" cy="452596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-99392"/>
            <a:ext cx="10612232" cy="7056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547664" y="-55571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Mise en œuvre des instruments - SMPS 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15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8327" y="116632"/>
            <a:ext cx="13058839" cy="6516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355976" y="636876"/>
            <a:ext cx="4416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Mise en œuvre des instruments – PILS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65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" y="0"/>
            <a:ext cx="9144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851920" y="5951021"/>
            <a:ext cx="4185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Recette technique – Septembre 2011</a:t>
            </a:r>
          </a:p>
          <a:p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821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395656" cy="6912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51520" y="292006"/>
            <a:ext cx="605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Mise en œuvre des instruments – </a:t>
            </a:r>
            <a:r>
              <a:rPr lang="fr-FR" b="1" dirty="0" err="1" smtClean="0">
                <a:solidFill>
                  <a:schemeClr val="bg1"/>
                </a:solidFill>
              </a:rPr>
              <a:t>impacteur</a:t>
            </a:r>
            <a:r>
              <a:rPr lang="fr-FR" b="1" dirty="0" smtClean="0">
                <a:solidFill>
                  <a:schemeClr val="bg1"/>
                </a:solidFill>
              </a:rPr>
              <a:t> MOUDI 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46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252000" cy="6939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55576" y="87543"/>
            <a:ext cx="4390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Mise en œuvre des instruments – lidar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11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3" y="-162025"/>
            <a:ext cx="9360000" cy="7020000"/>
          </a:xfrm>
        </p:spPr>
      </p:pic>
      <p:sp>
        <p:nvSpPr>
          <p:cNvPr id="5" name="ZoneTexte 4"/>
          <p:cNvSpPr txBox="1"/>
          <p:nvPr/>
        </p:nvSpPr>
        <p:spPr>
          <a:xfrm>
            <a:off x="251520" y="692696"/>
            <a:ext cx="6429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Mise en œuvre des instruments – radiomètres infrarouge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67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000" cy="6885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555776" y="404664"/>
            <a:ext cx="3480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Montage terminé - 5 Juin 2013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912423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" y="-157833"/>
            <a:ext cx="9360000" cy="7020000"/>
          </a:xfrm>
        </p:spPr>
      </p:pic>
      <p:sp>
        <p:nvSpPr>
          <p:cNvPr id="5" name="ZoneTexte 4"/>
          <p:cNvSpPr txBox="1"/>
          <p:nvPr/>
        </p:nvSpPr>
        <p:spPr>
          <a:xfrm>
            <a:off x="3386846" y="0"/>
            <a:ext cx="489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Démarrage des observations - 6 Juin 2013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7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616"/>
            <a:ext cx="9360000" cy="7020000"/>
          </a:xfrm>
        </p:spPr>
      </p:pic>
      <p:sp>
        <p:nvSpPr>
          <p:cNvPr id="5" name="ZoneTexte 4"/>
          <p:cNvSpPr txBox="1"/>
          <p:nvPr/>
        </p:nvSpPr>
        <p:spPr>
          <a:xfrm>
            <a:off x="4788024" y="1340768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Veines de prélèvement aérosols face au vent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76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3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546802" y="3227904"/>
            <a:ext cx="2031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</a:rPr>
              <a:t>Photomètre CIMEL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93331" y="3749636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</a:rPr>
              <a:t>PEGASUS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707904" y="2720073"/>
            <a:ext cx="1426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</a:rPr>
              <a:t>Radiomètres</a:t>
            </a:r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7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288000" cy="6966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91680" y="5085184"/>
            <a:ext cx="2031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/>
              <a:t>Photomètre CIMEL</a:t>
            </a:r>
            <a:endParaRPr lang="fr-FR" sz="16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331640" y="2420888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</a:rPr>
              <a:t>PEGASUS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732240" y="2132856"/>
            <a:ext cx="1426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bg1"/>
                </a:solidFill>
              </a:rPr>
              <a:t>Radiomètres</a:t>
            </a:r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4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31830"/>
            <a:ext cx="9144000" cy="612150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932040" y="684785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Fin journée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854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88640"/>
            <a:ext cx="9360000" cy="6380251"/>
          </a:xfrm>
        </p:spPr>
      </p:pic>
      <p:sp>
        <p:nvSpPr>
          <p:cNvPr id="7" name="ZoneTexte 6"/>
          <p:cNvSpPr txBox="1"/>
          <p:nvPr/>
        </p:nvSpPr>
        <p:spPr>
          <a:xfrm>
            <a:off x="827584" y="1211220"/>
            <a:ext cx="1184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Entrée AMS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940152" y="1359024"/>
            <a:ext cx="119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Entrée PILS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707904" y="2132856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Entrée gaz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195736" y="3212976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Baie gaz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72170" y="4077072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AMS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524328" y="3352937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PILS</a:t>
            </a:r>
            <a:endParaRPr lang="fr-F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71600" y="5877272"/>
            <a:ext cx="4185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Recette technique – Septembre 2011</a:t>
            </a:r>
          </a:p>
          <a:p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76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88" y="900739"/>
            <a:ext cx="9252000" cy="4616493"/>
          </a:xfrm>
        </p:spPr>
      </p:pic>
      <p:sp>
        <p:nvSpPr>
          <p:cNvPr id="5" name="ZoneTexte 4"/>
          <p:cNvSpPr txBox="1"/>
          <p:nvPr/>
        </p:nvSpPr>
        <p:spPr>
          <a:xfrm>
            <a:off x="395536" y="1052736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Entrée gaz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987824" y="1051247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Entrée aérosols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084168" y="1052736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Entrée aérosols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740352" y="895735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Entrée aérosols</a:t>
            </a:r>
            <a:endParaRPr lang="fr-F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27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92696"/>
            <a:ext cx="9252000" cy="531532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685123" y="980728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Préparation d’échantillons</a:t>
            </a:r>
          </a:p>
        </p:txBody>
      </p:sp>
    </p:spTree>
    <p:extLst>
      <p:ext uri="{BB962C8B-B14F-4D97-AF65-F5344CB8AC3E}">
        <p14:creationId xmlns:p14="http://schemas.microsoft.com/office/powerpoint/2010/main" val="170705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-27384"/>
            <a:ext cx="7068527" cy="6876000"/>
          </a:xfrm>
        </p:spPr>
      </p:pic>
      <p:sp>
        <p:nvSpPr>
          <p:cNvPr id="5" name="ZoneTexte 4"/>
          <p:cNvSpPr txBox="1"/>
          <p:nvPr/>
        </p:nvSpPr>
        <p:spPr>
          <a:xfrm>
            <a:off x="4932040" y="260648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Préparation d’échantillons</a:t>
            </a:r>
          </a:p>
        </p:txBody>
      </p:sp>
    </p:spTree>
    <p:extLst>
      <p:ext uri="{BB962C8B-B14F-4D97-AF65-F5344CB8AC3E}">
        <p14:creationId xmlns:p14="http://schemas.microsoft.com/office/powerpoint/2010/main" val="91192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00"/>
            <a:ext cx="10341503" cy="6876000"/>
          </a:xfrm>
        </p:spPr>
      </p:pic>
      <p:sp>
        <p:nvSpPr>
          <p:cNvPr id="5" name="ZoneTexte 4"/>
          <p:cNvSpPr txBox="1"/>
          <p:nvPr/>
        </p:nvSpPr>
        <p:spPr>
          <a:xfrm>
            <a:off x="179512" y="274808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Ce n’est pas Créteil…..</a:t>
            </a:r>
          </a:p>
        </p:txBody>
      </p:sp>
    </p:spTree>
    <p:extLst>
      <p:ext uri="{BB962C8B-B14F-4D97-AF65-F5344CB8AC3E}">
        <p14:creationId xmlns:p14="http://schemas.microsoft.com/office/powerpoint/2010/main" val="68030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000"/>
            <a:ext cx="9360000" cy="7020000"/>
          </a:xfrm>
        </p:spPr>
      </p:pic>
      <p:sp>
        <p:nvSpPr>
          <p:cNvPr id="5" name="ZoneTexte 4"/>
          <p:cNvSpPr txBox="1"/>
          <p:nvPr/>
        </p:nvSpPr>
        <p:spPr>
          <a:xfrm>
            <a:off x="2123728" y="184666"/>
            <a:ext cx="24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Mesures MICROTOP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01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2" y="188640"/>
            <a:ext cx="9360000" cy="6223405"/>
          </a:xfrm>
        </p:spPr>
      </p:pic>
      <p:sp>
        <p:nvSpPr>
          <p:cNvPr id="5" name="ZoneTexte 4"/>
          <p:cNvSpPr txBox="1"/>
          <p:nvPr/>
        </p:nvSpPr>
        <p:spPr>
          <a:xfrm>
            <a:off x="467544" y="620688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Mesures </a:t>
            </a:r>
            <a:r>
              <a:rPr lang="fr-FR" b="1" dirty="0" err="1" smtClean="0">
                <a:solidFill>
                  <a:schemeClr val="bg1"/>
                </a:solidFill>
              </a:rPr>
              <a:t>radiomètriques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37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0" y="-134616"/>
            <a:ext cx="9360000" cy="7020000"/>
          </a:xfrm>
        </p:spPr>
      </p:pic>
      <p:sp>
        <p:nvSpPr>
          <p:cNvPr id="5" name="ZoneTexte 4"/>
          <p:cNvSpPr txBox="1"/>
          <p:nvPr/>
        </p:nvSpPr>
        <p:spPr>
          <a:xfrm>
            <a:off x="12169" y="33265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Briefing journalier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057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-99392"/>
            <a:ext cx="10697434" cy="6984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-36512" y="188640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Coordination avec les avions de recherche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ATR-42 </a:t>
            </a:r>
            <a:r>
              <a:rPr lang="fr-FR" b="1" dirty="0">
                <a:solidFill>
                  <a:schemeClr val="bg1"/>
                </a:solidFill>
              </a:rPr>
              <a:t>de </a:t>
            </a:r>
            <a:r>
              <a:rPr lang="fr-FR" b="1" dirty="0" smtClean="0">
                <a:solidFill>
                  <a:schemeClr val="bg1"/>
                </a:solidFill>
              </a:rPr>
              <a:t>SAFIRE  </a:t>
            </a:r>
            <a:r>
              <a:rPr lang="fr-FR" b="1" dirty="0">
                <a:solidFill>
                  <a:schemeClr val="bg1"/>
                </a:solidFill>
              </a:rPr>
              <a:t>à l’atterrissage à </a:t>
            </a:r>
            <a:r>
              <a:rPr lang="fr-FR" b="1" dirty="0" smtClean="0">
                <a:solidFill>
                  <a:schemeClr val="bg1"/>
                </a:solidFill>
              </a:rPr>
              <a:t>Lampedusa – 22 Juin</a:t>
            </a:r>
            <a:endParaRPr lang="fr-FR" b="1" dirty="0">
              <a:solidFill>
                <a:schemeClr val="bg1"/>
              </a:solidFill>
            </a:endParaRPr>
          </a:p>
          <a:p>
            <a:pPr algn="ctr"/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642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6" y="-160512"/>
            <a:ext cx="9360000" cy="7020000"/>
          </a:xfrm>
        </p:spPr>
      </p:pic>
      <p:sp>
        <p:nvSpPr>
          <p:cNvPr id="5" name="Rectangle 4"/>
          <p:cNvSpPr/>
          <p:nvPr/>
        </p:nvSpPr>
        <p:spPr>
          <a:xfrm>
            <a:off x="611560" y="116632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ATR-42 de SAFIRE  à </a:t>
            </a:r>
            <a:r>
              <a:rPr lang="fr-FR" b="1" dirty="0" smtClean="0">
                <a:solidFill>
                  <a:schemeClr val="bg1"/>
                </a:solidFill>
              </a:rPr>
              <a:t>Lampedusa – 22 Juin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1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33078"/>
            <a:ext cx="9360000" cy="7020000"/>
          </a:xfrm>
        </p:spPr>
      </p:pic>
      <p:sp>
        <p:nvSpPr>
          <p:cNvPr id="5" name="Rectangle 4"/>
          <p:cNvSpPr/>
          <p:nvPr/>
        </p:nvSpPr>
        <p:spPr>
          <a:xfrm>
            <a:off x="107504" y="116632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ATR-42 de SAFIRE  à </a:t>
            </a:r>
            <a:r>
              <a:rPr lang="fr-FR" b="1" dirty="0" smtClean="0">
                <a:solidFill>
                  <a:schemeClr val="bg1"/>
                </a:solidFill>
              </a:rPr>
              <a:t>Lampedusa – 22 Juin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7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75" y="0"/>
            <a:ext cx="9144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1560" y="548680"/>
            <a:ext cx="4185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Recette technique – Septembre 2011</a:t>
            </a:r>
          </a:p>
          <a:p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03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000"/>
            <a:ext cx="9360000" cy="7020000"/>
          </a:xfrm>
        </p:spPr>
      </p:pic>
      <p:sp>
        <p:nvSpPr>
          <p:cNvPr id="5" name="Rectangle 4"/>
          <p:cNvSpPr/>
          <p:nvPr/>
        </p:nvSpPr>
        <p:spPr>
          <a:xfrm>
            <a:off x="107504" y="116632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ATR-42 de SAFIRE  à </a:t>
            </a:r>
            <a:r>
              <a:rPr lang="fr-FR" b="1" dirty="0" smtClean="0">
                <a:solidFill>
                  <a:schemeClr val="bg1"/>
                </a:solidFill>
              </a:rPr>
              <a:t>Lampedusa – 22 Juin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68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-27384"/>
            <a:ext cx="5184000" cy="6912000"/>
          </a:xfrm>
        </p:spPr>
      </p:pic>
      <p:sp>
        <p:nvSpPr>
          <p:cNvPr id="5" name="Rectangle 4"/>
          <p:cNvSpPr/>
          <p:nvPr/>
        </p:nvSpPr>
        <p:spPr>
          <a:xfrm>
            <a:off x="2051720" y="116632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ATR-42 de SAFIRE  à </a:t>
            </a:r>
            <a:r>
              <a:rPr lang="fr-FR" b="1" dirty="0" smtClean="0">
                <a:solidFill>
                  <a:schemeClr val="bg1"/>
                </a:solidFill>
              </a:rPr>
              <a:t>Lampedusa – 22 Juin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90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314616"/>
            <a:ext cx="5400000" cy="7200000"/>
          </a:xfrm>
        </p:spPr>
      </p:pic>
      <p:sp>
        <p:nvSpPr>
          <p:cNvPr id="5" name="Rectangle 4"/>
          <p:cNvSpPr/>
          <p:nvPr/>
        </p:nvSpPr>
        <p:spPr>
          <a:xfrm>
            <a:off x="2051720" y="116632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ATR-42 de SAFIRE  à </a:t>
            </a:r>
            <a:r>
              <a:rPr lang="fr-FR" b="1" dirty="0" smtClean="0">
                <a:solidFill>
                  <a:schemeClr val="bg1"/>
                </a:solidFill>
              </a:rPr>
              <a:t>Lampedusa – 22 Juin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73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27384"/>
            <a:ext cx="4571807" cy="6876000"/>
          </a:xfrm>
        </p:spPr>
      </p:pic>
      <p:sp>
        <p:nvSpPr>
          <p:cNvPr id="5" name="ZoneTexte 4"/>
          <p:cNvSpPr txBox="1"/>
          <p:nvPr/>
        </p:nvSpPr>
        <p:spPr>
          <a:xfrm>
            <a:off x="3131840" y="116632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Lancement de ballon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13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-27384"/>
            <a:ext cx="4595744" cy="6912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347864" y="116632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Lancement de ballon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08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448" y="-27384"/>
            <a:ext cx="4571808" cy="6876000"/>
          </a:xfrm>
        </p:spPr>
      </p:pic>
      <p:sp>
        <p:nvSpPr>
          <p:cNvPr id="6" name="ZoneTexte 5"/>
          <p:cNvSpPr txBox="1"/>
          <p:nvPr/>
        </p:nvSpPr>
        <p:spPr>
          <a:xfrm>
            <a:off x="3347864" y="44624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Lancement de ballon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9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779"/>
            <a:ext cx="4571808" cy="6876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275856" y="116632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Lancement de ballon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027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31830"/>
            <a:ext cx="9144000" cy="612150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78055" y="487707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Rencontre avec les autorités locales 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062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62000"/>
            <a:ext cx="9360000" cy="7020000"/>
          </a:xfrm>
        </p:spPr>
      </p:pic>
      <p:sp>
        <p:nvSpPr>
          <p:cNvPr id="5" name="ZoneTexte 4"/>
          <p:cNvSpPr txBox="1"/>
          <p:nvPr/>
        </p:nvSpPr>
        <p:spPr>
          <a:xfrm>
            <a:off x="827584" y="126328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Le couché de soleil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99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60648"/>
            <a:ext cx="9144000" cy="607978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23528" y="463394"/>
            <a:ext cx="112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L’équipe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3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334"/>
            <a:ext cx="9360000" cy="7020000"/>
          </a:xfrm>
        </p:spPr>
      </p:pic>
      <p:sp>
        <p:nvSpPr>
          <p:cNvPr id="3" name="ZoneTexte 2"/>
          <p:cNvSpPr txBox="1"/>
          <p:nvPr/>
        </p:nvSpPr>
        <p:spPr>
          <a:xfrm>
            <a:off x="174643" y="548680"/>
            <a:ext cx="4044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Livraison à Créteil – Octobre 2011</a:t>
            </a:r>
          </a:p>
          <a:p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26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360000" cy="7020000"/>
          </a:xfrm>
        </p:spPr>
      </p:pic>
      <p:sp>
        <p:nvSpPr>
          <p:cNvPr id="5" name="ZoneTexte 4"/>
          <p:cNvSpPr txBox="1"/>
          <p:nvPr/>
        </p:nvSpPr>
        <p:spPr>
          <a:xfrm>
            <a:off x="979984" y="27872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Le grand bleu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23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000"/>
            <a:ext cx="9360000" cy="7020000"/>
          </a:xfrm>
        </p:spPr>
      </p:pic>
      <p:sp>
        <p:nvSpPr>
          <p:cNvPr id="5" name="Rectangle 4"/>
          <p:cNvSpPr/>
          <p:nvPr/>
        </p:nvSpPr>
        <p:spPr>
          <a:xfrm>
            <a:off x="3419872" y="404664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 smtClean="0">
                <a:solidFill>
                  <a:schemeClr val="bg1"/>
                </a:solidFill>
              </a:rPr>
              <a:t>Bar </a:t>
            </a:r>
            <a:r>
              <a:rPr lang="fr-FR" b="1" dirty="0" err="1" smtClean="0">
                <a:solidFill>
                  <a:schemeClr val="bg1"/>
                </a:solidFill>
              </a:rPr>
              <a:t>dell’amicizia</a:t>
            </a:r>
            <a:endParaRPr lang="fr-FR" b="1" dirty="0">
              <a:solidFill>
                <a:schemeClr val="bg1"/>
              </a:solidFill>
            </a:endParaRPr>
          </a:p>
          <a:p>
            <a:pPr algn="r"/>
            <a:endParaRPr lang="fr-FR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50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99392"/>
            <a:ext cx="5364000" cy="7152001"/>
          </a:xfrm>
        </p:spPr>
      </p:pic>
      <p:sp>
        <p:nvSpPr>
          <p:cNvPr id="3" name="ZoneTexte 2"/>
          <p:cNvSpPr txBox="1"/>
          <p:nvPr/>
        </p:nvSpPr>
        <p:spPr>
          <a:xfrm>
            <a:off x="4427984" y="292006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La brioche col </a:t>
            </a:r>
            <a:r>
              <a:rPr lang="fr-FR" b="1" dirty="0" err="1" smtClean="0">
                <a:solidFill>
                  <a:schemeClr val="bg1"/>
                </a:solidFill>
              </a:rPr>
              <a:t>gelato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10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563"/>
            <a:ext cx="9360000" cy="7020000"/>
          </a:xfrm>
        </p:spPr>
      </p:pic>
      <p:sp>
        <p:nvSpPr>
          <p:cNvPr id="5" name="ZoneTexte 4"/>
          <p:cNvSpPr txBox="1"/>
          <p:nvPr/>
        </p:nvSpPr>
        <p:spPr>
          <a:xfrm>
            <a:off x="5868144" y="404219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Les moyens de locomotion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278" y="-98616"/>
            <a:ext cx="10435862" cy="6984000"/>
          </a:xfrm>
        </p:spPr>
      </p:pic>
    </p:spTree>
    <p:extLst>
      <p:ext uri="{BB962C8B-B14F-4D97-AF65-F5344CB8AC3E}">
        <p14:creationId xmlns:p14="http://schemas.microsoft.com/office/powerpoint/2010/main" val="4050611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4" y="-162000"/>
            <a:ext cx="9360000" cy="7020000"/>
          </a:xfrm>
        </p:spPr>
      </p:pic>
    </p:spTree>
    <p:extLst>
      <p:ext uri="{BB962C8B-B14F-4D97-AF65-F5344CB8AC3E}">
        <p14:creationId xmlns:p14="http://schemas.microsoft.com/office/powerpoint/2010/main" val="127300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67999" cy="6876000"/>
          </a:xfrm>
        </p:spPr>
      </p:pic>
      <p:sp>
        <p:nvSpPr>
          <p:cNvPr id="5" name="ZoneTexte 4"/>
          <p:cNvSpPr txBox="1"/>
          <p:nvPr/>
        </p:nvSpPr>
        <p:spPr>
          <a:xfrm>
            <a:off x="179512" y="33265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Les logements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32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9185"/>
            <a:ext cx="9144000" cy="31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88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2" y="-134616"/>
            <a:ext cx="9360000" cy="7020000"/>
          </a:xfrm>
        </p:spPr>
      </p:pic>
      <p:sp>
        <p:nvSpPr>
          <p:cNvPr id="6" name="ZoneTexte 5"/>
          <p:cNvSpPr txBox="1"/>
          <p:nvPr/>
        </p:nvSpPr>
        <p:spPr>
          <a:xfrm>
            <a:off x="14401" y="223773"/>
            <a:ext cx="4044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Livraison à Créteil – Octobre 2011</a:t>
            </a:r>
          </a:p>
          <a:p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2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000"/>
            <a:ext cx="9360000" cy="7020000"/>
          </a:xfrm>
        </p:spPr>
      </p:pic>
      <p:sp>
        <p:nvSpPr>
          <p:cNvPr id="6" name="ZoneTexte 5"/>
          <p:cNvSpPr txBox="1"/>
          <p:nvPr/>
        </p:nvSpPr>
        <p:spPr>
          <a:xfrm>
            <a:off x="171804" y="188640"/>
            <a:ext cx="4044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Livraison à Créteil – Octobre 2011</a:t>
            </a:r>
          </a:p>
          <a:p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1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440</Words>
  <Application>Microsoft Office PowerPoint</Application>
  <PresentationFormat>Affichage à l'écran (4:3)</PresentationFormat>
  <Paragraphs>97</Paragraphs>
  <Slides>77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77</vt:i4>
      </vt:variant>
    </vt:vector>
  </HeadingPairs>
  <TitlesOfParts>
    <vt:vector size="78" baseType="lpstr"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LISA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PEGASUS</dc:title>
  <dc:creator>Paola Formenti</dc:creator>
  <cp:lastModifiedBy>Paola Formenti</cp:lastModifiedBy>
  <cp:revision>52</cp:revision>
  <dcterms:created xsi:type="dcterms:W3CDTF">2010-03-01T10:24:59Z</dcterms:created>
  <dcterms:modified xsi:type="dcterms:W3CDTF">2014-06-04T10:59:51Z</dcterms:modified>
</cp:coreProperties>
</file>