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m" ContentType="application/vnd.ms-excel.sheet.macroEnabled.12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2"/>
  </p:notesMasterIdLst>
  <p:handoutMasterIdLst>
    <p:handoutMasterId r:id="rId53"/>
  </p:handoutMasterIdLst>
  <p:sldIdLst>
    <p:sldId id="256" r:id="rId2"/>
    <p:sldId id="275" r:id="rId3"/>
    <p:sldId id="289" r:id="rId4"/>
    <p:sldId id="281" r:id="rId5"/>
    <p:sldId id="287" r:id="rId6"/>
    <p:sldId id="303" r:id="rId7"/>
    <p:sldId id="280" r:id="rId8"/>
    <p:sldId id="314" r:id="rId9"/>
    <p:sldId id="307" r:id="rId10"/>
    <p:sldId id="292" r:id="rId11"/>
    <p:sldId id="309" r:id="rId12"/>
    <p:sldId id="310" r:id="rId13"/>
    <p:sldId id="315" r:id="rId14"/>
    <p:sldId id="316" r:id="rId15"/>
    <p:sldId id="276" r:id="rId16"/>
    <p:sldId id="257" r:id="rId17"/>
    <p:sldId id="259" r:id="rId18"/>
    <p:sldId id="317" r:id="rId19"/>
    <p:sldId id="260" r:id="rId20"/>
    <p:sldId id="261" r:id="rId21"/>
    <p:sldId id="318" r:id="rId22"/>
    <p:sldId id="319" r:id="rId23"/>
    <p:sldId id="320" r:id="rId24"/>
    <p:sldId id="279" r:id="rId25"/>
    <p:sldId id="308" r:id="rId26"/>
    <p:sldId id="297" r:id="rId27"/>
    <p:sldId id="262" r:id="rId28"/>
    <p:sldId id="263" r:id="rId29"/>
    <p:sldId id="264" r:id="rId30"/>
    <p:sldId id="265" r:id="rId31"/>
    <p:sldId id="266" r:id="rId32"/>
    <p:sldId id="298" r:id="rId33"/>
    <p:sldId id="269" r:id="rId34"/>
    <p:sldId id="271" r:id="rId35"/>
    <p:sldId id="272" r:id="rId36"/>
    <p:sldId id="274" r:id="rId37"/>
    <p:sldId id="313" r:id="rId38"/>
    <p:sldId id="270" r:id="rId39"/>
    <p:sldId id="311" r:id="rId40"/>
    <p:sldId id="312" r:id="rId41"/>
    <p:sldId id="299" r:id="rId42"/>
    <p:sldId id="300" r:id="rId43"/>
    <p:sldId id="267" r:id="rId44"/>
    <p:sldId id="268" r:id="rId45"/>
    <p:sldId id="290" r:id="rId46"/>
    <p:sldId id="273" r:id="rId47"/>
    <p:sldId id="302" r:id="rId48"/>
    <p:sldId id="304" r:id="rId49"/>
    <p:sldId id="305" r:id="rId50"/>
    <p:sldId id="295" r:id="rId5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176" y="54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-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1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2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76001369393999"/>
          <c:y val="6.8102976489640907E-2"/>
          <c:w val="0.84316770186335399"/>
          <c:h val="0.72378516624040901"/>
        </c:manualLayout>
      </c:layout>
      <c:scatterChart>
        <c:scatterStyle val="lineMarker"/>
        <c:varyColors val="0"/>
        <c:ser>
          <c:idx val="1"/>
          <c:order val="0"/>
          <c:spPr>
            <a:ln w="15355">
              <a:noFill/>
            </a:ln>
          </c:spPr>
          <c:marker>
            <c:symbol val="diamond"/>
            <c:size val="3"/>
            <c:spPr>
              <a:solidFill>
                <a:srgbClr val="666699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trendline>
            <c:spPr>
              <a:ln w="1706">
                <a:solidFill>
                  <a:srgbClr val="000000"/>
                </a:solidFill>
                <a:prstDash val="solid"/>
              </a:ln>
            </c:spPr>
            <c:trendlineType val="power"/>
            <c:dispRSqr val="1"/>
            <c:dispEq val="1"/>
            <c:trendlineLbl>
              <c:layout>
                <c:manualLayout>
                  <c:x val="8.2368823462284593E-2"/>
                  <c:y val="-0.30302042031979998"/>
                </c:manualLayout>
              </c:layout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</a:defRPr>
                    </a:pPr>
                    <a:r>
                      <a:rPr lang="en-US" sz="1600" b="0" i="0" u="none" strike="noStrike" baseline="0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rPr>
                      <a:t>ABS = 13727 </a:t>
                    </a:r>
                    <a:r>
                      <a:rPr lang="en-US" sz="1600" b="0" i="0" u="none" strike="noStrike" baseline="0" dirty="0">
                        <a:solidFill>
                          <a:srgbClr val="DD0806"/>
                        </a:solidFill>
                        <a:latin typeface="Symbol"/>
                        <a:ea typeface="Symbol"/>
                        <a:cs typeface="Symbol"/>
                      </a:rPr>
                      <a:t>l</a:t>
                    </a:r>
                    <a:r>
                      <a:rPr lang="en-US" sz="1600" b="0" i="0" u="none" strike="noStrike" baseline="30000" dirty="0">
                        <a:solidFill>
                          <a:srgbClr val="DD0806"/>
                        </a:solidFill>
                        <a:latin typeface="Arial"/>
                        <a:ea typeface="Arial"/>
                        <a:cs typeface="Arial"/>
                      </a:rPr>
                      <a:t>-1,03</a:t>
                    </a:r>
                    <a:endParaRPr lang="en-US" sz="1600" b="0" i="0" u="none" strike="noStrike" baseline="0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endParaRPr>
                  </a:p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</a:defRPr>
                    </a:pPr>
                    <a:r>
                      <a:rPr lang="en-US" sz="1600" b="0" i="0" u="none" strike="noStrike" baseline="0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rPr>
                      <a:t>R</a:t>
                    </a:r>
                    <a:r>
                      <a:rPr lang="en-US" sz="1600" b="0" i="0" u="none" strike="noStrike" baseline="30000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rPr>
                      <a:t>2</a:t>
                    </a:r>
                    <a:r>
                      <a:rPr lang="en-US" sz="1600" b="0" i="0" u="none" strike="noStrike" baseline="0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rPr>
                      <a:t> = 0.99</a:t>
                    </a:r>
                  </a:p>
                </c:rich>
              </c:tx>
              <c:numFmt formatCode="General" sourceLinked="0"/>
              <c:spPr>
                <a:noFill/>
                <a:ln w="13648">
                  <a:noFill/>
                </a:ln>
              </c:spPr>
            </c:trendlineLbl>
          </c:trendline>
          <c:xVal>
            <c:numRef>
              <c:f>TOTALE!$AW$23:$AW$26</c:f>
              <c:numCache>
                <c:formatCode>General</c:formatCode>
                <c:ptCount val="4"/>
                <c:pt idx="0">
                  <c:v>850</c:v>
                </c:pt>
                <c:pt idx="1">
                  <c:v>635</c:v>
                </c:pt>
                <c:pt idx="2">
                  <c:v>532</c:v>
                </c:pt>
                <c:pt idx="3">
                  <c:v>407</c:v>
                </c:pt>
              </c:numCache>
            </c:numRef>
          </c:xVal>
          <c:yVal>
            <c:numRef>
              <c:f>TOTALE!$BM$23:$BM$26</c:f>
              <c:numCache>
                <c:formatCode>0</c:formatCode>
                <c:ptCount val="4"/>
                <c:pt idx="0">
                  <c:v>13.427072792837819</c:v>
                </c:pt>
                <c:pt idx="1">
                  <c:v>18.105179301978669</c:v>
                </c:pt>
                <c:pt idx="2">
                  <c:v>21.693766412775091</c:v>
                </c:pt>
                <c:pt idx="3">
                  <c:v>28.622506820724819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4737872"/>
        <c:axId val="264738432"/>
      </c:scatterChart>
      <c:valAx>
        <c:axId val="264737872"/>
        <c:scaling>
          <c:orientation val="minMax"/>
          <c:min val="300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400" b="1" i="0" u="none" strike="noStrike" baseline="0">
                    <a:solidFill>
                      <a:srgbClr val="000000"/>
                    </a:solidFill>
                    <a:latin typeface="Symbol"/>
                    <a:ea typeface="Symbol"/>
                    <a:cs typeface="Symbol"/>
                  </a:rPr>
                  <a:t>l</a:t>
                </a:r>
                <a:r>
                  <a:rPr lang="en-US"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en-US"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( nm )</a:t>
                </a:r>
              </a:p>
            </c:rich>
          </c:tx>
          <c:layout>
            <c:manualLayout>
              <c:xMode val="edge"/>
              <c:yMode val="edge"/>
              <c:x val="0.41308204952641803"/>
              <c:y val="0.88139684667076201"/>
            </c:manualLayout>
          </c:layout>
          <c:overlay val="0"/>
          <c:spPr>
            <a:noFill/>
            <a:ln w="1364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06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Calibri"/>
                <a:cs typeface="Calibri"/>
              </a:defRPr>
            </a:pPr>
            <a:endParaRPr lang="fr-FR"/>
          </a:p>
        </c:txPr>
        <c:crossAx val="264738432"/>
        <c:crosses val="autoZero"/>
        <c:crossBetween val="midCat"/>
      </c:valAx>
      <c:valAx>
        <c:axId val="2647384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400" dirty="0" smtClean="0"/>
                  <a:t>ABS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"/>
              <c:y val="0.34521658196980698"/>
            </c:manualLayout>
          </c:layout>
          <c:overlay val="0"/>
          <c:spPr>
            <a:noFill/>
            <a:ln w="13648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1706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Calibri"/>
                <a:cs typeface="Calibri"/>
              </a:defRPr>
            </a:pPr>
            <a:endParaRPr lang="fr-FR"/>
          </a:p>
        </c:txPr>
        <c:crossAx val="264737872"/>
        <c:crosses val="autoZero"/>
        <c:crossBetween val="midCat"/>
      </c:valAx>
      <c:spPr>
        <a:solidFill>
          <a:srgbClr val="FFFFFF"/>
        </a:solidFill>
        <a:ln w="13648">
          <a:noFill/>
        </a:ln>
      </c:spPr>
    </c:plotArea>
    <c:plotVisOnly val="1"/>
    <c:dispBlanksAs val="gap"/>
    <c:showDLblsOverMax val="0"/>
  </c:chart>
  <c:spPr>
    <a:solidFill>
      <a:srgbClr val="FFFFFF"/>
    </a:solidFill>
    <a:ln w="1706">
      <a:noFill/>
      <a:prstDash val="solid"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643637881196"/>
          <c:y val="0.122356856336354"/>
          <c:w val="0.79973992197659305"/>
          <c:h val="0.68210526315789499"/>
        </c:manualLayout>
      </c:layout>
      <c:scatterChart>
        <c:scatterStyle val="lineMarker"/>
        <c:varyColors val="0"/>
        <c:ser>
          <c:idx val="0"/>
          <c:order val="0"/>
          <c:spPr>
            <a:ln w="12873">
              <a:noFill/>
            </a:ln>
          </c:spPr>
          <c:marker>
            <c:symbol val="diamond"/>
            <c:size val="2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trendline>
            <c:spPr>
              <a:ln w="11443">
                <a:solidFill>
                  <a:srgbClr val="000000"/>
                </a:solidFill>
                <a:prstDash val="solid"/>
              </a:ln>
            </c:spPr>
            <c:trendlineType val="power"/>
            <c:dispRSqr val="1"/>
            <c:dispEq val="1"/>
            <c:trendlineLbl>
              <c:layout>
                <c:manualLayout>
                  <c:x val="-7.35961879303832E-3"/>
                  <c:y val="-0.504453291403544"/>
                </c:manualLayout>
              </c:layout>
              <c:tx>
                <c:rich>
                  <a:bodyPr/>
                  <a:lstStyle/>
                  <a:p>
                    <a:pPr>
                      <a:defRPr sz="573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600" b="0" i="0" u="none" strike="noStrike" baseline="0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rPr>
                      <a:t>ABS = 298767 </a:t>
                    </a:r>
                    <a:r>
                      <a:rPr lang="en-US" sz="1600" b="0" i="0" u="none" strike="noStrike" baseline="0" dirty="0">
                        <a:solidFill>
                          <a:srgbClr val="DD0806"/>
                        </a:solidFill>
                        <a:latin typeface="Symbol"/>
                        <a:ea typeface="Symbol"/>
                        <a:cs typeface="Symbol"/>
                      </a:rPr>
                      <a:t>l</a:t>
                    </a:r>
                    <a:r>
                      <a:rPr lang="en-US" sz="1600" b="0" i="0" u="none" strike="noStrike" baseline="30000" dirty="0">
                        <a:solidFill>
                          <a:srgbClr val="DD0806"/>
                        </a:solidFill>
                        <a:latin typeface="Arial"/>
                        <a:ea typeface="Arial"/>
                        <a:cs typeface="Arial"/>
                      </a:rPr>
                      <a:t>-1.97</a:t>
                    </a:r>
                    <a:endParaRPr lang="en-US" sz="1600" b="0" i="0" u="none" strike="noStrike" baseline="0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endParaRPr>
                  </a:p>
                  <a:p>
                    <a:pPr>
                      <a:defRPr sz="573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600" b="0" i="0" u="none" strike="noStrike" baseline="0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rPr>
                      <a:t>R</a:t>
                    </a:r>
                    <a:r>
                      <a:rPr lang="en-US" sz="1600" b="0" i="0" u="none" strike="noStrike" baseline="30000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rPr>
                      <a:t>2</a:t>
                    </a:r>
                    <a:r>
                      <a:rPr lang="en-US" sz="1600" b="0" i="0" u="none" strike="noStrike" baseline="0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rPr>
                      <a:t> = 0.99</a:t>
                    </a:r>
                  </a:p>
                </c:rich>
              </c:tx>
              <c:numFmt formatCode="General" sourceLinked="0"/>
              <c:spPr>
                <a:noFill/>
                <a:ln w="11443">
                  <a:noFill/>
                </a:ln>
              </c:spPr>
            </c:trendlineLbl>
          </c:trendline>
          <c:xVal>
            <c:numRef>
              <c:f>'MC totale'!$Q$5:$Q$9</c:f>
              <c:numCache>
                <c:formatCode>General</c:formatCode>
                <c:ptCount val="5"/>
                <c:pt idx="0">
                  <c:v>850</c:v>
                </c:pt>
                <c:pt idx="1">
                  <c:v>635</c:v>
                </c:pt>
                <c:pt idx="2">
                  <c:v>532</c:v>
                </c:pt>
                <c:pt idx="3">
                  <c:v>407</c:v>
                </c:pt>
                <c:pt idx="4">
                  <c:v>375</c:v>
                </c:pt>
              </c:numCache>
            </c:numRef>
          </c:xVal>
          <c:yVal>
            <c:numRef>
              <c:f>'MC totale'!$S$5:$S$9</c:f>
              <c:numCache>
                <c:formatCode>0</c:formatCode>
                <c:ptCount val="5"/>
                <c:pt idx="0">
                  <c:v>6.1099408676259488</c:v>
                </c:pt>
                <c:pt idx="1">
                  <c:v>10.52793651589163</c:v>
                </c:pt>
                <c:pt idx="2">
                  <c:v>14.099183398600131</c:v>
                </c:pt>
                <c:pt idx="3">
                  <c:v>24.970900729225729</c:v>
                </c:pt>
                <c:pt idx="4">
                  <c:v>31.152967289079768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4740672"/>
        <c:axId val="264741232"/>
      </c:scatterChart>
      <c:valAx>
        <c:axId val="264740672"/>
        <c:scaling>
          <c:orientation val="minMax"/>
          <c:min val="300"/>
        </c:scaling>
        <c:delete val="0"/>
        <c:axPos val="b"/>
        <c:title>
          <c:tx>
            <c:rich>
              <a:bodyPr/>
              <a:lstStyle/>
              <a:p>
                <a:pPr>
                  <a:defRPr sz="1055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440" b="1" i="0" u="none" strike="noStrike" baseline="0">
                    <a:solidFill>
                      <a:srgbClr val="000000"/>
                    </a:solidFill>
                    <a:latin typeface="Symbol"/>
                    <a:ea typeface="Symbol"/>
                    <a:cs typeface="Symbol"/>
                  </a:rPr>
                  <a:t>l</a:t>
                </a:r>
                <a:r>
                  <a:rPr lang="en-US" sz="144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 ( nm )</a:t>
                </a:r>
              </a:p>
            </c:rich>
          </c:tx>
          <c:layout>
            <c:manualLayout>
              <c:xMode val="edge"/>
              <c:yMode val="edge"/>
              <c:x val="0.42617659877386199"/>
              <c:y val="0.90333577157657896"/>
            </c:manualLayout>
          </c:layout>
          <c:overlay val="0"/>
          <c:spPr>
            <a:noFill/>
            <a:ln w="1144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43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81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64741232"/>
        <c:crosses val="autoZero"/>
        <c:crossBetween val="midCat"/>
      </c:valAx>
      <c:valAx>
        <c:axId val="2647412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4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ABS</a:t>
                </a:r>
              </a:p>
            </c:rich>
          </c:tx>
          <c:layout>
            <c:manualLayout>
              <c:xMode val="edge"/>
              <c:yMode val="edge"/>
              <c:x val="1.4304216645816501E-2"/>
              <c:y val="0.33894749337237401"/>
            </c:manualLayout>
          </c:layout>
          <c:overlay val="0"/>
          <c:spPr>
            <a:noFill/>
            <a:ln w="11443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143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81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64740672"/>
        <c:crosses val="autoZero"/>
        <c:crossBetween val="midCat"/>
      </c:valAx>
      <c:spPr>
        <a:noFill/>
        <a:ln w="26789">
          <a:noFill/>
        </a:ln>
      </c:spPr>
    </c:plotArea>
    <c:plotVisOnly val="1"/>
    <c:dispBlanksAs val="gap"/>
    <c:showDLblsOverMax val="0"/>
  </c:chart>
  <c:spPr>
    <a:solidFill>
      <a:srgbClr val="FFFFFF"/>
    </a:solidFill>
    <a:ln w="1430">
      <a:noFill/>
      <a:prstDash val="solid"/>
    </a:ln>
  </c:spPr>
  <c:txPr>
    <a:bodyPr/>
    <a:lstStyle/>
    <a:p>
      <a:pPr>
        <a:defRPr sz="54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07846-3476-4602-81F9-D20A830B8731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P. Formenti, Séminaire au CNRM, 28 Mai 2015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24B53-D063-4078-926F-D688CA39E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1290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7254F-56E4-426E-A8CB-7E5C8073EBFC}" type="datetimeFigureOut">
              <a:rPr lang="fr-FR" smtClean="0"/>
              <a:t>27/05/2015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P. Formenti, Séminaire au CNRM, 28 Mai 2015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D96F5-CEC8-4441-8986-1C4815E1E5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2626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D96F5-CEC8-4441-8986-1C4815E1E5F6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P. Formenti, Séminaire au CNRM, 28 Mai 2015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098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estimation of the COT that takes into the aerosol absorption gives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values than the MODIS MYD06 cloud product. Because aerosols absorb at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wavelengths traditionally use to retrieve the COT, the cloud appears darker leading to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underestimation of its optical thickness. The bias increases with the aerosol ab-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sorption and the COT due to the logarithmic relation curve between radiances and with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COT. Where the clouds are the thickest and the absorption ACAOT the largest (i.e., a small area around (10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◦S, 8◦E)), the bias is around 15. On average over the whole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scene, ACCOT is larger than the MODIS value by 1.2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C148-610E-4107-B6A5-16D9D2FA32D1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756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estimation of the COT that takes into the aerosol absorption gives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values than the MODIS MYD06 cloud product. Because aerosols absorb at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wavelengths traditionally use to retrieve the COT, the cloud appears darker leading to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underestimation of its optical thickness. The bias increases with the aerosol ab-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sorption and the COT due to the logarithmic relation curve between radiances and with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COT. Where the clouds are the thickest and the absorption ACAOT the largest (i.e., a small area around (10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◦S, 8◦E)), the bias is around 15. On average over the whole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scene, ACCOT is larger than the MODIS value by 1.2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C148-610E-4107-B6A5-16D9D2FA32D1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246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C148-610E-4107-B6A5-16D9D2FA32D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868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771AD-E3B0-4841-BE1C-7381C2ACB499}" type="slidenum">
              <a:rPr lang="fr-FR" altLang="fr-FR"/>
              <a:pPr/>
              <a:t>5</a:t>
            </a:fld>
            <a:endParaRPr lang="fr-FR" altLang="fr-FR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6"/>
            <a:ext cx="5207000" cy="4605337"/>
          </a:xfrm>
        </p:spPr>
        <p:txBody>
          <a:bodyPr/>
          <a:lstStyle/>
          <a:p>
            <a:pPr marL="228578" indent="-228578"/>
            <a:r>
              <a:rPr lang="en-GB" altLang="fr-FR"/>
              <a:t>Over ocean the aerosol existed at high altitudes and was generally above the stratocumulus.</a:t>
            </a:r>
          </a:p>
          <a:p>
            <a:pPr marL="228578" indent="-228578"/>
            <a:endParaRPr lang="en-GB" altLang="fr-FR"/>
          </a:p>
          <a:p>
            <a:pPr marL="228578" indent="-228578"/>
            <a:r>
              <a:rPr lang="en-GB" altLang="fr-FR"/>
              <a:t>We will answer the questions:-</a:t>
            </a:r>
          </a:p>
          <a:p>
            <a:pPr marL="228578" indent="-228578"/>
            <a:endParaRPr lang="en-GB" altLang="fr-FR"/>
          </a:p>
          <a:p>
            <a:pPr marL="228578" indent="-228578">
              <a:buFontTx/>
              <a:buAutoNum type="arabicParenR"/>
            </a:pPr>
            <a:r>
              <a:rPr lang="en-GB" altLang="fr-FR"/>
              <a:t>What is the effect of the vertical profile of aerosol/cloud on the overall direct radiative effect.</a:t>
            </a:r>
          </a:p>
          <a:p>
            <a:pPr marL="228578" indent="-228578">
              <a:buFontTx/>
              <a:buAutoNum type="arabicParenR"/>
            </a:pPr>
            <a:r>
              <a:rPr lang="en-GB" altLang="fr-FR"/>
              <a:t>What is the effect of the aerosol above cloud on the derived cloud optical depth and the cloud effective radius. </a:t>
            </a:r>
          </a:p>
        </p:txBody>
      </p:sp>
    </p:spTree>
    <p:extLst>
      <p:ext uri="{BB962C8B-B14F-4D97-AF65-F5344CB8AC3E}">
        <p14:creationId xmlns:p14="http://schemas.microsoft.com/office/powerpoint/2010/main" val="1588513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C148-610E-4107-B6A5-16D9D2FA32D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456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C148-610E-4107-B6A5-16D9D2FA32D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414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C148-610E-4107-B6A5-16D9D2FA32D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16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estimation of the COT that takes into the aerosol absorption gives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values than the MODIS MYD06 cloud product. Because aerosols absorb at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wavelengths traditionally use to retrieve the COT, the cloud appears darker leading to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underestimation of its optical thickness. The bias increases with the aerosol ab-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sorption and the COT due to the logarithmic relation curve between radiances and with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COT. Where the clouds are the thickest and the absorption ACAOT the largest (i.e., a small area around (10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◦S, 8◦E)), the bias is around 15. On average over the whole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scene, ACCOT is larger than the MODIS value by 1.2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C148-610E-4107-B6A5-16D9D2FA32D1}" type="slidenum">
              <a:rPr lang="fr-FR" smtClean="0"/>
              <a:t>35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P. Formenti, Séminaire au CNRM, 28 Mai 2015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206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C148-610E-4107-B6A5-16D9D2FA32D1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813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D28EF-339D-482C-A2D5-685E8C12878A}" type="slidenum">
              <a:rPr lang="fr-FR" altLang="fr-FR"/>
              <a:pPr/>
              <a:t>47</a:t>
            </a:fld>
            <a:endParaRPr lang="fr-FR" altLang="fr-FR"/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b="1"/>
              <a:t>In the presenceo f a cloud layer, TOA warming is</a:t>
            </a:r>
          </a:p>
          <a:p>
            <a:r>
              <a:rPr lang="fr-FR" altLang="fr-FR" b="1"/>
              <a:t>strongestw hen the dust layer lies above the cloud layer (Figure</a:t>
            </a:r>
          </a:p>
          <a:p>
            <a:r>
              <a:rPr lang="fr-FR" altLang="fr-FR" b="1"/>
              <a:t>2), sincet he dust absorbsb oth incomings olar radiationa nd that</a:t>
            </a:r>
          </a:p>
          <a:p>
            <a:r>
              <a:rPr lang="fr-FR" altLang="fr-FR" b="1"/>
              <a:t>reflected by the cloud layer [Crisp, 1997; Haywood and Shine,</a:t>
            </a:r>
          </a:p>
          <a:p>
            <a:r>
              <a:rPr lang="fr-FR" altLang="fr-FR" b="1"/>
              <a:t>1997; Hansen et al., 1997].</a:t>
            </a:r>
          </a:p>
          <a:p>
            <a:r>
              <a:rPr lang="fr-FR" altLang="fr-FR" b="1"/>
              <a:t>With 50% of total column burden located above cloud, TOA</a:t>
            </a:r>
          </a:p>
          <a:p>
            <a:r>
              <a:rPr lang="fr-FR" altLang="fr-FR" b="1"/>
              <a:t>forcingo f a dustla yera t 0-3k mi s abou2t W m- 2l argetrh ant hat</a:t>
            </a:r>
          </a:p>
          <a:p>
            <a:r>
              <a:rPr lang="fr-FR" altLang="fr-FR" b="1"/>
              <a:t>of a dustla yera t 0-1 km anda bou1t .5 W m- 2l owert hant hato f</a:t>
            </a:r>
          </a:p>
          <a:p>
            <a:r>
              <a:rPr lang="fr-FR" altLang="fr-FR" b="1"/>
              <a:t>a dust layer at 3-6 km. The three lines for TOA forcing tend to</a:t>
            </a:r>
          </a:p>
          <a:p>
            <a:r>
              <a:rPr lang="fr-FR" altLang="fr-FR" b="1"/>
              <a:t>convergweh ens urfacael bedois high( rs &gt; 0.6)b ecausteh eh ighalbedo</a:t>
            </a:r>
          </a:p>
          <a:p>
            <a:r>
              <a:rPr lang="fr-FR" altLang="fr-FR" b="1"/>
              <a:t>surface leads to more absorption of radiation by aerosols</a:t>
            </a:r>
          </a:p>
          <a:p>
            <a:r>
              <a:rPr lang="fr-FR" altLang="fr-FR" b="1"/>
              <a:t>below the cloud layer. When the dust layer lies completely</a:t>
            </a:r>
          </a:p>
          <a:p>
            <a:r>
              <a:rPr lang="fr-FR" altLang="fr-FR" b="1"/>
              <a:t>beneathc loud, TOA shortwavefo rcing changess ign as rs</a:t>
            </a:r>
          </a:p>
          <a:p>
            <a:r>
              <a:rPr lang="fr-FR" altLang="fr-FR" b="1"/>
              <a:t>increases, being negative over low-albedo surfaces and positive</a:t>
            </a:r>
          </a:p>
          <a:p>
            <a:r>
              <a:rPr lang="fr-FR" altLang="fr-FR" b="1"/>
              <a:t>over high-albedos urfaces.</a:t>
            </a:r>
          </a:p>
          <a:p>
            <a:r>
              <a:rPr lang="fr-FR" altLang="fr-FR" b="1"/>
              <a:t>Surface shortwave forcing under cloudy sky conditions is not</a:t>
            </a:r>
          </a:p>
          <a:p>
            <a:r>
              <a:rPr lang="fr-FR" altLang="fr-FR" b="1"/>
              <a:t>so sensitive to the altitude of the dust layer as TOA shortwave</a:t>
            </a:r>
          </a:p>
          <a:p>
            <a:r>
              <a:rPr lang="fr-FR" altLang="fr-FR" b="1"/>
              <a:t>forcinge, specialloy verl ow-albedsou rface(sr s&lt;0.3). Surfaces</a:t>
            </a:r>
          </a:p>
          <a:p>
            <a:r>
              <a:rPr lang="fr-FR" altLang="fr-FR" b="1"/>
              <a:t>with highera lbedo(r s&gt; 0.3) leadt o strongemr ultiples cattering</a:t>
            </a:r>
          </a:p>
          <a:p>
            <a:r>
              <a:rPr lang="fr-FR" altLang="fr-FR" b="1"/>
              <a:t>among surface, cloud and dust aerosol, as well as more</a:t>
            </a:r>
          </a:p>
          <a:p>
            <a:r>
              <a:rPr lang="fr-FR" altLang="fr-FR" b="1"/>
              <a:t>absorptiona long the opticalp ath. When the dust layer is located</a:t>
            </a:r>
          </a:p>
          <a:p>
            <a:r>
              <a:rPr lang="fr-FR" altLang="fr-FR" b="1"/>
              <a:t>below the cloud layer (0-1 km), multiple scatteringp roducesth e</a:t>
            </a:r>
          </a:p>
          <a:p>
            <a:r>
              <a:rPr lang="fr-FR" altLang="fr-FR" b="1"/>
              <a:t>strongesct oolingf or high-albedos urfaces.</a:t>
            </a:r>
          </a:p>
        </p:txBody>
      </p:sp>
    </p:spTree>
    <p:extLst>
      <p:ext uri="{BB962C8B-B14F-4D97-AF65-F5344CB8AC3E}">
        <p14:creationId xmlns:p14="http://schemas.microsoft.com/office/powerpoint/2010/main" val="326878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DFAF-3680-40F3-B3D7-49113E8EB079}" type="datetime1">
              <a:rPr lang="fr-FR" smtClean="0"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77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50DD-06E6-42E4-AE40-B7513CD16EE0}" type="datetime1">
              <a:rPr lang="fr-FR" smtClean="0"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716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AECC-E861-4A6F-BECE-9C7DEED10D11}" type="datetime1">
              <a:rPr lang="fr-FR" smtClean="0"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2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77A1-2129-4530-9D7A-631343597A9E}" type="datetime1">
              <a:rPr lang="fr-FR" smtClean="0"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91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5D83-1210-4AEA-B282-8656259256EE}" type="datetime1">
              <a:rPr lang="fr-FR" smtClean="0"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77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033B-22A5-4C37-8AAD-B2ECDD5D5C19}" type="datetime1">
              <a:rPr lang="fr-FR" smtClean="0"/>
              <a:t>27/05/2015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57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E2058-8C22-41A5-96A2-A38826E1CA45}" type="datetime1">
              <a:rPr lang="fr-FR" smtClean="0"/>
              <a:t>27/05/2015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92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29CE2-647E-4827-846C-9A85192656B6}" type="datetime1">
              <a:rPr lang="fr-FR" smtClean="0"/>
              <a:t>27/05/2015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5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95A3-9168-4558-91F6-5B7DB4493369}" type="datetime1">
              <a:rPr lang="fr-FR" smtClean="0"/>
              <a:t>27/05/2015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03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8A7-AB39-42FD-810E-E859043AD81C}" type="datetime1">
              <a:rPr lang="fr-FR" smtClean="0"/>
              <a:t>27/05/2015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85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0F7D-2E6C-45AC-BDCA-20AF2AE12711}" type="datetime1">
              <a:rPr lang="fr-FR" smtClean="0"/>
              <a:t>27/05/2015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25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8CA6A-A900-4725-BB9D-8BE023112E39}" type="datetime1">
              <a:rPr lang="fr-FR" smtClean="0"/>
              <a:t>27/05/2015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41E7B-99DD-4110-B978-0318605A1C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97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wmf"/><Relationship Id="rId7" Type="http://schemas.openxmlformats.org/officeDocument/2006/relationships/image" Target="../media/image56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wmf"/><Relationship Id="rId10" Type="http://schemas.openxmlformats.org/officeDocument/2006/relationships/image" Target="../media/image2.png"/><Relationship Id="rId4" Type="http://schemas.openxmlformats.org/officeDocument/2006/relationships/image" Target="../media/image53.wmf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emf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chart" Target="../charts/chart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emf"/><Relationship Id="rId11" Type="http://schemas.openxmlformats.org/officeDocument/2006/relationships/image" Target="../media/image81.e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chart" Target="../charts/chart2.xml"/><Relationship Id="rId9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02956" y="34871"/>
            <a:ext cx="833808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Aérosols, nuages et rayonnement en Afrique australe: questions ouvertes et nouvelles observations depuis des sites instrumentés au sol en Namibie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3196" y="4655923"/>
            <a:ext cx="7917605" cy="768484"/>
          </a:xfrm>
        </p:spPr>
        <p:txBody>
          <a:bodyPr>
            <a:normAutofit fontScale="62500" lnSpcReduction="20000"/>
          </a:bodyPr>
          <a:lstStyle/>
          <a:p>
            <a:r>
              <a:rPr lang="fr-FR" altLang="fr-F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Paola </a:t>
            </a:r>
            <a:r>
              <a:rPr lang="fr-FR" altLang="fr-F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Formenti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Laboratoire Interuniversitaire des Systèmes Atmosphériques, Créteil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688106" y="6333564"/>
            <a:ext cx="332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Henties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Bay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Namibia</a:t>
            </a:r>
            <a:r>
              <a:rPr lang="fr-FR" dirty="0" smtClean="0">
                <a:solidFill>
                  <a:schemeClr val="bg1"/>
                </a:solidFill>
              </a:rPr>
              <a:t> – Avril 2015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53" y="354068"/>
            <a:ext cx="4212000" cy="31631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76877" y="409123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Feux de biomasse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04" y="356888"/>
            <a:ext cx="3132000" cy="313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998104" y="356888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Poussières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ttp://simergphotoblog.files.wordpress.com/2013/02/phytoplankton-bloom-off-namib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48" y="3530037"/>
            <a:ext cx="3600000" cy="270421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85" y="3528173"/>
            <a:ext cx="3600000" cy="27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963348" y="3532922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Aérosol « marin »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77484" y="3570560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0318" y="2514744"/>
            <a:ext cx="2629246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Organique/inorganique 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Light-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SW)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 CCN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Juin-Septembre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998235" y="2519227"/>
            <a:ext cx="2321213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norganique 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Light-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(SW/LW)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 CCN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l’année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585861" y="5213117"/>
            <a:ext cx="2201244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Organique/inorganique 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Light-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(SW)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 CCN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l’année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86531" y="5231047"/>
            <a:ext cx="2151551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Organique/inorganique</a:t>
            </a:r>
          </a:p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Plutôt diffusants</a:t>
            </a:r>
          </a:p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 CCN </a:t>
            </a:r>
          </a:p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l’année</a:t>
            </a:r>
            <a:endParaRPr lang="fr-FR" sz="1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53" y="354068"/>
            <a:ext cx="4212000" cy="31631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76877" y="409123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Feux de biomasse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04" y="356888"/>
            <a:ext cx="3132000" cy="313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998104" y="356888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Poussières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ttp://simergphotoblog.files.wordpress.com/2013/02/phytoplankton-bloom-off-namib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48" y="3530037"/>
            <a:ext cx="3600000" cy="270421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85" y="3528173"/>
            <a:ext cx="3600000" cy="27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963348" y="3532922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Aérosol « marin »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77484" y="3570560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0318" y="2514744"/>
            <a:ext cx="2629246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Organique/inorganique 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Light-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SW)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 CCN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Juin-Septembre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998235" y="2519227"/>
            <a:ext cx="2321213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norganique 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Light-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(SW/LW)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 CCN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l’année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585861" y="5213117"/>
            <a:ext cx="2201244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Organique/inorganique 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Light-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(SW)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 CCN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l’année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86531" y="5231047"/>
            <a:ext cx="2151551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Organique/inorganique</a:t>
            </a:r>
          </a:p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Plutôt diffusants</a:t>
            </a:r>
          </a:p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 CCN </a:t>
            </a:r>
          </a:p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l’année</a:t>
            </a:r>
            <a:endParaRPr lang="fr-FR" sz="1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7118" y="1343794"/>
            <a:ext cx="3376822" cy="707886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SAFARI-2000</a:t>
            </a:r>
            <a:endParaRPr lang="fr-FR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imergphotoblog.files.wordpress.com/2013/02/phytoplankton-bloom-off-namib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48" y="3530037"/>
            <a:ext cx="3600000" cy="270421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986531" y="5231047"/>
            <a:ext cx="2151551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Organique/inorganique</a:t>
            </a:r>
          </a:p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Plutôt diffusants</a:t>
            </a:r>
          </a:p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 CCN </a:t>
            </a:r>
          </a:p>
          <a:p>
            <a:r>
              <a:rPr lang="fr-FR" sz="1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l’année</a:t>
            </a:r>
            <a:endParaRPr lang="fr-FR" sz="1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53" y="354068"/>
            <a:ext cx="4212000" cy="31631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76877" y="409123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Feux de biomasse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04" y="356888"/>
            <a:ext cx="3132000" cy="313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998104" y="356888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Poussières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32" y="3528173"/>
            <a:ext cx="3600000" cy="27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963348" y="3532922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Aérosol « marin »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77484" y="3570560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0318" y="2514744"/>
            <a:ext cx="2629246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Organique/inorganique 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Light-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SW)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 CCN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Juin-Septembre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998235" y="2519227"/>
            <a:ext cx="2321213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norganique 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Light-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(SW/LW)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 CCN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l’année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585861" y="5213117"/>
            <a:ext cx="2201244" cy="954107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Organique/inorganique 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Light-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(SW)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 CCN</a:t>
            </a:r>
          </a:p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l’année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7118" y="1343794"/>
            <a:ext cx="3376822" cy="707886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SAFARI-2000</a:t>
            </a:r>
            <a:endParaRPr lang="fr-FR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9697" y="423415"/>
            <a:ext cx="174278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199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199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57183" y="3293899"/>
            <a:ext cx="174278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199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199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5344" y="3277478"/>
            <a:ext cx="174278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199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199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2890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Entrainement dans les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StratoCu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d’aérosols dans la couche limite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13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46869"/>
            <a:ext cx="4500000" cy="35331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39" y="1859916"/>
            <a:ext cx="3960000" cy="35200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239" y="5604521"/>
            <a:ext cx="1951175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 et al. 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(2004)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29795" y="5591474"/>
            <a:ext cx="1654620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Hegg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(2012)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0145" y="1396855"/>
            <a:ext cx="460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 radiatif semi-direct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augmente LWP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22223" y="1396855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de gouttelettes 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3462" y="-75460"/>
            <a:ext cx="7886700" cy="1325563"/>
          </a:xfrm>
        </p:spPr>
        <p:txBody>
          <a:bodyPr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de poussières terrigènes en Afrique australe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87" y="1250103"/>
            <a:ext cx="6480000" cy="504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659880" y="6413048"/>
            <a:ext cx="19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>
                    <a:lumMod val="95000"/>
                  </a:schemeClr>
                </a:solidFill>
              </a:rPr>
              <a:t>Vickery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 et al., 2013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Activités en cours</a:t>
            </a:r>
            <a:endParaRPr lang="fr-FR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Etude des propriétés physico-chimiques et optiques des aérosols transportés ou émis en Namibie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101" y="28951"/>
            <a:ext cx="9042112" cy="1325563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à long-terme des propriétés des aérosols atmosphériques </a:t>
            </a:r>
            <a:endParaRPr 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9031" y="1251969"/>
            <a:ext cx="8891182" cy="4351338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GDRI ARSAIO (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Research in Southern Africa and the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 Ocean), CNRS/NRF (2011-2017)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PHC PROTEA (2015-2016)</a:t>
            </a:r>
            <a:endPara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16</a:t>
            </a:fld>
            <a:endParaRPr lang="fr-FR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441E7B-99DD-4110-B978-0318605A1CA2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U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70" y="6163857"/>
            <a:ext cx="1440000" cy="4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NW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54" y="6155111"/>
            <a:ext cx="1440000" cy="46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nrs, dépasser les frontiè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69" y="6048039"/>
            <a:ext cx="900000" cy="7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9" y="6190575"/>
            <a:ext cx="1584000" cy="5309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0" name="Picture 8" descr="http://www.campusfrance.org/sites/default/files/images/logos_mae_mesr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950" y="6210927"/>
            <a:ext cx="936000" cy="51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8" y="6079723"/>
            <a:ext cx="1044000" cy="54288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8" y="2430236"/>
            <a:ext cx="2844000" cy="3092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369" y="1978431"/>
            <a:ext cx="3996000" cy="399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Plus 18"/>
          <p:cNvSpPr/>
          <p:nvPr/>
        </p:nvSpPr>
        <p:spPr>
          <a:xfrm>
            <a:off x="5470134" y="3012139"/>
            <a:ext cx="312102" cy="282389"/>
          </a:xfrm>
          <a:prstGeom prst="mathPlus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Plus 19"/>
          <p:cNvSpPr/>
          <p:nvPr/>
        </p:nvSpPr>
        <p:spPr>
          <a:xfrm>
            <a:off x="5770451" y="3527608"/>
            <a:ext cx="312102" cy="282389"/>
          </a:xfrm>
          <a:prstGeom prst="mathPlus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771592" y="2677192"/>
            <a:ext cx="339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Henties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(22°6’S, 14°30’E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114543" y="3693440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Gobabeb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(23°7’S</a:t>
            </a: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15°1’E)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2" descr="KIT-Logo - Link to KIT-Homep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0351" y="6168008"/>
            <a:ext cx="936000" cy="4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3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 droite 1"/>
          <p:cNvSpPr/>
          <p:nvPr/>
        </p:nvSpPr>
        <p:spPr>
          <a:xfrm>
            <a:off x="468313" y="995024"/>
            <a:ext cx="8450262" cy="677942"/>
          </a:xfrm>
          <a:prstGeom prst="rightArrow">
            <a:avLst/>
          </a:prstGeom>
          <a:gradFill flip="none" rotWithShape="1">
            <a:gsLst>
              <a:gs pos="0">
                <a:srgbClr val="99CC0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1075183" y="2621142"/>
            <a:ext cx="5061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intensive </a:t>
            </a:r>
            <a:r>
              <a:rPr lang="fr-FR" alt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 flipH="1">
            <a:off x="1342073" y="1625357"/>
            <a:ext cx="0" cy="103802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 flipH="1">
            <a:off x="1945639" y="1557886"/>
            <a:ext cx="1" cy="73045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2296308" y="1755255"/>
            <a:ext cx="44705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intensive </a:t>
            </a:r>
            <a:r>
              <a:rPr lang="fr-FR" alt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2581922" y="1603238"/>
            <a:ext cx="0" cy="25456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1661240" y="2225046"/>
            <a:ext cx="46202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fr-FR" altLang="fr-FR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continuos surface </a:t>
            </a:r>
            <a:r>
              <a:rPr lang="fr-FR" altLang="fr-FR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endParaRPr lang="fr-FR" altLang="fr-FR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380445" y="1237921"/>
            <a:ext cx="3590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fr-FR" altLang="fr-FR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r>
              <a:rPr lang="fr-FR" altLang="fr-F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altLang="fr-FR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64" name="Line 20"/>
          <p:cNvSpPr>
            <a:spLocks noChangeShapeType="1"/>
          </p:cNvSpPr>
          <p:nvPr/>
        </p:nvSpPr>
        <p:spPr bwMode="auto">
          <a:xfrm flipH="1">
            <a:off x="562983" y="1597336"/>
            <a:ext cx="0" cy="143403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250824" y="3022182"/>
            <a:ext cx="44426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Sunphotomer</a:t>
            </a:r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1941" y="828378"/>
            <a:ext cx="741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19181" y="82837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717501" y="84361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76781" y="84361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466541" y="82837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7170580" y="1576474"/>
            <a:ext cx="0" cy="29454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6917780" y="1763953"/>
            <a:ext cx="200079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Sunphotomer</a:t>
            </a:r>
            <a:endParaRPr lang="fr-FR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Neph</a:t>
            </a:r>
            <a:endParaRPr lang="fr-FR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Partisol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H="1">
            <a:off x="5997099" y="1540233"/>
            <a:ext cx="0" cy="11952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5750921" y="2825205"/>
            <a:ext cx="31676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Sunphotomer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fr-FR" alt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Gobabeb</a:t>
            </a:r>
            <a:endParaRPr lang="fr-FR" alt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79" y="4044896"/>
            <a:ext cx="2880000" cy="21596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687" y="4054674"/>
            <a:ext cx="2286000" cy="21526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Picture 4" descr="C:\Users\Desboeufs\Pictures\Namibie_2012\P1010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1" y="4048210"/>
            <a:ext cx="2880000" cy="2159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8017" y="3671298"/>
            <a:ext cx="8840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Nujoma Marine &amp; </a:t>
            </a:r>
            <a:r>
              <a:rPr lang="fr-FR" altLang="fr-FR" sz="1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</a:t>
            </a:r>
            <a:r>
              <a:rPr lang="fr-FR" alt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fr-FR" alt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alt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Centre (</a:t>
            </a:r>
            <a:r>
              <a:rPr lang="fr-FR" alt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SANUMARC), </a:t>
            </a:r>
            <a:r>
              <a:rPr lang="fr-FR" altLang="fr-FR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Henties</a:t>
            </a:r>
            <a:r>
              <a:rPr lang="fr-FR" alt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6038" y="414692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2011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3279444" y="41311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2012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6281499" y="41785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42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  <p:pic>
        <p:nvPicPr>
          <p:cNvPr id="29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324235"/>
            <a:ext cx="8661400" cy="31959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4669301"/>
            <a:ext cx="2160000" cy="16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723301"/>
            <a:ext cx="2268000" cy="1512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88" y="4699339"/>
            <a:ext cx="2340000" cy="1560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782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499226"/>
            <a:ext cx="8964000" cy="626006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20273" y="499226"/>
            <a:ext cx="1907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2012-2013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46403" y="6321885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Formenti et al., </a:t>
            </a:r>
            <a:r>
              <a:rPr lang="fr-FR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19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la présentation</a:t>
            </a:r>
            <a:endParaRPr lang="fr-FR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ts val="3360"/>
              </a:lnSpc>
              <a:buFont typeface="+mj-lt"/>
              <a:buAutoNum type="arabicPeriod"/>
            </a:pPr>
            <a:r>
              <a:rPr lang="fr-F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&amp; état de l’art</a:t>
            </a:r>
          </a:p>
          <a:p>
            <a:pPr marL="514350" indent="-514350">
              <a:lnSpc>
                <a:spcPts val="3360"/>
              </a:lnSpc>
              <a:buFont typeface="+mj-lt"/>
              <a:buAutoNum type="arabicPeriod"/>
            </a:pPr>
            <a:endParaRPr lang="fr-FR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ts val="3360"/>
              </a:lnSpc>
              <a:buFont typeface="+mj-lt"/>
              <a:buAutoNum type="arabicPeriod"/>
            </a:pPr>
            <a:r>
              <a:rPr lang="fr-F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Activités en cours &amp; prévues</a:t>
            </a:r>
          </a:p>
          <a:p>
            <a:pPr marL="514350" indent="-514350">
              <a:lnSpc>
                <a:spcPts val="3360"/>
              </a:lnSpc>
              <a:buFont typeface="+mj-lt"/>
              <a:buAutoNum type="arabicPeriod"/>
            </a:pPr>
            <a:endParaRPr lang="fr-FR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z="12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134456"/>
            <a:ext cx="4474801" cy="40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84" y="134456"/>
            <a:ext cx="4474801" cy="40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155730" y="637903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Formenti et al., </a:t>
            </a:r>
            <a:r>
              <a:rPr lang="fr-FR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20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905" y="4336528"/>
            <a:ext cx="2880000" cy="2331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584" y="4344897"/>
            <a:ext cx="2808000" cy="234649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833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4" y="230791"/>
            <a:ext cx="8716962" cy="539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08202" y="5629878"/>
            <a:ext cx="90365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temporal </a:t>
            </a:r>
            <a:r>
              <a:rPr lang="fr-FR" alt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persistent </a:t>
            </a:r>
            <a:r>
              <a:rPr lang="fr-FR" alt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cloudiness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instrument </a:t>
            </a:r>
            <a:r>
              <a:rPr lang="fr-FR" alt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endParaRPr lang="fr-FR" altLang="fr-F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FR" alt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</a:t>
            </a: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</a:p>
          <a:p>
            <a:pPr>
              <a:buFontTx/>
              <a:buChar char="•"/>
            </a:pP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AOD </a:t>
            </a:r>
            <a:r>
              <a:rPr lang="fr-FR" alt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alt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wintertime</a:t>
            </a:r>
            <a:endParaRPr lang="fr-FR" alt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fr-FR" alt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magnitude </a:t>
            </a:r>
            <a:r>
              <a:rPr lang="fr-FR" alt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alt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to </a:t>
            </a:r>
            <a:r>
              <a:rPr lang="fr-FR" alt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BB&amp;dust</a:t>
            </a:r>
            <a:r>
              <a:rPr lang="fr-FR" alt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</a:t>
            </a:r>
            <a:r>
              <a:rPr lang="fr-FR" alt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endParaRPr lang="fr-FR" alt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b="1" dirty="0"/>
              <a:t>Volume size distribution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0" y="74683"/>
            <a:ext cx="5436000" cy="33669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60" y="3500438"/>
            <a:ext cx="5364000" cy="33223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1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921" y="46192"/>
            <a:ext cx="8488456" cy="1325563"/>
          </a:xfrm>
        </p:spPr>
        <p:txBody>
          <a:bodyPr/>
          <a:lstStyle/>
          <a:p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episode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7-9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6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1" y="1191475"/>
            <a:ext cx="6048000" cy="39385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295932" y="5943001"/>
            <a:ext cx="817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3" panose="05040102010807070707" pitchFamily="18" charset="2"/>
              <a:buChar char="_"/>
            </a:pPr>
            <a:r>
              <a:rPr lang="fr-F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Enrichissement en Fe</a:t>
            </a:r>
            <a:endParaRPr lang="fr-FR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50" y="3500438"/>
            <a:ext cx="2556000" cy="3084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40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Activités prévues</a:t>
            </a:r>
            <a:endParaRPr lang="fr-FR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553" y="136526"/>
            <a:ext cx="8316000" cy="1325563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projet AEROCLO-SA: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Aerosols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radiation in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25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037" y="1477796"/>
            <a:ext cx="8316000" cy="49747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81" y="6302010"/>
            <a:ext cx="612000" cy="47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://www.latmos.ipsl.fr/templates/latmos/images/LATMOS_176x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45" y="6410279"/>
            <a:ext cx="972000" cy="35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1" descr="presentation_logo_lined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93" y="6412724"/>
            <a:ext cx="2124000" cy="34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ezomp2.omp.obs-mip.fr/share/logos_omp/logo-l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75" y="6156489"/>
            <a:ext cx="432000" cy="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78" y="203039"/>
            <a:ext cx="8955740" cy="706090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cadre 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internationale: le 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consortium COLA (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CLARIFY-2016-ORACLES-LASIC-AEROCLO)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1" y="1700521"/>
            <a:ext cx="5400000" cy="454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C99-45225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879" y="2937625"/>
            <a:ext cx="2880000" cy="183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p3b_fot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0184" y="4844010"/>
            <a:ext cx="2880000" cy="142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84" y="1219794"/>
            <a:ext cx="2880000" cy="1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953599" y="1246915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</a:t>
            </a:r>
            <a:r>
              <a:rPr lang="fr-FR" alt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BAe-146: in situ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881591" y="2962510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ER-2: télédétection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881591" y="4772002"/>
            <a:ext cx="281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P-3: télédétection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1591" y="1331189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Campagnes intensives en Sept 2016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1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00025" y="1280785"/>
            <a:ext cx="8401050" cy="50714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fr-FR" altLang="fr-FR" dirty="0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223838" y="2290486"/>
            <a:ext cx="20399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V="1">
            <a:off x="2843808" y="2290486"/>
            <a:ext cx="540060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1678898" y="2846345"/>
            <a:ext cx="6655633" cy="899410"/>
          </a:xfrm>
          <a:custGeom>
            <a:avLst/>
            <a:gdLst>
              <a:gd name="connsiteX0" fmla="*/ 1199213 w 6655633"/>
              <a:gd name="connsiteY0" fmla="*/ 359764 h 899410"/>
              <a:gd name="connsiteX1" fmla="*/ 1274164 w 6655633"/>
              <a:gd name="connsiteY1" fmla="*/ 329783 h 899410"/>
              <a:gd name="connsiteX2" fmla="*/ 1334125 w 6655633"/>
              <a:gd name="connsiteY2" fmla="*/ 254833 h 899410"/>
              <a:gd name="connsiteX3" fmla="*/ 1439056 w 6655633"/>
              <a:gd name="connsiteY3" fmla="*/ 149901 h 899410"/>
              <a:gd name="connsiteX4" fmla="*/ 1558977 w 6655633"/>
              <a:gd name="connsiteY4" fmla="*/ 59960 h 899410"/>
              <a:gd name="connsiteX5" fmla="*/ 1588958 w 6655633"/>
              <a:gd name="connsiteY5" fmla="*/ 29980 h 899410"/>
              <a:gd name="connsiteX6" fmla="*/ 1648918 w 6655633"/>
              <a:gd name="connsiteY6" fmla="*/ 14990 h 899410"/>
              <a:gd name="connsiteX7" fmla="*/ 1693889 w 6655633"/>
              <a:gd name="connsiteY7" fmla="*/ 0 h 899410"/>
              <a:gd name="connsiteX8" fmla="*/ 1888761 w 6655633"/>
              <a:gd name="connsiteY8" fmla="*/ 14990 h 899410"/>
              <a:gd name="connsiteX9" fmla="*/ 1978702 w 6655633"/>
              <a:gd name="connsiteY9" fmla="*/ 59960 h 899410"/>
              <a:gd name="connsiteX10" fmla="*/ 2023672 w 6655633"/>
              <a:gd name="connsiteY10" fmla="*/ 74951 h 899410"/>
              <a:gd name="connsiteX11" fmla="*/ 2098623 w 6655633"/>
              <a:gd name="connsiteY11" fmla="*/ 119921 h 899410"/>
              <a:gd name="connsiteX12" fmla="*/ 2188564 w 6655633"/>
              <a:gd name="connsiteY12" fmla="*/ 164892 h 899410"/>
              <a:gd name="connsiteX13" fmla="*/ 2218545 w 6655633"/>
              <a:gd name="connsiteY13" fmla="*/ 194872 h 899410"/>
              <a:gd name="connsiteX14" fmla="*/ 2473377 w 6655633"/>
              <a:gd name="connsiteY14" fmla="*/ 209862 h 899410"/>
              <a:gd name="connsiteX15" fmla="*/ 2563318 w 6655633"/>
              <a:gd name="connsiteY15" fmla="*/ 164892 h 899410"/>
              <a:gd name="connsiteX16" fmla="*/ 2593299 w 6655633"/>
              <a:gd name="connsiteY16" fmla="*/ 134911 h 899410"/>
              <a:gd name="connsiteX17" fmla="*/ 2638269 w 6655633"/>
              <a:gd name="connsiteY17" fmla="*/ 104931 h 899410"/>
              <a:gd name="connsiteX18" fmla="*/ 2668250 w 6655633"/>
              <a:gd name="connsiteY18" fmla="*/ 74951 h 899410"/>
              <a:gd name="connsiteX19" fmla="*/ 2728210 w 6655633"/>
              <a:gd name="connsiteY19" fmla="*/ 59960 h 899410"/>
              <a:gd name="connsiteX20" fmla="*/ 2863122 w 6655633"/>
              <a:gd name="connsiteY20" fmla="*/ 29980 h 899410"/>
              <a:gd name="connsiteX21" fmla="*/ 3072984 w 6655633"/>
              <a:gd name="connsiteY21" fmla="*/ 44970 h 899410"/>
              <a:gd name="connsiteX22" fmla="*/ 3117954 w 6655633"/>
              <a:gd name="connsiteY22" fmla="*/ 59960 h 899410"/>
              <a:gd name="connsiteX23" fmla="*/ 3147935 w 6655633"/>
              <a:gd name="connsiteY23" fmla="*/ 89941 h 899410"/>
              <a:gd name="connsiteX24" fmla="*/ 3237876 w 6655633"/>
              <a:gd name="connsiteY24" fmla="*/ 149901 h 899410"/>
              <a:gd name="connsiteX25" fmla="*/ 3267856 w 6655633"/>
              <a:gd name="connsiteY25" fmla="*/ 179882 h 899410"/>
              <a:gd name="connsiteX26" fmla="*/ 3297836 w 6655633"/>
              <a:gd name="connsiteY26" fmla="*/ 224852 h 899410"/>
              <a:gd name="connsiteX27" fmla="*/ 3357797 w 6655633"/>
              <a:gd name="connsiteY27" fmla="*/ 254833 h 899410"/>
              <a:gd name="connsiteX28" fmla="*/ 3387777 w 6655633"/>
              <a:gd name="connsiteY28" fmla="*/ 299803 h 899410"/>
              <a:gd name="connsiteX29" fmla="*/ 3537679 w 6655633"/>
              <a:gd name="connsiteY29" fmla="*/ 299803 h 899410"/>
              <a:gd name="connsiteX30" fmla="*/ 3597640 w 6655633"/>
              <a:gd name="connsiteY30" fmla="*/ 254833 h 899410"/>
              <a:gd name="connsiteX31" fmla="*/ 3687581 w 6655633"/>
              <a:gd name="connsiteY31" fmla="*/ 224852 h 899410"/>
              <a:gd name="connsiteX32" fmla="*/ 3762532 w 6655633"/>
              <a:gd name="connsiteY32" fmla="*/ 194872 h 899410"/>
              <a:gd name="connsiteX33" fmla="*/ 3822492 w 6655633"/>
              <a:gd name="connsiteY33" fmla="*/ 179882 h 899410"/>
              <a:gd name="connsiteX34" fmla="*/ 3942413 w 6655633"/>
              <a:gd name="connsiteY34" fmla="*/ 134911 h 899410"/>
              <a:gd name="connsiteX35" fmla="*/ 4152276 w 6655633"/>
              <a:gd name="connsiteY35" fmla="*/ 104931 h 899410"/>
              <a:gd name="connsiteX36" fmla="*/ 4422099 w 6655633"/>
              <a:gd name="connsiteY36" fmla="*/ 119921 h 899410"/>
              <a:gd name="connsiteX37" fmla="*/ 4527030 w 6655633"/>
              <a:gd name="connsiteY37" fmla="*/ 149901 h 899410"/>
              <a:gd name="connsiteX38" fmla="*/ 4601981 w 6655633"/>
              <a:gd name="connsiteY38" fmla="*/ 209862 h 899410"/>
              <a:gd name="connsiteX39" fmla="*/ 4646951 w 6655633"/>
              <a:gd name="connsiteY39" fmla="*/ 224852 h 899410"/>
              <a:gd name="connsiteX40" fmla="*/ 4691922 w 6655633"/>
              <a:gd name="connsiteY40" fmla="*/ 254833 h 899410"/>
              <a:gd name="connsiteX41" fmla="*/ 4721902 w 6655633"/>
              <a:gd name="connsiteY41" fmla="*/ 299803 h 899410"/>
              <a:gd name="connsiteX42" fmla="*/ 4901784 w 6655633"/>
              <a:gd name="connsiteY42" fmla="*/ 254833 h 899410"/>
              <a:gd name="connsiteX43" fmla="*/ 4991725 w 6655633"/>
              <a:gd name="connsiteY43" fmla="*/ 224852 h 899410"/>
              <a:gd name="connsiteX44" fmla="*/ 5156617 w 6655633"/>
              <a:gd name="connsiteY44" fmla="*/ 149901 h 899410"/>
              <a:gd name="connsiteX45" fmla="*/ 5291528 w 6655633"/>
              <a:gd name="connsiteY45" fmla="*/ 119921 h 899410"/>
              <a:gd name="connsiteX46" fmla="*/ 5336499 w 6655633"/>
              <a:gd name="connsiteY46" fmla="*/ 89941 h 899410"/>
              <a:gd name="connsiteX47" fmla="*/ 5381469 w 6655633"/>
              <a:gd name="connsiteY47" fmla="*/ 74951 h 899410"/>
              <a:gd name="connsiteX48" fmla="*/ 5621312 w 6655633"/>
              <a:gd name="connsiteY48" fmla="*/ 44970 h 899410"/>
              <a:gd name="connsiteX49" fmla="*/ 5846164 w 6655633"/>
              <a:gd name="connsiteY49" fmla="*/ 59960 h 899410"/>
              <a:gd name="connsiteX50" fmla="*/ 5936105 w 6655633"/>
              <a:gd name="connsiteY50" fmla="*/ 89941 h 899410"/>
              <a:gd name="connsiteX51" fmla="*/ 6056027 w 6655633"/>
              <a:gd name="connsiteY51" fmla="*/ 194872 h 899410"/>
              <a:gd name="connsiteX52" fmla="*/ 6086007 w 6655633"/>
              <a:gd name="connsiteY52" fmla="*/ 239842 h 899410"/>
              <a:gd name="connsiteX53" fmla="*/ 6160958 w 6655633"/>
              <a:gd name="connsiteY53" fmla="*/ 314793 h 899410"/>
              <a:gd name="connsiteX54" fmla="*/ 6190938 w 6655633"/>
              <a:gd name="connsiteY54" fmla="*/ 359764 h 899410"/>
              <a:gd name="connsiteX55" fmla="*/ 6250899 w 6655633"/>
              <a:gd name="connsiteY55" fmla="*/ 374754 h 899410"/>
              <a:gd name="connsiteX56" fmla="*/ 6550702 w 6655633"/>
              <a:gd name="connsiteY56" fmla="*/ 389744 h 899410"/>
              <a:gd name="connsiteX57" fmla="*/ 6595672 w 6655633"/>
              <a:gd name="connsiteY57" fmla="*/ 434714 h 899410"/>
              <a:gd name="connsiteX58" fmla="*/ 6655633 w 6655633"/>
              <a:gd name="connsiteY58" fmla="*/ 524655 h 899410"/>
              <a:gd name="connsiteX59" fmla="*/ 6580682 w 6655633"/>
              <a:gd name="connsiteY59" fmla="*/ 569626 h 899410"/>
              <a:gd name="connsiteX60" fmla="*/ 6535712 w 6655633"/>
              <a:gd name="connsiteY60" fmla="*/ 599606 h 899410"/>
              <a:gd name="connsiteX61" fmla="*/ 6505732 w 6655633"/>
              <a:gd name="connsiteY61" fmla="*/ 629587 h 899410"/>
              <a:gd name="connsiteX62" fmla="*/ 6460761 w 6655633"/>
              <a:gd name="connsiteY62" fmla="*/ 644577 h 899410"/>
              <a:gd name="connsiteX63" fmla="*/ 6400800 w 6655633"/>
              <a:gd name="connsiteY63" fmla="*/ 659567 h 899410"/>
              <a:gd name="connsiteX64" fmla="*/ 6310859 w 6655633"/>
              <a:gd name="connsiteY64" fmla="*/ 689547 h 899410"/>
              <a:gd name="connsiteX65" fmla="*/ 6280879 w 6655633"/>
              <a:gd name="connsiteY65" fmla="*/ 719528 h 899410"/>
              <a:gd name="connsiteX66" fmla="*/ 6205928 w 6655633"/>
              <a:gd name="connsiteY66" fmla="*/ 779488 h 899410"/>
              <a:gd name="connsiteX67" fmla="*/ 5921115 w 6655633"/>
              <a:gd name="connsiteY67" fmla="*/ 734518 h 899410"/>
              <a:gd name="connsiteX68" fmla="*/ 5876145 w 6655633"/>
              <a:gd name="connsiteY68" fmla="*/ 719528 h 899410"/>
              <a:gd name="connsiteX69" fmla="*/ 5831174 w 6655633"/>
              <a:gd name="connsiteY69" fmla="*/ 704537 h 899410"/>
              <a:gd name="connsiteX70" fmla="*/ 5591332 w 6655633"/>
              <a:gd name="connsiteY70" fmla="*/ 719528 h 899410"/>
              <a:gd name="connsiteX71" fmla="*/ 5501391 w 6655633"/>
              <a:gd name="connsiteY71" fmla="*/ 779488 h 899410"/>
              <a:gd name="connsiteX72" fmla="*/ 5456420 w 6655633"/>
              <a:gd name="connsiteY72" fmla="*/ 794478 h 899410"/>
              <a:gd name="connsiteX73" fmla="*/ 5366479 w 6655633"/>
              <a:gd name="connsiteY73" fmla="*/ 854439 h 899410"/>
              <a:gd name="connsiteX74" fmla="*/ 5276538 w 6655633"/>
              <a:gd name="connsiteY74" fmla="*/ 884419 h 899410"/>
              <a:gd name="connsiteX75" fmla="*/ 5036695 w 6655633"/>
              <a:gd name="connsiteY75" fmla="*/ 869429 h 899410"/>
              <a:gd name="connsiteX76" fmla="*/ 4976735 w 6655633"/>
              <a:gd name="connsiteY76" fmla="*/ 854439 h 899410"/>
              <a:gd name="connsiteX77" fmla="*/ 4646951 w 6655633"/>
              <a:gd name="connsiteY77" fmla="*/ 839449 h 899410"/>
              <a:gd name="connsiteX78" fmla="*/ 4586991 w 6655633"/>
              <a:gd name="connsiteY78" fmla="*/ 824459 h 899410"/>
              <a:gd name="connsiteX79" fmla="*/ 4512040 w 6655633"/>
              <a:gd name="connsiteY79" fmla="*/ 809469 h 899410"/>
              <a:gd name="connsiteX80" fmla="*/ 4422099 w 6655633"/>
              <a:gd name="connsiteY80" fmla="*/ 779488 h 899410"/>
              <a:gd name="connsiteX81" fmla="*/ 4392118 w 6655633"/>
              <a:gd name="connsiteY81" fmla="*/ 749508 h 899410"/>
              <a:gd name="connsiteX82" fmla="*/ 4362138 w 6655633"/>
              <a:gd name="connsiteY82" fmla="*/ 704537 h 899410"/>
              <a:gd name="connsiteX83" fmla="*/ 4257207 w 6655633"/>
              <a:gd name="connsiteY83" fmla="*/ 674557 h 899410"/>
              <a:gd name="connsiteX84" fmla="*/ 3327817 w 6655633"/>
              <a:gd name="connsiteY84" fmla="*/ 659567 h 899410"/>
              <a:gd name="connsiteX85" fmla="*/ 3252866 w 6655633"/>
              <a:gd name="connsiteY85" fmla="*/ 644577 h 899410"/>
              <a:gd name="connsiteX86" fmla="*/ 3162925 w 6655633"/>
              <a:gd name="connsiteY86" fmla="*/ 704537 h 899410"/>
              <a:gd name="connsiteX87" fmla="*/ 3102964 w 6655633"/>
              <a:gd name="connsiteY87" fmla="*/ 779488 h 899410"/>
              <a:gd name="connsiteX88" fmla="*/ 3057994 w 6655633"/>
              <a:gd name="connsiteY88" fmla="*/ 869429 h 899410"/>
              <a:gd name="connsiteX89" fmla="*/ 2998033 w 6655633"/>
              <a:gd name="connsiteY89" fmla="*/ 899410 h 899410"/>
              <a:gd name="connsiteX90" fmla="*/ 2803161 w 6655633"/>
              <a:gd name="connsiteY90" fmla="*/ 884419 h 899410"/>
              <a:gd name="connsiteX91" fmla="*/ 2593299 w 6655633"/>
              <a:gd name="connsiteY91" fmla="*/ 824459 h 899410"/>
              <a:gd name="connsiteX92" fmla="*/ 2398427 w 6655633"/>
              <a:gd name="connsiteY92" fmla="*/ 794478 h 899410"/>
              <a:gd name="connsiteX93" fmla="*/ 2248525 w 6655633"/>
              <a:gd name="connsiteY93" fmla="*/ 764498 h 899410"/>
              <a:gd name="connsiteX94" fmla="*/ 2143594 w 6655633"/>
              <a:gd name="connsiteY94" fmla="*/ 719528 h 899410"/>
              <a:gd name="connsiteX95" fmla="*/ 2038663 w 6655633"/>
              <a:gd name="connsiteY95" fmla="*/ 689547 h 899410"/>
              <a:gd name="connsiteX96" fmla="*/ 1948722 w 6655633"/>
              <a:gd name="connsiteY96" fmla="*/ 629587 h 899410"/>
              <a:gd name="connsiteX97" fmla="*/ 1903751 w 6655633"/>
              <a:gd name="connsiteY97" fmla="*/ 599606 h 899410"/>
              <a:gd name="connsiteX98" fmla="*/ 1768840 w 6655633"/>
              <a:gd name="connsiteY98" fmla="*/ 614596 h 899410"/>
              <a:gd name="connsiteX99" fmla="*/ 1708879 w 6655633"/>
              <a:gd name="connsiteY99" fmla="*/ 629587 h 899410"/>
              <a:gd name="connsiteX100" fmla="*/ 1079292 w 6655633"/>
              <a:gd name="connsiteY100" fmla="*/ 644577 h 899410"/>
              <a:gd name="connsiteX101" fmla="*/ 974361 w 6655633"/>
              <a:gd name="connsiteY101" fmla="*/ 674557 h 899410"/>
              <a:gd name="connsiteX102" fmla="*/ 884420 w 6655633"/>
              <a:gd name="connsiteY102" fmla="*/ 719528 h 899410"/>
              <a:gd name="connsiteX103" fmla="*/ 209863 w 6655633"/>
              <a:gd name="connsiteY103" fmla="*/ 689547 h 899410"/>
              <a:gd name="connsiteX104" fmla="*/ 119922 w 6655633"/>
              <a:gd name="connsiteY104" fmla="*/ 674557 h 899410"/>
              <a:gd name="connsiteX105" fmla="*/ 59961 w 6655633"/>
              <a:gd name="connsiteY105" fmla="*/ 644577 h 899410"/>
              <a:gd name="connsiteX106" fmla="*/ 0 w 6655633"/>
              <a:gd name="connsiteY106" fmla="*/ 584616 h 899410"/>
              <a:gd name="connsiteX107" fmla="*/ 29981 w 6655633"/>
              <a:gd name="connsiteY107" fmla="*/ 404734 h 899410"/>
              <a:gd name="connsiteX108" fmla="*/ 44971 w 6655633"/>
              <a:gd name="connsiteY108" fmla="*/ 344773 h 899410"/>
              <a:gd name="connsiteX109" fmla="*/ 89941 w 6655633"/>
              <a:gd name="connsiteY109" fmla="*/ 299803 h 899410"/>
              <a:gd name="connsiteX110" fmla="*/ 119922 w 6655633"/>
              <a:gd name="connsiteY110" fmla="*/ 239842 h 899410"/>
              <a:gd name="connsiteX111" fmla="*/ 194872 w 6655633"/>
              <a:gd name="connsiteY111" fmla="*/ 149901 h 899410"/>
              <a:gd name="connsiteX112" fmla="*/ 239843 w 6655633"/>
              <a:gd name="connsiteY112" fmla="*/ 89941 h 899410"/>
              <a:gd name="connsiteX113" fmla="*/ 314794 w 6655633"/>
              <a:gd name="connsiteY113" fmla="*/ 29980 h 899410"/>
              <a:gd name="connsiteX114" fmla="*/ 359764 w 6655633"/>
              <a:gd name="connsiteY114" fmla="*/ 14990 h 899410"/>
              <a:gd name="connsiteX115" fmla="*/ 539646 w 6655633"/>
              <a:gd name="connsiteY115" fmla="*/ 59960 h 899410"/>
              <a:gd name="connsiteX116" fmla="*/ 569627 w 6655633"/>
              <a:gd name="connsiteY116" fmla="*/ 89941 h 899410"/>
              <a:gd name="connsiteX117" fmla="*/ 644577 w 6655633"/>
              <a:gd name="connsiteY117" fmla="*/ 134911 h 899410"/>
              <a:gd name="connsiteX118" fmla="*/ 779489 w 6655633"/>
              <a:gd name="connsiteY118" fmla="*/ 209862 h 899410"/>
              <a:gd name="connsiteX119" fmla="*/ 914400 w 6655633"/>
              <a:gd name="connsiteY119" fmla="*/ 254833 h 899410"/>
              <a:gd name="connsiteX120" fmla="*/ 959371 w 6655633"/>
              <a:gd name="connsiteY120" fmla="*/ 269823 h 899410"/>
              <a:gd name="connsiteX121" fmla="*/ 1049312 w 6655633"/>
              <a:gd name="connsiteY121" fmla="*/ 284813 h 899410"/>
              <a:gd name="connsiteX122" fmla="*/ 1214204 w 6655633"/>
              <a:gd name="connsiteY122" fmla="*/ 314793 h 899410"/>
              <a:gd name="connsiteX123" fmla="*/ 1259174 w 6655633"/>
              <a:gd name="connsiteY123" fmla="*/ 329783 h 899410"/>
              <a:gd name="connsiteX124" fmla="*/ 1229194 w 6655633"/>
              <a:gd name="connsiteY124" fmla="*/ 359764 h 899410"/>
              <a:gd name="connsiteX125" fmla="*/ 1244184 w 6655633"/>
              <a:gd name="connsiteY125" fmla="*/ 314793 h 8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655633" h="899410">
                <a:moveTo>
                  <a:pt x="1199213" y="359764"/>
                </a:moveTo>
                <a:cubicBezTo>
                  <a:pt x="1224197" y="349770"/>
                  <a:pt x="1252924" y="346303"/>
                  <a:pt x="1274164" y="329783"/>
                </a:cubicBezTo>
                <a:cubicBezTo>
                  <a:pt x="1299419" y="310140"/>
                  <a:pt x="1312506" y="278418"/>
                  <a:pt x="1334125" y="254833"/>
                </a:cubicBezTo>
                <a:cubicBezTo>
                  <a:pt x="1367550" y="218370"/>
                  <a:pt x="1399484" y="179580"/>
                  <a:pt x="1439056" y="149901"/>
                </a:cubicBezTo>
                <a:cubicBezTo>
                  <a:pt x="1479030" y="119921"/>
                  <a:pt x="1523644" y="95292"/>
                  <a:pt x="1558977" y="59960"/>
                </a:cubicBezTo>
                <a:cubicBezTo>
                  <a:pt x="1568971" y="49967"/>
                  <a:pt x="1576317" y="36300"/>
                  <a:pt x="1588958" y="29980"/>
                </a:cubicBezTo>
                <a:cubicBezTo>
                  <a:pt x="1607385" y="20767"/>
                  <a:pt x="1629109" y="20650"/>
                  <a:pt x="1648918" y="14990"/>
                </a:cubicBezTo>
                <a:cubicBezTo>
                  <a:pt x="1664111" y="10649"/>
                  <a:pt x="1678899" y="4997"/>
                  <a:pt x="1693889" y="0"/>
                </a:cubicBezTo>
                <a:cubicBezTo>
                  <a:pt x="1758846" y="4997"/>
                  <a:pt x="1824115" y="6909"/>
                  <a:pt x="1888761" y="14990"/>
                </a:cubicBezTo>
                <a:cubicBezTo>
                  <a:pt x="1938999" y="21270"/>
                  <a:pt x="1934066" y="37642"/>
                  <a:pt x="1978702" y="59960"/>
                </a:cubicBezTo>
                <a:cubicBezTo>
                  <a:pt x="1992835" y="67027"/>
                  <a:pt x="2008682" y="69954"/>
                  <a:pt x="2023672" y="74951"/>
                </a:cubicBezTo>
                <a:cubicBezTo>
                  <a:pt x="2082232" y="133509"/>
                  <a:pt x="2020786" y="81003"/>
                  <a:pt x="2098623" y="119921"/>
                </a:cubicBezTo>
                <a:cubicBezTo>
                  <a:pt x="2214866" y="178042"/>
                  <a:pt x="2075524" y="127210"/>
                  <a:pt x="2188564" y="164892"/>
                </a:cubicBezTo>
                <a:cubicBezTo>
                  <a:pt x="2198558" y="174885"/>
                  <a:pt x="2207509" y="186043"/>
                  <a:pt x="2218545" y="194872"/>
                </a:cubicBezTo>
                <a:cubicBezTo>
                  <a:pt x="2306061" y="264883"/>
                  <a:pt x="2307083" y="221740"/>
                  <a:pt x="2473377" y="209862"/>
                </a:cubicBezTo>
                <a:cubicBezTo>
                  <a:pt x="2520875" y="194030"/>
                  <a:pt x="2521806" y="198102"/>
                  <a:pt x="2563318" y="164892"/>
                </a:cubicBezTo>
                <a:cubicBezTo>
                  <a:pt x="2574354" y="156063"/>
                  <a:pt x="2582263" y="143740"/>
                  <a:pt x="2593299" y="134911"/>
                </a:cubicBezTo>
                <a:cubicBezTo>
                  <a:pt x="2607367" y="123657"/>
                  <a:pt x="2624201" y="116185"/>
                  <a:pt x="2638269" y="104931"/>
                </a:cubicBezTo>
                <a:cubicBezTo>
                  <a:pt x="2649305" y="96102"/>
                  <a:pt x="2655609" y="81272"/>
                  <a:pt x="2668250" y="74951"/>
                </a:cubicBezTo>
                <a:cubicBezTo>
                  <a:pt x="2686677" y="65737"/>
                  <a:pt x="2708401" y="65620"/>
                  <a:pt x="2728210" y="59960"/>
                </a:cubicBezTo>
                <a:cubicBezTo>
                  <a:pt x="2831526" y="30440"/>
                  <a:pt x="2700830" y="57028"/>
                  <a:pt x="2863122" y="29980"/>
                </a:cubicBezTo>
                <a:cubicBezTo>
                  <a:pt x="2933076" y="34977"/>
                  <a:pt x="3003332" y="36776"/>
                  <a:pt x="3072984" y="44970"/>
                </a:cubicBezTo>
                <a:cubicBezTo>
                  <a:pt x="3088677" y="46816"/>
                  <a:pt x="3104405" y="51830"/>
                  <a:pt x="3117954" y="59960"/>
                </a:cubicBezTo>
                <a:cubicBezTo>
                  <a:pt x="3130073" y="67232"/>
                  <a:pt x="3136628" y="81461"/>
                  <a:pt x="3147935" y="89941"/>
                </a:cubicBezTo>
                <a:cubicBezTo>
                  <a:pt x="3176760" y="111560"/>
                  <a:pt x="3212398" y="124422"/>
                  <a:pt x="3237876" y="149901"/>
                </a:cubicBezTo>
                <a:cubicBezTo>
                  <a:pt x="3247869" y="159895"/>
                  <a:pt x="3259027" y="168846"/>
                  <a:pt x="3267856" y="179882"/>
                </a:cubicBezTo>
                <a:cubicBezTo>
                  <a:pt x="3279110" y="193950"/>
                  <a:pt x="3283996" y="213319"/>
                  <a:pt x="3297836" y="224852"/>
                </a:cubicBezTo>
                <a:cubicBezTo>
                  <a:pt x="3315003" y="239158"/>
                  <a:pt x="3337810" y="244839"/>
                  <a:pt x="3357797" y="254833"/>
                </a:cubicBezTo>
                <a:cubicBezTo>
                  <a:pt x="3367790" y="269823"/>
                  <a:pt x="3372787" y="289810"/>
                  <a:pt x="3387777" y="299803"/>
                </a:cubicBezTo>
                <a:cubicBezTo>
                  <a:pt x="3432501" y="329618"/>
                  <a:pt x="3493396" y="307183"/>
                  <a:pt x="3537679" y="299803"/>
                </a:cubicBezTo>
                <a:cubicBezTo>
                  <a:pt x="3557666" y="284813"/>
                  <a:pt x="3575294" y="266006"/>
                  <a:pt x="3597640" y="254833"/>
                </a:cubicBezTo>
                <a:cubicBezTo>
                  <a:pt x="3625906" y="240700"/>
                  <a:pt x="3657882" y="235652"/>
                  <a:pt x="3687581" y="224852"/>
                </a:cubicBezTo>
                <a:cubicBezTo>
                  <a:pt x="3712869" y="215656"/>
                  <a:pt x="3737005" y="203381"/>
                  <a:pt x="3762532" y="194872"/>
                </a:cubicBezTo>
                <a:cubicBezTo>
                  <a:pt x="3782077" y="188357"/>
                  <a:pt x="3802947" y="186397"/>
                  <a:pt x="3822492" y="179882"/>
                </a:cubicBezTo>
                <a:cubicBezTo>
                  <a:pt x="3845837" y="172100"/>
                  <a:pt x="3910834" y="141928"/>
                  <a:pt x="3942413" y="134911"/>
                </a:cubicBezTo>
                <a:cubicBezTo>
                  <a:pt x="3997989" y="122561"/>
                  <a:pt x="4100412" y="111414"/>
                  <a:pt x="4152276" y="104931"/>
                </a:cubicBezTo>
                <a:cubicBezTo>
                  <a:pt x="4242217" y="109928"/>
                  <a:pt x="4332389" y="111766"/>
                  <a:pt x="4422099" y="119921"/>
                </a:cubicBezTo>
                <a:cubicBezTo>
                  <a:pt x="4447978" y="122274"/>
                  <a:pt x="4500411" y="141028"/>
                  <a:pt x="4527030" y="149901"/>
                </a:cubicBezTo>
                <a:cubicBezTo>
                  <a:pt x="4554917" y="177789"/>
                  <a:pt x="4564158" y="190951"/>
                  <a:pt x="4601981" y="209862"/>
                </a:cubicBezTo>
                <a:cubicBezTo>
                  <a:pt x="4616114" y="216928"/>
                  <a:pt x="4631961" y="219855"/>
                  <a:pt x="4646951" y="224852"/>
                </a:cubicBezTo>
                <a:cubicBezTo>
                  <a:pt x="4661941" y="234846"/>
                  <a:pt x="4679183" y="242094"/>
                  <a:pt x="4691922" y="254833"/>
                </a:cubicBezTo>
                <a:cubicBezTo>
                  <a:pt x="4704661" y="267572"/>
                  <a:pt x="4703886" y="299803"/>
                  <a:pt x="4721902" y="299803"/>
                </a:cubicBezTo>
                <a:cubicBezTo>
                  <a:pt x="4783708" y="299803"/>
                  <a:pt x="4842233" y="271375"/>
                  <a:pt x="4901784" y="254833"/>
                </a:cubicBezTo>
                <a:cubicBezTo>
                  <a:pt x="4932233" y="246375"/>
                  <a:pt x="4962554" y="237007"/>
                  <a:pt x="4991725" y="224852"/>
                </a:cubicBezTo>
                <a:cubicBezTo>
                  <a:pt x="5114023" y="173894"/>
                  <a:pt x="5043890" y="187477"/>
                  <a:pt x="5156617" y="149901"/>
                </a:cubicBezTo>
                <a:cubicBezTo>
                  <a:pt x="5188371" y="139316"/>
                  <a:pt x="5261827" y="125861"/>
                  <a:pt x="5291528" y="119921"/>
                </a:cubicBezTo>
                <a:cubicBezTo>
                  <a:pt x="5306518" y="109928"/>
                  <a:pt x="5320385" y="97998"/>
                  <a:pt x="5336499" y="89941"/>
                </a:cubicBezTo>
                <a:cubicBezTo>
                  <a:pt x="5350632" y="82875"/>
                  <a:pt x="5366140" y="78783"/>
                  <a:pt x="5381469" y="74951"/>
                </a:cubicBezTo>
                <a:cubicBezTo>
                  <a:pt x="5469979" y="52823"/>
                  <a:pt x="5518904" y="54280"/>
                  <a:pt x="5621312" y="44970"/>
                </a:cubicBezTo>
                <a:cubicBezTo>
                  <a:pt x="5696263" y="49967"/>
                  <a:pt x="5771802" y="49337"/>
                  <a:pt x="5846164" y="59960"/>
                </a:cubicBezTo>
                <a:cubicBezTo>
                  <a:pt x="5877448" y="64429"/>
                  <a:pt x="5936105" y="89941"/>
                  <a:pt x="5936105" y="89941"/>
                </a:cubicBezTo>
                <a:cubicBezTo>
                  <a:pt x="6023795" y="177631"/>
                  <a:pt x="5981658" y="145294"/>
                  <a:pt x="6056027" y="194872"/>
                </a:cubicBezTo>
                <a:cubicBezTo>
                  <a:pt x="6066020" y="209862"/>
                  <a:pt x="6074144" y="226284"/>
                  <a:pt x="6086007" y="239842"/>
                </a:cubicBezTo>
                <a:cubicBezTo>
                  <a:pt x="6109273" y="266432"/>
                  <a:pt x="6141360" y="285395"/>
                  <a:pt x="6160958" y="314793"/>
                </a:cubicBezTo>
                <a:cubicBezTo>
                  <a:pt x="6170951" y="329783"/>
                  <a:pt x="6175948" y="349770"/>
                  <a:pt x="6190938" y="359764"/>
                </a:cubicBezTo>
                <a:cubicBezTo>
                  <a:pt x="6208080" y="371192"/>
                  <a:pt x="6230368" y="373043"/>
                  <a:pt x="6250899" y="374754"/>
                </a:cubicBezTo>
                <a:cubicBezTo>
                  <a:pt x="6350613" y="383063"/>
                  <a:pt x="6450768" y="384747"/>
                  <a:pt x="6550702" y="389744"/>
                </a:cubicBezTo>
                <a:cubicBezTo>
                  <a:pt x="6565692" y="404734"/>
                  <a:pt x="6583913" y="417075"/>
                  <a:pt x="6595672" y="434714"/>
                </a:cubicBezTo>
                <a:cubicBezTo>
                  <a:pt x="6682448" y="564877"/>
                  <a:pt x="6512177" y="381199"/>
                  <a:pt x="6655633" y="524655"/>
                </a:cubicBezTo>
                <a:cubicBezTo>
                  <a:pt x="6597076" y="583214"/>
                  <a:pt x="6658519" y="530708"/>
                  <a:pt x="6580682" y="569626"/>
                </a:cubicBezTo>
                <a:cubicBezTo>
                  <a:pt x="6564568" y="577683"/>
                  <a:pt x="6549780" y="588352"/>
                  <a:pt x="6535712" y="599606"/>
                </a:cubicBezTo>
                <a:cubicBezTo>
                  <a:pt x="6524676" y="608435"/>
                  <a:pt x="6517851" y="622316"/>
                  <a:pt x="6505732" y="629587"/>
                </a:cubicBezTo>
                <a:cubicBezTo>
                  <a:pt x="6492183" y="637717"/>
                  <a:pt x="6475954" y="640236"/>
                  <a:pt x="6460761" y="644577"/>
                </a:cubicBezTo>
                <a:cubicBezTo>
                  <a:pt x="6440952" y="650237"/>
                  <a:pt x="6420533" y="653647"/>
                  <a:pt x="6400800" y="659567"/>
                </a:cubicBezTo>
                <a:cubicBezTo>
                  <a:pt x="6370531" y="668648"/>
                  <a:pt x="6310859" y="689547"/>
                  <a:pt x="6310859" y="689547"/>
                </a:cubicBezTo>
                <a:cubicBezTo>
                  <a:pt x="6300866" y="699541"/>
                  <a:pt x="6291915" y="710699"/>
                  <a:pt x="6280879" y="719528"/>
                </a:cubicBezTo>
                <a:cubicBezTo>
                  <a:pt x="6186318" y="795178"/>
                  <a:pt x="6278327" y="707092"/>
                  <a:pt x="6205928" y="779488"/>
                </a:cubicBezTo>
                <a:cubicBezTo>
                  <a:pt x="5979549" y="762074"/>
                  <a:pt x="6072861" y="785100"/>
                  <a:pt x="5921115" y="734518"/>
                </a:cubicBezTo>
                <a:lnTo>
                  <a:pt x="5876145" y="719528"/>
                </a:lnTo>
                <a:lnTo>
                  <a:pt x="5831174" y="704537"/>
                </a:lnTo>
                <a:cubicBezTo>
                  <a:pt x="5751227" y="709534"/>
                  <a:pt x="5669443" y="701775"/>
                  <a:pt x="5591332" y="719528"/>
                </a:cubicBezTo>
                <a:cubicBezTo>
                  <a:pt x="5556196" y="727513"/>
                  <a:pt x="5535574" y="768094"/>
                  <a:pt x="5501391" y="779488"/>
                </a:cubicBezTo>
                <a:lnTo>
                  <a:pt x="5456420" y="794478"/>
                </a:lnTo>
                <a:cubicBezTo>
                  <a:pt x="5426440" y="814465"/>
                  <a:pt x="5400662" y="843045"/>
                  <a:pt x="5366479" y="854439"/>
                </a:cubicBezTo>
                <a:lnTo>
                  <a:pt x="5276538" y="884419"/>
                </a:lnTo>
                <a:cubicBezTo>
                  <a:pt x="5196590" y="879422"/>
                  <a:pt x="5116401" y="877400"/>
                  <a:pt x="5036695" y="869429"/>
                </a:cubicBezTo>
                <a:cubicBezTo>
                  <a:pt x="5016195" y="867379"/>
                  <a:pt x="4997276" y="856019"/>
                  <a:pt x="4976735" y="854439"/>
                </a:cubicBezTo>
                <a:cubicBezTo>
                  <a:pt x="4867018" y="845999"/>
                  <a:pt x="4756879" y="844446"/>
                  <a:pt x="4646951" y="839449"/>
                </a:cubicBezTo>
                <a:cubicBezTo>
                  <a:pt x="4626964" y="834452"/>
                  <a:pt x="4607102" y="828928"/>
                  <a:pt x="4586991" y="824459"/>
                </a:cubicBezTo>
                <a:cubicBezTo>
                  <a:pt x="4562119" y="818932"/>
                  <a:pt x="4536621" y="816173"/>
                  <a:pt x="4512040" y="809469"/>
                </a:cubicBezTo>
                <a:cubicBezTo>
                  <a:pt x="4481551" y="801154"/>
                  <a:pt x="4422099" y="779488"/>
                  <a:pt x="4422099" y="779488"/>
                </a:cubicBezTo>
                <a:cubicBezTo>
                  <a:pt x="4412105" y="769495"/>
                  <a:pt x="4400947" y="760544"/>
                  <a:pt x="4392118" y="749508"/>
                </a:cubicBezTo>
                <a:cubicBezTo>
                  <a:pt x="4380863" y="735440"/>
                  <a:pt x="4376206" y="715792"/>
                  <a:pt x="4362138" y="704537"/>
                </a:cubicBezTo>
                <a:cubicBezTo>
                  <a:pt x="4353220" y="697403"/>
                  <a:pt x="4260006" y="674642"/>
                  <a:pt x="4257207" y="674557"/>
                </a:cubicBezTo>
                <a:cubicBezTo>
                  <a:pt x="3947512" y="665172"/>
                  <a:pt x="3637614" y="664564"/>
                  <a:pt x="3327817" y="659567"/>
                </a:cubicBezTo>
                <a:cubicBezTo>
                  <a:pt x="3302833" y="654570"/>
                  <a:pt x="3278344" y="644577"/>
                  <a:pt x="3252866" y="644577"/>
                </a:cubicBezTo>
                <a:cubicBezTo>
                  <a:pt x="3181445" y="644577"/>
                  <a:pt x="3199071" y="659354"/>
                  <a:pt x="3162925" y="704537"/>
                </a:cubicBezTo>
                <a:cubicBezTo>
                  <a:pt x="3077479" y="811347"/>
                  <a:pt x="3195251" y="641061"/>
                  <a:pt x="3102964" y="779488"/>
                </a:cubicBezTo>
                <a:cubicBezTo>
                  <a:pt x="3092733" y="810182"/>
                  <a:pt x="3084818" y="847076"/>
                  <a:pt x="3057994" y="869429"/>
                </a:cubicBezTo>
                <a:cubicBezTo>
                  <a:pt x="3040827" y="883735"/>
                  <a:pt x="3018020" y="889416"/>
                  <a:pt x="2998033" y="899410"/>
                </a:cubicBezTo>
                <a:cubicBezTo>
                  <a:pt x="2933076" y="894413"/>
                  <a:pt x="2867221" y="896282"/>
                  <a:pt x="2803161" y="884419"/>
                </a:cubicBezTo>
                <a:cubicBezTo>
                  <a:pt x="2731624" y="871171"/>
                  <a:pt x="2665062" y="836419"/>
                  <a:pt x="2593299" y="824459"/>
                </a:cubicBezTo>
                <a:cubicBezTo>
                  <a:pt x="2368951" y="787068"/>
                  <a:pt x="2649177" y="833056"/>
                  <a:pt x="2398427" y="794478"/>
                </a:cubicBezTo>
                <a:cubicBezTo>
                  <a:pt x="2369142" y="789973"/>
                  <a:pt x="2283083" y="777457"/>
                  <a:pt x="2248525" y="764498"/>
                </a:cubicBezTo>
                <a:cubicBezTo>
                  <a:pt x="2120595" y="716525"/>
                  <a:pt x="2247831" y="749311"/>
                  <a:pt x="2143594" y="719528"/>
                </a:cubicBezTo>
                <a:cubicBezTo>
                  <a:pt x="2127616" y="714963"/>
                  <a:pt x="2057688" y="700117"/>
                  <a:pt x="2038663" y="689547"/>
                </a:cubicBezTo>
                <a:cubicBezTo>
                  <a:pt x="2007166" y="672049"/>
                  <a:pt x="1978702" y="649574"/>
                  <a:pt x="1948722" y="629587"/>
                </a:cubicBezTo>
                <a:lnTo>
                  <a:pt x="1903751" y="599606"/>
                </a:lnTo>
                <a:cubicBezTo>
                  <a:pt x="1858781" y="604603"/>
                  <a:pt x="1813561" y="607716"/>
                  <a:pt x="1768840" y="614596"/>
                </a:cubicBezTo>
                <a:cubicBezTo>
                  <a:pt x="1748477" y="617729"/>
                  <a:pt x="1729462" y="628692"/>
                  <a:pt x="1708879" y="629587"/>
                </a:cubicBezTo>
                <a:cubicBezTo>
                  <a:pt x="1499155" y="638706"/>
                  <a:pt x="1289154" y="639580"/>
                  <a:pt x="1079292" y="644577"/>
                </a:cubicBezTo>
                <a:cubicBezTo>
                  <a:pt x="1060082" y="649379"/>
                  <a:pt x="995865" y="663805"/>
                  <a:pt x="974361" y="674557"/>
                </a:cubicBezTo>
                <a:cubicBezTo>
                  <a:pt x="858117" y="732678"/>
                  <a:pt x="997464" y="681845"/>
                  <a:pt x="884420" y="719528"/>
                </a:cubicBezTo>
                <a:cubicBezTo>
                  <a:pt x="620061" y="653435"/>
                  <a:pt x="900665" y="718943"/>
                  <a:pt x="209863" y="689547"/>
                </a:cubicBezTo>
                <a:cubicBezTo>
                  <a:pt x="179497" y="688255"/>
                  <a:pt x="149902" y="679554"/>
                  <a:pt x="119922" y="674557"/>
                </a:cubicBezTo>
                <a:cubicBezTo>
                  <a:pt x="99935" y="664564"/>
                  <a:pt x="77838" y="657985"/>
                  <a:pt x="59961" y="644577"/>
                </a:cubicBezTo>
                <a:cubicBezTo>
                  <a:pt x="37348" y="627618"/>
                  <a:pt x="0" y="584616"/>
                  <a:pt x="0" y="584616"/>
                </a:cubicBezTo>
                <a:cubicBezTo>
                  <a:pt x="24364" y="365355"/>
                  <a:pt x="-1981" y="516603"/>
                  <a:pt x="29981" y="404734"/>
                </a:cubicBezTo>
                <a:cubicBezTo>
                  <a:pt x="35641" y="384925"/>
                  <a:pt x="34750" y="362661"/>
                  <a:pt x="44971" y="344773"/>
                </a:cubicBezTo>
                <a:cubicBezTo>
                  <a:pt x="55489" y="326367"/>
                  <a:pt x="77619" y="317053"/>
                  <a:pt x="89941" y="299803"/>
                </a:cubicBezTo>
                <a:cubicBezTo>
                  <a:pt x="102930" y="281619"/>
                  <a:pt x="108835" y="259244"/>
                  <a:pt x="119922" y="239842"/>
                </a:cubicBezTo>
                <a:cubicBezTo>
                  <a:pt x="157784" y="173584"/>
                  <a:pt x="141726" y="211905"/>
                  <a:pt x="194872" y="149901"/>
                </a:cubicBezTo>
                <a:cubicBezTo>
                  <a:pt x="211131" y="130932"/>
                  <a:pt x="223849" y="109134"/>
                  <a:pt x="239843" y="89941"/>
                </a:cubicBezTo>
                <a:cubicBezTo>
                  <a:pt x="259764" y="66036"/>
                  <a:pt x="287126" y="43814"/>
                  <a:pt x="314794" y="29980"/>
                </a:cubicBezTo>
                <a:cubicBezTo>
                  <a:pt x="328927" y="22914"/>
                  <a:pt x="344774" y="19987"/>
                  <a:pt x="359764" y="14990"/>
                </a:cubicBezTo>
                <a:cubicBezTo>
                  <a:pt x="434735" y="25700"/>
                  <a:pt x="474993" y="23016"/>
                  <a:pt x="539646" y="59960"/>
                </a:cubicBezTo>
                <a:cubicBezTo>
                  <a:pt x="551917" y="66972"/>
                  <a:pt x="558126" y="81726"/>
                  <a:pt x="569627" y="89941"/>
                </a:cubicBezTo>
                <a:cubicBezTo>
                  <a:pt x="593335" y="106876"/>
                  <a:pt x="619997" y="119269"/>
                  <a:pt x="644577" y="134911"/>
                </a:cubicBezTo>
                <a:cubicBezTo>
                  <a:pt x="757974" y="207073"/>
                  <a:pt x="695814" y="181971"/>
                  <a:pt x="779489" y="209862"/>
                </a:cubicBezTo>
                <a:cubicBezTo>
                  <a:pt x="857728" y="262021"/>
                  <a:pt x="793226" y="227905"/>
                  <a:pt x="914400" y="254833"/>
                </a:cubicBezTo>
                <a:cubicBezTo>
                  <a:pt x="929825" y="258261"/>
                  <a:pt x="943946" y="266395"/>
                  <a:pt x="959371" y="269823"/>
                </a:cubicBezTo>
                <a:cubicBezTo>
                  <a:pt x="989041" y="276416"/>
                  <a:pt x="1019408" y="279376"/>
                  <a:pt x="1049312" y="284813"/>
                </a:cubicBezTo>
                <a:cubicBezTo>
                  <a:pt x="1279772" y="326714"/>
                  <a:pt x="949174" y="270622"/>
                  <a:pt x="1214204" y="314793"/>
                </a:cubicBezTo>
                <a:cubicBezTo>
                  <a:pt x="1229194" y="319790"/>
                  <a:pt x="1254177" y="314793"/>
                  <a:pt x="1259174" y="329783"/>
                </a:cubicBezTo>
                <a:cubicBezTo>
                  <a:pt x="1263643" y="343191"/>
                  <a:pt x="1239188" y="369758"/>
                  <a:pt x="1229194" y="359764"/>
                </a:cubicBezTo>
                <a:cubicBezTo>
                  <a:pt x="1218021" y="348591"/>
                  <a:pt x="1244184" y="314793"/>
                  <a:pt x="1244184" y="314793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BB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7360170" y="3505912"/>
            <a:ext cx="1247396" cy="2218544"/>
          </a:xfrm>
          <a:custGeom>
            <a:avLst/>
            <a:gdLst>
              <a:gd name="connsiteX0" fmla="*/ 0 w 1247396"/>
              <a:gd name="connsiteY0" fmla="*/ 44970 h 2218544"/>
              <a:gd name="connsiteX1" fmla="*/ 14991 w 1247396"/>
              <a:gd name="connsiteY1" fmla="*/ 209862 h 2218544"/>
              <a:gd name="connsiteX2" fmla="*/ 59961 w 1247396"/>
              <a:gd name="connsiteY2" fmla="*/ 284813 h 2218544"/>
              <a:gd name="connsiteX3" fmla="*/ 89941 w 1247396"/>
              <a:gd name="connsiteY3" fmla="*/ 389744 h 2218544"/>
              <a:gd name="connsiteX4" fmla="*/ 119922 w 1247396"/>
              <a:gd name="connsiteY4" fmla="*/ 449705 h 2218544"/>
              <a:gd name="connsiteX5" fmla="*/ 134912 w 1247396"/>
              <a:gd name="connsiteY5" fmla="*/ 524656 h 2218544"/>
              <a:gd name="connsiteX6" fmla="*/ 149902 w 1247396"/>
              <a:gd name="connsiteY6" fmla="*/ 569626 h 2218544"/>
              <a:gd name="connsiteX7" fmla="*/ 164892 w 1247396"/>
              <a:gd name="connsiteY7" fmla="*/ 974361 h 2218544"/>
              <a:gd name="connsiteX8" fmla="*/ 209863 w 1247396"/>
              <a:gd name="connsiteY8" fmla="*/ 1109272 h 2218544"/>
              <a:gd name="connsiteX9" fmla="*/ 239843 w 1247396"/>
              <a:gd name="connsiteY9" fmla="*/ 1154243 h 2218544"/>
              <a:gd name="connsiteX10" fmla="*/ 329784 w 1247396"/>
              <a:gd name="connsiteY10" fmla="*/ 1184223 h 2218544"/>
              <a:gd name="connsiteX11" fmla="*/ 374755 w 1247396"/>
              <a:gd name="connsiteY11" fmla="*/ 1214203 h 2218544"/>
              <a:gd name="connsiteX12" fmla="*/ 389745 w 1247396"/>
              <a:gd name="connsiteY12" fmla="*/ 1394085 h 2218544"/>
              <a:gd name="connsiteX13" fmla="*/ 479686 w 1247396"/>
              <a:gd name="connsiteY13" fmla="*/ 1424066 h 2218544"/>
              <a:gd name="connsiteX14" fmla="*/ 524656 w 1247396"/>
              <a:gd name="connsiteY14" fmla="*/ 1439056 h 2218544"/>
              <a:gd name="connsiteX15" fmla="*/ 554637 w 1247396"/>
              <a:gd name="connsiteY15" fmla="*/ 1469036 h 2218544"/>
              <a:gd name="connsiteX16" fmla="*/ 584617 w 1247396"/>
              <a:gd name="connsiteY16" fmla="*/ 1588957 h 2218544"/>
              <a:gd name="connsiteX17" fmla="*/ 599607 w 1247396"/>
              <a:gd name="connsiteY17" fmla="*/ 1693888 h 2218544"/>
              <a:gd name="connsiteX18" fmla="*/ 614597 w 1247396"/>
              <a:gd name="connsiteY18" fmla="*/ 1738859 h 2218544"/>
              <a:gd name="connsiteX19" fmla="*/ 659568 w 1247396"/>
              <a:gd name="connsiteY19" fmla="*/ 1753849 h 2218544"/>
              <a:gd name="connsiteX20" fmla="*/ 704538 w 1247396"/>
              <a:gd name="connsiteY20" fmla="*/ 1783829 h 2218544"/>
              <a:gd name="connsiteX21" fmla="*/ 734519 w 1247396"/>
              <a:gd name="connsiteY21" fmla="*/ 1843790 h 2218544"/>
              <a:gd name="connsiteX22" fmla="*/ 764499 w 1247396"/>
              <a:gd name="connsiteY22" fmla="*/ 1933731 h 2218544"/>
              <a:gd name="connsiteX23" fmla="*/ 794479 w 1247396"/>
              <a:gd name="connsiteY23" fmla="*/ 2023672 h 2218544"/>
              <a:gd name="connsiteX24" fmla="*/ 809469 w 1247396"/>
              <a:gd name="connsiteY24" fmla="*/ 2068643 h 2218544"/>
              <a:gd name="connsiteX25" fmla="*/ 869430 w 1247396"/>
              <a:gd name="connsiteY25" fmla="*/ 2158584 h 2218544"/>
              <a:gd name="connsiteX26" fmla="*/ 899410 w 1247396"/>
              <a:gd name="connsiteY26" fmla="*/ 2203554 h 2218544"/>
              <a:gd name="connsiteX27" fmla="*/ 959371 w 1247396"/>
              <a:gd name="connsiteY27" fmla="*/ 2218544 h 2218544"/>
              <a:gd name="connsiteX28" fmla="*/ 1094282 w 1247396"/>
              <a:gd name="connsiteY28" fmla="*/ 2203554 h 2218544"/>
              <a:gd name="connsiteX29" fmla="*/ 1229194 w 1247396"/>
              <a:gd name="connsiteY29" fmla="*/ 2158584 h 2218544"/>
              <a:gd name="connsiteX30" fmla="*/ 1244184 w 1247396"/>
              <a:gd name="connsiteY30" fmla="*/ 2113613 h 2218544"/>
              <a:gd name="connsiteX31" fmla="*/ 1154243 w 1247396"/>
              <a:gd name="connsiteY31" fmla="*/ 2083633 h 2218544"/>
              <a:gd name="connsiteX32" fmla="*/ 1049312 w 1247396"/>
              <a:gd name="connsiteY32" fmla="*/ 2023672 h 2218544"/>
              <a:gd name="connsiteX33" fmla="*/ 974361 w 1247396"/>
              <a:gd name="connsiteY33" fmla="*/ 1903751 h 2218544"/>
              <a:gd name="connsiteX34" fmla="*/ 959371 w 1247396"/>
              <a:gd name="connsiteY34" fmla="*/ 1843790 h 2218544"/>
              <a:gd name="connsiteX35" fmla="*/ 899410 w 1247396"/>
              <a:gd name="connsiteY35" fmla="*/ 1738859 h 2218544"/>
              <a:gd name="connsiteX36" fmla="*/ 884420 w 1247396"/>
              <a:gd name="connsiteY36" fmla="*/ 1693888 h 2218544"/>
              <a:gd name="connsiteX37" fmla="*/ 824460 w 1247396"/>
              <a:gd name="connsiteY37" fmla="*/ 1603947 h 2218544"/>
              <a:gd name="connsiteX38" fmla="*/ 794479 w 1247396"/>
              <a:gd name="connsiteY38" fmla="*/ 1484026 h 2218544"/>
              <a:gd name="connsiteX39" fmla="*/ 824460 w 1247396"/>
              <a:gd name="connsiteY39" fmla="*/ 419725 h 2218544"/>
              <a:gd name="connsiteX40" fmla="*/ 839450 w 1247396"/>
              <a:gd name="connsiteY40" fmla="*/ 374754 h 2218544"/>
              <a:gd name="connsiteX41" fmla="*/ 869430 w 1247396"/>
              <a:gd name="connsiteY41" fmla="*/ 329784 h 2218544"/>
              <a:gd name="connsiteX42" fmla="*/ 854440 w 1247396"/>
              <a:gd name="connsiteY42" fmla="*/ 194872 h 2218544"/>
              <a:gd name="connsiteX43" fmla="*/ 839450 w 1247396"/>
              <a:gd name="connsiteY43" fmla="*/ 149902 h 2218544"/>
              <a:gd name="connsiteX44" fmla="*/ 824460 w 1247396"/>
              <a:gd name="connsiteY44" fmla="*/ 59961 h 2218544"/>
              <a:gd name="connsiteX45" fmla="*/ 809469 w 1247396"/>
              <a:gd name="connsiteY45" fmla="*/ 0 h 221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47396" h="2218544">
                <a:moveTo>
                  <a:pt x="0" y="44970"/>
                </a:moveTo>
                <a:cubicBezTo>
                  <a:pt x="4997" y="99934"/>
                  <a:pt x="1605" y="156319"/>
                  <a:pt x="14991" y="209862"/>
                </a:cubicBezTo>
                <a:cubicBezTo>
                  <a:pt x="22057" y="238128"/>
                  <a:pt x="46931" y="258753"/>
                  <a:pt x="59961" y="284813"/>
                </a:cubicBezTo>
                <a:cubicBezTo>
                  <a:pt x="78081" y="321053"/>
                  <a:pt x="75532" y="351321"/>
                  <a:pt x="89941" y="389744"/>
                </a:cubicBezTo>
                <a:cubicBezTo>
                  <a:pt x="97787" y="410667"/>
                  <a:pt x="109928" y="429718"/>
                  <a:pt x="119922" y="449705"/>
                </a:cubicBezTo>
                <a:cubicBezTo>
                  <a:pt x="124919" y="474689"/>
                  <a:pt x="128733" y="499938"/>
                  <a:pt x="134912" y="524656"/>
                </a:cubicBezTo>
                <a:cubicBezTo>
                  <a:pt x="138744" y="539985"/>
                  <a:pt x="148851" y="553860"/>
                  <a:pt x="149902" y="569626"/>
                </a:cubicBezTo>
                <a:cubicBezTo>
                  <a:pt x="158882" y="704331"/>
                  <a:pt x="156471" y="839620"/>
                  <a:pt x="164892" y="974361"/>
                </a:cubicBezTo>
                <a:cubicBezTo>
                  <a:pt x="168483" y="1031813"/>
                  <a:pt x="182329" y="1061088"/>
                  <a:pt x="209863" y="1109272"/>
                </a:cubicBezTo>
                <a:cubicBezTo>
                  <a:pt x="218801" y="1124914"/>
                  <a:pt x="224565" y="1144694"/>
                  <a:pt x="239843" y="1154243"/>
                </a:cubicBezTo>
                <a:cubicBezTo>
                  <a:pt x="266641" y="1170992"/>
                  <a:pt x="303489" y="1166694"/>
                  <a:pt x="329784" y="1184223"/>
                </a:cubicBezTo>
                <a:lnTo>
                  <a:pt x="374755" y="1214203"/>
                </a:lnTo>
                <a:cubicBezTo>
                  <a:pt x="379752" y="1274164"/>
                  <a:pt x="362837" y="1340269"/>
                  <a:pt x="389745" y="1394085"/>
                </a:cubicBezTo>
                <a:cubicBezTo>
                  <a:pt x="403878" y="1422351"/>
                  <a:pt x="449706" y="1414072"/>
                  <a:pt x="479686" y="1424066"/>
                </a:cubicBezTo>
                <a:lnTo>
                  <a:pt x="524656" y="1439056"/>
                </a:lnTo>
                <a:cubicBezTo>
                  <a:pt x="534650" y="1449049"/>
                  <a:pt x="547366" y="1456917"/>
                  <a:pt x="554637" y="1469036"/>
                </a:cubicBezTo>
                <a:cubicBezTo>
                  <a:pt x="568004" y="1491314"/>
                  <a:pt x="582137" y="1574078"/>
                  <a:pt x="584617" y="1588957"/>
                </a:cubicBezTo>
                <a:cubicBezTo>
                  <a:pt x="590425" y="1623808"/>
                  <a:pt x="592678" y="1659242"/>
                  <a:pt x="599607" y="1693888"/>
                </a:cubicBezTo>
                <a:cubicBezTo>
                  <a:pt x="602706" y="1709382"/>
                  <a:pt x="603424" y="1727686"/>
                  <a:pt x="614597" y="1738859"/>
                </a:cubicBezTo>
                <a:cubicBezTo>
                  <a:pt x="625770" y="1750032"/>
                  <a:pt x="644578" y="1748852"/>
                  <a:pt x="659568" y="1753849"/>
                </a:cubicBezTo>
                <a:cubicBezTo>
                  <a:pt x="674558" y="1763842"/>
                  <a:pt x="693005" y="1769989"/>
                  <a:pt x="704538" y="1783829"/>
                </a:cubicBezTo>
                <a:cubicBezTo>
                  <a:pt x="718844" y="1800996"/>
                  <a:pt x="726220" y="1823042"/>
                  <a:pt x="734519" y="1843790"/>
                </a:cubicBezTo>
                <a:cubicBezTo>
                  <a:pt x="746256" y="1873132"/>
                  <a:pt x="754506" y="1903751"/>
                  <a:pt x="764499" y="1933731"/>
                </a:cubicBezTo>
                <a:lnTo>
                  <a:pt x="794479" y="2023672"/>
                </a:lnTo>
                <a:cubicBezTo>
                  <a:pt x="799476" y="2038662"/>
                  <a:pt x="800704" y="2055496"/>
                  <a:pt x="809469" y="2068643"/>
                </a:cubicBezTo>
                <a:lnTo>
                  <a:pt x="869430" y="2158584"/>
                </a:lnTo>
                <a:cubicBezTo>
                  <a:pt x="879423" y="2173574"/>
                  <a:pt x="881932" y="2199185"/>
                  <a:pt x="899410" y="2203554"/>
                </a:cubicBezTo>
                <a:lnTo>
                  <a:pt x="959371" y="2218544"/>
                </a:lnTo>
                <a:cubicBezTo>
                  <a:pt x="1004341" y="2213547"/>
                  <a:pt x="1050112" y="2213369"/>
                  <a:pt x="1094282" y="2203554"/>
                </a:cubicBezTo>
                <a:cubicBezTo>
                  <a:pt x="1140556" y="2193271"/>
                  <a:pt x="1229194" y="2158584"/>
                  <a:pt x="1229194" y="2158584"/>
                </a:cubicBezTo>
                <a:cubicBezTo>
                  <a:pt x="1234191" y="2143594"/>
                  <a:pt x="1255357" y="2124786"/>
                  <a:pt x="1244184" y="2113613"/>
                </a:cubicBezTo>
                <a:cubicBezTo>
                  <a:pt x="1221838" y="2091267"/>
                  <a:pt x="1183585" y="2095370"/>
                  <a:pt x="1154243" y="2083633"/>
                </a:cubicBezTo>
                <a:cubicBezTo>
                  <a:pt x="1134650" y="2075796"/>
                  <a:pt x="1067339" y="2041699"/>
                  <a:pt x="1049312" y="2023672"/>
                </a:cubicBezTo>
                <a:cubicBezTo>
                  <a:pt x="1010393" y="1984753"/>
                  <a:pt x="998110" y="1951248"/>
                  <a:pt x="974361" y="1903751"/>
                </a:cubicBezTo>
                <a:cubicBezTo>
                  <a:pt x="969364" y="1883764"/>
                  <a:pt x="966605" y="1863080"/>
                  <a:pt x="959371" y="1843790"/>
                </a:cubicBezTo>
                <a:cubicBezTo>
                  <a:pt x="943068" y="1800315"/>
                  <a:pt x="924264" y="1776139"/>
                  <a:pt x="899410" y="1738859"/>
                </a:cubicBezTo>
                <a:cubicBezTo>
                  <a:pt x="894413" y="1723869"/>
                  <a:pt x="892094" y="1707701"/>
                  <a:pt x="884420" y="1693888"/>
                </a:cubicBezTo>
                <a:cubicBezTo>
                  <a:pt x="866922" y="1662390"/>
                  <a:pt x="835855" y="1638129"/>
                  <a:pt x="824460" y="1603947"/>
                </a:cubicBezTo>
                <a:cubicBezTo>
                  <a:pt x="801412" y="1534806"/>
                  <a:pt x="812568" y="1574471"/>
                  <a:pt x="794479" y="1484026"/>
                </a:cubicBezTo>
                <a:cubicBezTo>
                  <a:pt x="804473" y="1129259"/>
                  <a:pt x="810083" y="774341"/>
                  <a:pt x="824460" y="419725"/>
                </a:cubicBezTo>
                <a:cubicBezTo>
                  <a:pt x="825100" y="403937"/>
                  <a:pt x="832384" y="388887"/>
                  <a:pt x="839450" y="374754"/>
                </a:cubicBezTo>
                <a:cubicBezTo>
                  <a:pt x="847507" y="358640"/>
                  <a:pt x="859437" y="344774"/>
                  <a:pt x="869430" y="329784"/>
                </a:cubicBezTo>
                <a:cubicBezTo>
                  <a:pt x="894413" y="254833"/>
                  <a:pt x="889417" y="299803"/>
                  <a:pt x="854440" y="194872"/>
                </a:cubicBezTo>
                <a:lnTo>
                  <a:pt x="839450" y="149902"/>
                </a:lnTo>
                <a:cubicBezTo>
                  <a:pt x="834453" y="119922"/>
                  <a:pt x="830421" y="89765"/>
                  <a:pt x="824460" y="59961"/>
                </a:cubicBezTo>
                <a:cubicBezTo>
                  <a:pt x="820420" y="39759"/>
                  <a:pt x="809469" y="0"/>
                  <a:pt x="809469" y="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1" name="Picture 7" descr="http://survival.phillipmartin.info/survival_savann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59788"/>
            <a:ext cx="1548000" cy="7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rme libre 10"/>
          <p:cNvSpPr/>
          <p:nvPr/>
        </p:nvSpPr>
        <p:spPr>
          <a:xfrm>
            <a:off x="2483767" y="5128092"/>
            <a:ext cx="4728333" cy="1337934"/>
          </a:xfrm>
          <a:custGeom>
            <a:avLst/>
            <a:gdLst>
              <a:gd name="connsiteX0" fmla="*/ 2060464 w 2060464"/>
              <a:gd name="connsiteY0" fmla="*/ 857250 h 857250"/>
              <a:gd name="connsiteX1" fmla="*/ 1965214 w 2060464"/>
              <a:gd name="connsiteY1" fmla="*/ 742950 h 857250"/>
              <a:gd name="connsiteX2" fmla="*/ 1774714 w 2060464"/>
              <a:gd name="connsiteY2" fmla="*/ 552450 h 857250"/>
              <a:gd name="connsiteX3" fmla="*/ 1698514 w 2060464"/>
              <a:gd name="connsiteY3" fmla="*/ 457200 h 857250"/>
              <a:gd name="connsiteX4" fmla="*/ 1641364 w 2060464"/>
              <a:gd name="connsiteY4" fmla="*/ 361950 h 857250"/>
              <a:gd name="connsiteX5" fmla="*/ 1546114 w 2060464"/>
              <a:gd name="connsiteY5" fmla="*/ 285750 h 857250"/>
              <a:gd name="connsiteX6" fmla="*/ 1469914 w 2060464"/>
              <a:gd name="connsiteY6" fmla="*/ 190500 h 857250"/>
              <a:gd name="connsiteX7" fmla="*/ 1393714 w 2060464"/>
              <a:gd name="connsiteY7" fmla="*/ 133350 h 857250"/>
              <a:gd name="connsiteX8" fmla="*/ 1203214 w 2060464"/>
              <a:gd name="connsiteY8" fmla="*/ 19050 h 857250"/>
              <a:gd name="connsiteX9" fmla="*/ 1107964 w 2060464"/>
              <a:gd name="connsiteY9" fmla="*/ 0 h 857250"/>
              <a:gd name="connsiteX10" fmla="*/ 784114 w 2060464"/>
              <a:gd name="connsiteY10" fmla="*/ 19050 h 857250"/>
              <a:gd name="connsiteX11" fmla="*/ 669814 w 2060464"/>
              <a:gd name="connsiteY11" fmla="*/ 57150 h 857250"/>
              <a:gd name="connsiteX12" fmla="*/ 612664 w 2060464"/>
              <a:gd name="connsiteY12" fmla="*/ 76200 h 857250"/>
              <a:gd name="connsiteX13" fmla="*/ 555514 w 2060464"/>
              <a:gd name="connsiteY13" fmla="*/ 95250 h 857250"/>
              <a:gd name="connsiteX14" fmla="*/ 479314 w 2060464"/>
              <a:gd name="connsiteY14" fmla="*/ 114300 h 857250"/>
              <a:gd name="connsiteX15" fmla="*/ 365014 w 2060464"/>
              <a:gd name="connsiteY15" fmla="*/ 152400 h 857250"/>
              <a:gd name="connsiteX16" fmla="*/ 288814 w 2060464"/>
              <a:gd name="connsiteY16" fmla="*/ 171450 h 857250"/>
              <a:gd name="connsiteX17" fmla="*/ 174514 w 2060464"/>
              <a:gd name="connsiteY17" fmla="*/ 209550 h 857250"/>
              <a:gd name="connsiteX18" fmla="*/ 41164 w 2060464"/>
              <a:gd name="connsiteY18" fmla="*/ 247650 h 857250"/>
              <a:gd name="connsiteX19" fmla="*/ 3064 w 2060464"/>
              <a:gd name="connsiteY19" fmla="*/ 304800 h 857250"/>
              <a:gd name="connsiteX20" fmla="*/ 117364 w 2060464"/>
              <a:gd name="connsiteY20" fmla="*/ 342900 h 857250"/>
              <a:gd name="connsiteX21" fmla="*/ 174514 w 2060464"/>
              <a:gd name="connsiteY21" fmla="*/ 361950 h 857250"/>
              <a:gd name="connsiteX22" fmla="*/ 669814 w 2060464"/>
              <a:gd name="connsiteY22" fmla="*/ 323850 h 857250"/>
              <a:gd name="connsiteX23" fmla="*/ 726964 w 2060464"/>
              <a:gd name="connsiteY23" fmla="*/ 304800 h 857250"/>
              <a:gd name="connsiteX24" fmla="*/ 879364 w 2060464"/>
              <a:gd name="connsiteY24" fmla="*/ 266700 h 857250"/>
              <a:gd name="connsiteX25" fmla="*/ 1031764 w 2060464"/>
              <a:gd name="connsiteY25" fmla="*/ 228600 h 857250"/>
              <a:gd name="connsiteX26" fmla="*/ 1355614 w 2060464"/>
              <a:gd name="connsiteY26" fmla="*/ 247650 h 857250"/>
              <a:gd name="connsiteX27" fmla="*/ 1412764 w 2060464"/>
              <a:gd name="connsiteY27" fmla="*/ 266700 h 857250"/>
              <a:gd name="connsiteX28" fmla="*/ 1527064 w 2060464"/>
              <a:gd name="connsiteY28" fmla="*/ 342900 h 857250"/>
              <a:gd name="connsiteX29" fmla="*/ 1603264 w 2060464"/>
              <a:gd name="connsiteY29" fmla="*/ 438150 h 857250"/>
              <a:gd name="connsiteX30" fmla="*/ 1736614 w 2060464"/>
              <a:gd name="connsiteY30" fmla="*/ 590550 h 857250"/>
              <a:gd name="connsiteX31" fmla="*/ 1774714 w 2060464"/>
              <a:gd name="connsiteY31" fmla="*/ 647700 h 857250"/>
              <a:gd name="connsiteX32" fmla="*/ 1889014 w 2060464"/>
              <a:gd name="connsiteY32" fmla="*/ 762000 h 857250"/>
              <a:gd name="connsiteX33" fmla="*/ 1927114 w 2060464"/>
              <a:gd name="connsiteY33" fmla="*/ 8191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060464" h="857250">
                <a:moveTo>
                  <a:pt x="2060464" y="857250"/>
                </a:moveTo>
                <a:cubicBezTo>
                  <a:pt x="2028714" y="819150"/>
                  <a:pt x="1999134" y="779131"/>
                  <a:pt x="1965214" y="742950"/>
                </a:cubicBezTo>
                <a:cubicBezTo>
                  <a:pt x="1903794" y="677436"/>
                  <a:pt x="1830813" y="622574"/>
                  <a:pt x="1774714" y="552450"/>
                </a:cubicBezTo>
                <a:cubicBezTo>
                  <a:pt x="1749314" y="520700"/>
                  <a:pt x="1721831" y="490510"/>
                  <a:pt x="1698514" y="457200"/>
                </a:cubicBezTo>
                <a:cubicBezTo>
                  <a:pt x="1677281" y="426867"/>
                  <a:pt x="1665963" y="389624"/>
                  <a:pt x="1641364" y="361950"/>
                </a:cubicBezTo>
                <a:cubicBezTo>
                  <a:pt x="1614351" y="331560"/>
                  <a:pt x="1574865" y="314501"/>
                  <a:pt x="1546114" y="285750"/>
                </a:cubicBezTo>
                <a:cubicBezTo>
                  <a:pt x="1517363" y="256999"/>
                  <a:pt x="1498665" y="219251"/>
                  <a:pt x="1469914" y="190500"/>
                </a:cubicBezTo>
                <a:cubicBezTo>
                  <a:pt x="1447463" y="168049"/>
                  <a:pt x="1419725" y="151557"/>
                  <a:pt x="1393714" y="133350"/>
                </a:cubicBezTo>
                <a:cubicBezTo>
                  <a:pt x="1354192" y="105685"/>
                  <a:pt x="1259341" y="37759"/>
                  <a:pt x="1203214" y="19050"/>
                </a:cubicBezTo>
                <a:cubicBezTo>
                  <a:pt x="1172497" y="8811"/>
                  <a:pt x="1139714" y="6350"/>
                  <a:pt x="1107964" y="0"/>
                </a:cubicBezTo>
                <a:cubicBezTo>
                  <a:pt x="1000014" y="6350"/>
                  <a:pt x="891342" y="5064"/>
                  <a:pt x="784114" y="19050"/>
                </a:cubicBezTo>
                <a:cubicBezTo>
                  <a:pt x="744290" y="24244"/>
                  <a:pt x="707914" y="44450"/>
                  <a:pt x="669814" y="57150"/>
                </a:cubicBezTo>
                <a:lnTo>
                  <a:pt x="612664" y="76200"/>
                </a:lnTo>
                <a:cubicBezTo>
                  <a:pt x="593614" y="82550"/>
                  <a:pt x="574995" y="90380"/>
                  <a:pt x="555514" y="95250"/>
                </a:cubicBezTo>
                <a:cubicBezTo>
                  <a:pt x="530114" y="101600"/>
                  <a:pt x="504392" y="106777"/>
                  <a:pt x="479314" y="114300"/>
                </a:cubicBezTo>
                <a:cubicBezTo>
                  <a:pt x="440847" y="125840"/>
                  <a:pt x="403976" y="142660"/>
                  <a:pt x="365014" y="152400"/>
                </a:cubicBezTo>
                <a:cubicBezTo>
                  <a:pt x="339614" y="158750"/>
                  <a:pt x="313892" y="163927"/>
                  <a:pt x="288814" y="171450"/>
                </a:cubicBezTo>
                <a:cubicBezTo>
                  <a:pt x="250347" y="182990"/>
                  <a:pt x="213476" y="199810"/>
                  <a:pt x="174514" y="209550"/>
                </a:cubicBezTo>
                <a:cubicBezTo>
                  <a:pt x="78833" y="233470"/>
                  <a:pt x="123152" y="220321"/>
                  <a:pt x="41164" y="247650"/>
                </a:cubicBezTo>
                <a:cubicBezTo>
                  <a:pt x="28464" y="266700"/>
                  <a:pt x="-11239" y="286922"/>
                  <a:pt x="3064" y="304800"/>
                </a:cubicBezTo>
                <a:cubicBezTo>
                  <a:pt x="28152" y="336160"/>
                  <a:pt x="79264" y="330200"/>
                  <a:pt x="117364" y="342900"/>
                </a:cubicBezTo>
                <a:lnTo>
                  <a:pt x="174514" y="361950"/>
                </a:lnTo>
                <a:cubicBezTo>
                  <a:pt x="317387" y="354430"/>
                  <a:pt x="514945" y="354824"/>
                  <a:pt x="669814" y="323850"/>
                </a:cubicBezTo>
                <a:cubicBezTo>
                  <a:pt x="689505" y="319912"/>
                  <a:pt x="707591" y="310084"/>
                  <a:pt x="726964" y="304800"/>
                </a:cubicBezTo>
                <a:cubicBezTo>
                  <a:pt x="777482" y="291022"/>
                  <a:pt x="829688" y="283259"/>
                  <a:pt x="879364" y="266700"/>
                </a:cubicBezTo>
                <a:cubicBezTo>
                  <a:pt x="967231" y="237411"/>
                  <a:pt x="916823" y="251588"/>
                  <a:pt x="1031764" y="228600"/>
                </a:cubicBezTo>
                <a:cubicBezTo>
                  <a:pt x="1139714" y="234950"/>
                  <a:pt x="1248014" y="236890"/>
                  <a:pt x="1355614" y="247650"/>
                </a:cubicBezTo>
                <a:cubicBezTo>
                  <a:pt x="1375595" y="249648"/>
                  <a:pt x="1395211" y="256948"/>
                  <a:pt x="1412764" y="266700"/>
                </a:cubicBezTo>
                <a:cubicBezTo>
                  <a:pt x="1452792" y="288938"/>
                  <a:pt x="1527064" y="342900"/>
                  <a:pt x="1527064" y="342900"/>
                </a:cubicBezTo>
                <a:cubicBezTo>
                  <a:pt x="1569964" y="471599"/>
                  <a:pt x="1510468" y="332098"/>
                  <a:pt x="1603264" y="438150"/>
                </a:cubicBezTo>
                <a:cubicBezTo>
                  <a:pt x="1758839" y="615950"/>
                  <a:pt x="1608026" y="504825"/>
                  <a:pt x="1736614" y="590550"/>
                </a:cubicBezTo>
                <a:cubicBezTo>
                  <a:pt x="1749314" y="609600"/>
                  <a:pt x="1759503" y="630588"/>
                  <a:pt x="1774714" y="647700"/>
                </a:cubicBezTo>
                <a:cubicBezTo>
                  <a:pt x="1810511" y="687972"/>
                  <a:pt x="1859126" y="717168"/>
                  <a:pt x="1889014" y="762000"/>
                </a:cubicBezTo>
                <a:lnTo>
                  <a:pt x="1927114" y="819150"/>
                </a:lnTo>
              </a:path>
            </a:pathLst>
          </a:cu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285750" y="3959568"/>
            <a:ext cx="5561068" cy="952500"/>
          </a:xfrm>
          <a:custGeom>
            <a:avLst/>
            <a:gdLst>
              <a:gd name="connsiteX0" fmla="*/ 0 w 4800600"/>
              <a:gd name="connsiteY0" fmla="*/ 438150 h 952500"/>
              <a:gd name="connsiteX1" fmla="*/ 57150 w 4800600"/>
              <a:gd name="connsiteY1" fmla="*/ 342900 h 952500"/>
              <a:gd name="connsiteX2" fmla="*/ 114300 w 4800600"/>
              <a:gd name="connsiteY2" fmla="*/ 304800 h 952500"/>
              <a:gd name="connsiteX3" fmla="*/ 171450 w 4800600"/>
              <a:gd name="connsiteY3" fmla="*/ 247650 h 952500"/>
              <a:gd name="connsiteX4" fmla="*/ 304800 w 4800600"/>
              <a:gd name="connsiteY4" fmla="*/ 171450 h 952500"/>
              <a:gd name="connsiteX5" fmla="*/ 419100 w 4800600"/>
              <a:gd name="connsiteY5" fmla="*/ 133350 h 952500"/>
              <a:gd name="connsiteX6" fmla="*/ 476250 w 4800600"/>
              <a:gd name="connsiteY6" fmla="*/ 114300 h 952500"/>
              <a:gd name="connsiteX7" fmla="*/ 838200 w 4800600"/>
              <a:gd name="connsiteY7" fmla="*/ 133350 h 952500"/>
              <a:gd name="connsiteX8" fmla="*/ 990600 w 4800600"/>
              <a:gd name="connsiteY8" fmla="*/ 171450 h 952500"/>
              <a:gd name="connsiteX9" fmla="*/ 1104900 w 4800600"/>
              <a:gd name="connsiteY9" fmla="*/ 209550 h 952500"/>
              <a:gd name="connsiteX10" fmla="*/ 1143000 w 4800600"/>
              <a:gd name="connsiteY10" fmla="*/ 266700 h 952500"/>
              <a:gd name="connsiteX11" fmla="*/ 1333500 w 4800600"/>
              <a:gd name="connsiteY11" fmla="*/ 190500 h 952500"/>
              <a:gd name="connsiteX12" fmla="*/ 1447800 w 4800600"/>
              <a:gd name="connsiteY12" fmla="*/ 171450 h 952500"/>
              <a:gd name="connsiteX13" fmla="*/ 1543050 w 4800600"/>
              <a:gd name="connsiteY13" fmla="*/ 152400 h 952500"/>
              <a:gd name="connsiteX14" fmla="*/ 1771650 w 4800600"/>
              <a:gd name="connsiteY14" fmla="*/ 171450 h 952500"/>
              <a:gd name="connsiteX15" fmla="*/ 1905000 w 4800600"/>
              <a:gd name="connsiteY15" fmla="*/ 190500 h 952500"/>
              <a:gd name="connsiteX16" fmla="*/ 2247900 w 4800600"/>
              <a:gd name="connsiteY16" fmla="*/ 209550 h 952500"/>
              <a:gd name="connsiteX17" fmla="*/ 2305050 w 4800600"/>
              <a:gd name="connsiteY17" fmla="*/ 228600 h 952500"/>
              <a:gd name="connsiteX18" fmla="*/ 2476500 w 4800600"/>
              <a:gd name="connsiteY18" fmla="*/ 323850 h 952500"/>
              <a:gd name="connsiteX19" fmla="*/ 2571750 w 4800600"/>
              <a:gd name="connsiteY19" fmla="*/ 304800 h 952500"/>
              <a:gd name="connsiteX20" fmla="*/ 2686050 w 4800600"/>
              <a:gd name="connsiteY20" fmla="*/ 228600 h 952500"/>
              <a:gd name="connsiteX21" fmla="*/ 2743200 w 4800600"/>
              <a:gd name="connsiteY21" fmla="*/ 190500 h 952500"/>
              <a:gd name="connsiteX22" fmla="*/ 2800350 w 4800600"/>
              <a:gd name="connsiteY22" fmla="*/ 152400 h 952500"/>
              <a:gd name="connsiteX23" fmla="*/ 2933700 w 4800600"/>
              <a:gd name="connsiteY23" fmla="*/ 114300 h 952500"/>
              <a:gd name="connsiteX24" fmla="*/ 3143250 w 4800600"/>
              <a:gd name="connsiteY24" fmla="*/ 38100 h 952500"/>
              <a:gd name="connsiteX25" fmla="*/ 3276600 w 4800600"/>
              <a:gd name="connsiteY25" fmla="*/ 0 h 952500"/>
              <a:gd name="connsiteX26" fmla="*/ 3657600 w 4800600"/>
              <a:gd name="connsiteY26" fmla="*/ 19050 h 952500"/>
              <a:gd name="connsiteX27" fmla="*/ 3733800 w 4800600"/>
              <a:gd name="connsiteY27" fmla="*/ 57150 h 952500"/>
              <a:gd name="connsiteX28" fmla="*/ 3848100 w 4800600"/>
              <a:gd name="connsiteY28" fmla="*/ 133350 h 952500"/>
              <a:gd name="connsiteX29" fmla="*/ 3943350 w 4800600"/>
              <a:gd name="connsiteY29" fmla="*/ 228600 h 952500"/>
              <a:gd name="connsiteX30" fmla="*/ 4038600 w 4800600"/>
              <a:gd name="connsiteY30" fmla="*/ 323850 h 952500"/>
              <a:gd name="connsiteX31" fmla="*/ 4076700 w 4800600"/>
              <a:gd name="connsiteY31" fmla="*/ 381000 h 952500"/>
              <a:gd name="connsiteX32" fmla="*/ 4191000 w 4800600"/>
              <a:gd name="connsiteY32" fmla="*/ 361950 h 952500"/>
              <a:gd name="connsiteX33" fmla="*/ 4362450 w 4800600"/>
              <a:gd name="connsiteY33" fmla="*/ 285750 h 952500"/>
              <a:gd name="connsiteX34" fmla="*/ 4419600 w 4800600"/>
              <a:gd name="connsiteY34" fmla="*/ 266700 h 952500"/>
              <a:gd name="connsiteX35" fmla="*/ 4533900 w 4800600"/>
              <a:gd name="connsiteY35" fmla="*/ 209550 h 952500"/>
              <a:gd name="connsiteX36" fmla="*/ 4610100 w 4800600"/>
              <a:gd name="connsiteY36" fmla="*/ 228600 h 952500"/>
              <a:gd name="connsiteX37" fmla="*/ 4648200 w 4800600"/>
              <a:gd name="connsiteY37" fmla="*/ 285750 h 952500"/>
              <a:gd name="connsiteX38" fmla="*/ 4705350 w 4800600"/>
              <a:gd name="connsiteY38" fmla="*/ 342900 h 952500"/>
              <a:gd name="connsiteX39" fmla="*/ 4724400 w 4800600"/>
              <a:gd name="connsiteY39" fmla="*/ 400050 h 952500"/>
              <a:gd name="connsiteX40" fmla="*/ 4762500 w 4800600"/>
              <a:gd name="connsiteY40" fmla="*/ 457200 h 952500"/>
              <a:gd name="connsiteX41" fmla="*/ 4800600 w 4800600"/>
              <a:gd name="connsiteY41" fmla="*/ 571500 h 952500"/>
              <a:gd name="connsiteX42" fmla="*/ 4781550 w 4800600"/>
              <a:gd name="connsiteY42" fmla="*/ 742950 h 952500"/>
              <a:gd name="connsiteX43" fmla="*/ 4724400 w 4800600"/>
              <a:gd name="connsiteY43" fmla="*/ 762000 h 952500"/>
              <a:gd name="connsiteX44" fmla="*/ 4514850 w 4800600"/>
              <a:gd name="connsiteY44" fmla="*/ 742950 h 952500"/>
              <a:gd name="connsiteX45" fmla="*/ 3943350 w 4800600"/>
              <a:gd name="connsiteY45" fmla="*/ 704850 h 952500"/>
              <a:gd name="connsiteX46" fmla="*/ 3790950 w 4800600"/>
              <a:gd name="connsiteY46" fmla="*/ 666750 h 952500"/>
              <a:gd name="connsiteX47" fmla="*/ 3543300 w 4800600"/>
              <a:gd name="connsiteY47" fmla="*/ 685800 h 952500"/>
              <a:gd name="connsiteX48" fmla="*/ 3371850 w 4800600"/>
              <a:gd name="connsiteY48" fmla="*/ 762000 h 952500"/>
              <a:gd name="connsiteX49" fmla="*/ 3314700 w 4800600"/>
              <a:gd name="connsiteY49" fmla="*/ 819150 h 952500"/>
              <a:gd name="connsiteX50" fmla="*/ 3257550 w 4800600"/>
              <a:gd name="connsiteY50" fmla="*/ 838200 h 952500"/>
              <a:gd name="connsiteX51" fmla="*/ 3200400 w 4800600"/>
              <a:gd name="connsiteY51" fmla="*/ 876300 h 952500"/>
              <a:gd name="connsiteX52" fmla="*/ 3067050 w 4800600"/>
              <a:gd name="connsiteY52" fmla="*/ 914400 h 952500"/>
              <a:gd name="connsiteX53" fmla="*/ 2686050 w 4800600"/>
              <a:gd name="connsiteY53" fmla="*/ 952500 h 952500"/>
              <a:gd name="connsiteX54" fmla="*/ 2362200 w 4800600"/>
              <a:gd name="connsiteY54" fmla="*/ 933450 h 952500"/>
              <a:gd name="connsiteX55" fmla="*/ 2305050 w 4800600"/>
              <a:gd name="connsiteY55" fmla="*/ 914400 h 952500"/>
              <a:gd name="connsiteX56" fmla="*/ 2190750 w 4800600"/>
              <a:gd name="connsiteY56" fmla="*/ 819150 h 952500"/>
              <a:gd name="connsiteX57" fmla="*/ 1828800 w 4800600"/>
              <a:gd name="connsiteY57" fmla="*/ 838200 h 952500"/>
              <a:gd name="connsiteX58" fmla="*/ 1428750 w 4800600"/>
              <a:gd name="connsiteY58" fmla="*/ 876300 h 952500"/>
              <a:gd name="connsiteX59" fmla="*/ 1219200 w 4800600"/>
              <a:gd name="connsiteY59" fmla="*/ 876300 h 952500"/>
              <a:gd name="connsiteX60" fmla="*/ 1123950 w 4800600"/>
              <a:gd name="connsiteY60" fmla="*/ 800100 h 952500"/>
              <a:gd name="connsiteX61" fmla="*/ 495300 w 4800600"/>
              <a:gd name="connsiteY61" fmla="*/ 781050 h 952500"/>
              <a:gd name="connsiteX62" fmla="*/ 152400 w 4800600"/>
              <a:gd name="connsiteY62" fmla="*/ 723900 h 952500"/>
              <a:gd name="connsiteX63" fmla="*/ 95250 w 4800600"/>
              <a:gd name="connsiteY63" fmla="*/ 685800 h 952500"/>
              <a:gd name="connsiteX64" fmla="*/ 38100 w 4800600"/>
              <a:gd name="connsiteY64" fmla="*/ 666750 h 952500"/>
              <a:gd name="connsiteX65" fmla="*/ 0 w 4800600"/>
              <a:gd name="connsiteY65" fmla="*/ 609600 h 952500"/>
              <a:gd name="connsiteX66" fmla="*/ 38100 w 4800600"/>
              <a:gd name="connsiteY66" fmla="*/ 47625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800600" h="952500">
                <a:moveTo>
                  <a:pt x="0" y="438150"/>
                </a:moveTo>
                <a:cubicBezTo>
                  <a:pt x="19050" y="406400"/>
                  <a:pt x="33053" y="371013"/>
                  <a:pt x="57150" y="342900"/>
                </a:cubicBezTo>
                <a:cubicBezTo>
                  <a:pt x="72050" y="325517"/>
                  <a:pt x="96711" y="319457"/>
                  <a:pt x="114300" y="304800"/>
                </a:cubicBezTo>
                <a:cubicBezTo>
                  <a:pt x="134996" y="287553"/>
                  <a:pt x="150754" y="264897"/>
                  <a:pt x="171450" y="247650"/>
                </a:cubicBezTo>
                <a:cubicBezTo>
                  <a:pt x="203173" y="221214"/>
                  <a:pt x="268968" y="185783"/>
                  <a:pt x="304800" y="171450"/>
                </a:cubicBezTo>
                <a:cubicBezTo>
                  <a:pt x="342088" y="156535"/>
                  <a:pt x="381000" y="146050"/>
                  <a:pt x="419100" y="133350"/>
                </a:cubicBezTo>
                <a:lnTo>
                  <a:pt x="476250" y="114300"/>
                </a:lnTo>
                <a:cubicBezTo>
                  <a:pt x="596900" y="120650"/>
                  <a:pt x="718122" y="120008"/>
                  <a:pt x="838200" y="133350"/>
                </a:cubicBezTo>
                <a:cubicBezTo>
                  <a:pt x="890243" y="139133"/>
                  <a:pt x="940924" y="154891"/>
                  <a:pt x="990600" y="171450"/>
                </a:cubicBezTo>
                <a:lnTo>
                  <a:pt x="1104900" y="209550"/>
                </a:lnTo>
                <a:cubicBezTo>
                  <a:pt x="1117600" y="228600"/>
                  <a:pt x="1120245" y="264172"/>
                  <a:pt x="1143000" y="266700"/>
                </a:cubicBezTo>
                <a:cubicBezTo>
                  <a:pt x="1304441" y="284638"/>
                  <a:pt x="1234876" y="223375"/>
                  <a:pt x="1333500" y="190500"/>
                </a:cubicBezTo>
                <a:cubicBezTo>
                  <a:pt x="1370143" y="178286"/>
                  <a:pt x="1409797" y="178360"/>
                  <a:pt x="1447800" y="171450"/>
                </a:cubicBezTo>
                <a:cubicBezTo>
                  <a:pt x="1479657" y="165658"/>
                  <a:pt x="1511300" y="158750"/>
                  <a:pt x="1543050" y="152400"/>
                </a:cubicBezTo>
                <a:cubicBezTo>
                  <a:pt x="1619250" y="158750"/>
                  <a:pt x="1695606" y="163445"/>
                  <a:pt x="1771650" y="171450"/>
                </a:cubicBezTo>
                <a:cubicBezTo>
                  <a:pt x="1816305" y="176150"/>
                  <a:pt x="1860242" y="186919"/>
                  <a:pt x="1905000" y="190500"/>
                </a:cubicBezTo>
                <a:cubicBezTo>
                  <a:pt x="2019112" y="199629"/>
                  <a:pt x="2133600" y="203200"/>
                  <a:pt x="2247900" y="209550"/>
                </a:cubicBezTo>
                <a:cubicBezTo>
                  <a:pt x="2266950" y="215900"/>
                  <a:pt x="2287497" y="218848"/>
                  <a:pt x="2305050" y="228600"/>
                </a:cubicBezTo>
                <a:cubicBezTo>
                  <a:pt x="2501562" y="337773"/>
                  <a:pt x="2347184" y="280745"/>
                  <a:pt x="2476500" y="323850"/>
                </a:cubicBezTo>
                <a:cubicBezTo>
                  <a:pt x="2508250" y="317500"/>
                  <a:pt x="2542273" y="318198"/>
                  <a:pt x="2571750" y="304800"/>
                </a:cubicBezTo>
                <a:cubicBezTo>
                  <a:pt x="2613436" y="285852"/>
                  <a:pt x="2647950" y="254000"/>
                  <a:pt x="2686050" y="228600"/>
                </a:cubicBezTo>
                <a:lnTo>
                  <a:pt x="2743200" y="190500"/>
                </a:lnTo>
                <a:cubicBezTo>
                  <a:pt x="2762250" y="177800"/>
                  <a:pt x="2778336" y="158690"/>
                  <a:pt x="2800350" y="152400"/>
                </a:cubicBezTo>
                <a:cubicBezTo>
                  <a:pt x="2844800" y="139700"/>
                  <a:pt x="2889844" y="128919"/>
                  <a:pt x="2933700" y="114300"/>
                </a:cubicBezTo>
                <a:cubicBezTo>
                  <a:pt x="3206370" y="23410"/>
                  <a:pt x="2831933" y="131495"/>
                  <a:pt x="3143250" y="38100"/>
                </a:cubicBezTo>
                <a:cubicBezTo>
                  <a:pt x="3382452" y="-33661"/>
                  <a:pt x="3084536" y="64021"/>
                  <a:pt x="3276600" y="0"/>
                </a:cubicBezTo>
                <a:cubicBezTo>
                  <a:pt x="3403600" y="6350"/>
                  <a:pt x="3531423" y="3278"/>
                  <a:pt x="3657600" y="19050"/>
                </a:cubicBezTo>
                <a:cubicBezTo>
                  <a:pt x="3685779" y="22572"/>
                  <a:pt x="3709449" y="42539"/>
                  <a:pt x="3733800" y="57150"/>
                </a:cubicBezTo>
                <a:cubicBezTo>
                  <a:pt x="3773065" y="80709"/>
                  <a:pt x="3848100" y="133350"/>
                  <a:pt x="3848100" y="133350"/>
                </a:cubicBezTo>
                <a:cubicBezTo>
                  <a:pt x="3949700" y="285750"/>
                  <a:pt x="3816350" y="101600"/>
                  <a:pt x="3943350" y="228600"/>
                </a:cubicBezTo>
                <a:cubicBezTo>
                  <a:pt x="4070350" y="355600"/>
                  <a:pt x="3886200" y="222250"/>
                  <a:pt x="4038600" y="323850"/>
                </a:cubicBezTo>
                <a:cubicBezTo>
                  <a:pt x="4051300" y="342900"/>
                  <a:pt x="4054488" y="375447"/>
                  <a:pt x="4076700" y="381000"/>
                </a:cubicBezTo>
                <a:cubicBezTo>
                  <a:pt x="4114172" y="390368"/>
                  <a:pt x="4153528" y="371318"/>
                  <a:pt x="4191000" y="361950"/>
                </a:cubicBezTo>
                <a:cubicBezTo>
                  <a:pt x="4387589" y="312803"/>
                  <a:pt x="4237355" y="348298"/>
                  <a:pt x="4362450" y="285750"/>
                </a:cubicBezTo>
                <a:cubicBezTo>
                  <a:pt x="4380411" y="276770"/>
                  <a:pt x="4401639" y="275680"/>
                  <a:pt x="4419600" y="266700"/>
                </a:cubicBezTo>
                <a:cubicBezTo>
                  <a:pt x="4567316" y="192842"/>
                  <a:pt x="4390252" y="257433"/>
                  <a:pt x="4533900" y="209550"/>
                </a:cubicBezTo>
                <a:cubicBezTo>
                  <a:pt x="4559300" y="215900"/>
                  <a:pt x="4588315" y="214077"/>
                  <a:pt x="4610100" y="228600"/>
                </a:cubicBezTo>
                <a:cubicBezTo>
                  <a:pt x="4629150" y="241300"/>
                  <a:pt x="4633543" y="268161"/>
                  <a:pt x="4648200" y="285750"/>
                </a:cubicBezTo>
                <a:cubicBezTo>
                  <a:pt x="4665447" y="306446"/>
                  <a:pt x="4686300" y="323850"/>
                  <a:pt x="4705350" y="342900"/>
                </a:cubicBezTo>
                <a:cubicBezTo>
                  <a:pt x="4711700" y="361950"/>
                  <a:pt x="4715420" y="382089"/>
                  <a:pt x="4724400" y="400050"/>
                </a:cubicBezTo>
                <a:cubicBezTo>
                  <a:pt x="4734639" y="420528"/>
                  <a:pt x="4753201" y="436278"/>
                  <a:pt x="4762500" y="457200"/>
                </a:cubicBezTo>
                <a:cubicBezTo>
                  <a:pt x="4778811" y="493900"/>
                  <a:pt x="4800600" y="571500"/>
                  <a:pt x="4800600" y="571500"/>
                </a:cubicBezTo>
                <a:cubicBezTo>
                  <a:pt x="4794250" y="628650"/>
                  <a:pt x="4802906" y="689561"/>
                  <a:pt x="4781550" y="742950"/>
                </a:cubicBezTo>
                <a:cubicBezTo>
                  <a:pt x="4774092" y="761594"/>
                  <a:pt x="4744480" y="762000"/>
                  <a:pt x="4724400" y="762000"/>
                </a:cubicBezTo>
                <a:cubicBezTo>
                  <a:pt x="4654262" y="762000"/>
                  <a:pt x="4584700" y="749300"/>
                  <a:pt x="4514850" y="742950"/>
                </a:cubicBezTo>
                <a:cubicBezTo>
                  <a:pt x="4282641" y="665547"/>
                  <a:pt x="4582823" y="759662"/>
                  <a:pt x="3943350" y="704850"/>
                </a:cubicBezTo>
                <a:cubicBezTo>
                  <a:pt x="3891178" y="700378"/>
                  <a:pt x="3790950" y="666750"/>
                  <a:pt x="3790950" y="666750"/>
                </a:cubicBezTo>
                <a:cubicBezTo>
                  <a:pt x="3708400" y="673100"/>
                  <a:pt x="3625081" y="672887"/>
                  <a:pt x="3543300" y="685800"/>
                </a:cubicBezTo>
                <a:cubicBezTo>
                  <a:pt x="3481810" y="695509"/>
                  <a:pt x="3419927" y="721936"/>
                  <a:pt x="3371850" y="762000"/>
                </a:cubicBezTo>
                <a:cubicBezTo>
                  <a:pt x="3351154" y="779247"/>
                  <a:pt x="3337116" y="804206"/>
                  <a:pt x="3314700" y="819150"/>
                </a:cubicBezTo>
                <a:cubicBezTo>
                  <a:pt x="3297992" y="830289"/>
                  <a:pt x="3275511" y="829220"/>
                  <a:pt x="3257550" y="838200"/>
                </a:cubicBezTo>
                <a:cubicBezTo>
                  <a:pt x="3237072" y="848439"/>
                  <a:pt x="3220878" y="866061"/>
                  <a:pt x="3200400" y="876300"/>
                </a:cubicBezTo>
                <a:cubicBezTo>
                  <a:pt x="3176191" y="888404"/>
                  <a:pt x="3087395" y="910331"/>
                  <a:pt x="3067050" y="914400"/>
                </a:cubicBezTo>
                <a:cubicBezTo>
                  <a:pt x="2917262" y="944358"/>
                  <a:pt x="2870307" y="939339"/>
                  <a:pt x="2686050" y="952500"/>
                </a:cubicBezTo>
                <a:cubicBezTo>
                  <a:pt x="2578100" y="946150"/>
                  <a:pt x="2469800" y="944210"/>
                  <a:pt x="2362200" y="933450"/>
                </a:cubicBezTo>
                <a:cubicBezTo>
                  <a:pt x="2342219" y="931452"/>
                  <a:pt x="2320730" y="926944"/>
                  <a:pt x="2305050" y="914400"/>
                </a:cubicBezTo>
                <a:cubicBezTo>
                  <a:pt x="2125542" y="770794"/>
                  <a:pt x="2443285" y="945417"/>
                  <a:pt x="2190750" y="819150"/>
                </a:cubicBezTo>
                <a:cubicBezTo>
                  <a:pt x="2070100" y="825500"/>
                  <a:pt x="1949279" y="829164"/>
                  <a:pt x="1828800" y="838200"/>
                </a:cubicBezTo>
                <a:cubicBezTo>
                  <a:pt x="1695222" y="848218"/>
                  <a:pt x="1428750" y="876300"/>
                  <a:pt x="1428750" y="876300"/>
                </a:cubicBezTo>
                <a:cubicBezTo>
                  <a:pt x="1348379" y="903090"/>
                  <a:pt x="1326903" y="919381"/>
                  <a:pt x="1219200" y="876300"/>
                </a:cubicBezTo>
                <a:cubicBezTo>
                  <a:pt x="1085236" y="822715"/>
                  <a:pt x="1277129" y="808610"/>
                  <a:pt x="1123950" y="800100"/>
                </a:cubicBezTo>
                <a:cubicBezTo>
                  <a:pt x="914627" y="788471"/>
                  <a:pt x="704850" y="787400"/>
                  <a:pt x="495300" y="781050"/>
                </a:cubicBezTo>
                <a:cubicBezTo>
                  <a:pt x="308460" y="718770"/>
                  <a:pt x="421022" y="746285"/>
                  <a:pt x="152400" y="723900"/>
                </a:cubicBezTo>
                <a:cubicBezTo>
                  <a:pt x="133350" y="711200"/>
                  <a:pt x="115728" y="696039"/>
                  <a:pt x="95250" y="685800"/>
                </a:cubicBezTo>
                <a:cubicBezTo>
                  <a:pt x="77289" y="676820"/>
                  <a:pt x="53780" y="679294"/>
                  <a:pt x="38100" y="666750"/>
                </a:cubicBezTo>
                <a:cubicBezTo>
                  <a:pt x="20222" y="652447"/>
                  <a:pt x="12700" y="628650"/>
                  <a:pt x="0" y="609600"/>
                </a:cubicBezTo>
                <a:cubicBezTo>
                  <a:pt x="19948" y="469964"/>
                  <a:pt x="-25851" y="476250"/>
                  <a:pt x="38100" y="476250"/>
                </a:cubicBezTo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Nuages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814300" y="5128092"/>
            <a:ext cx="62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2060"/>
                </a:solidFill>
              </a:rPr>
              <a:t>Dust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179844" y="5893829"/>
            <a:ext cx="2932934" cy="802804"/>
          </a:xfrm>
          <a:custGeom>
            <a:avLst/>
            <a:gdLst>
              <a:gd name="connsiteX0" fmla="*/ 57150 w 4895850"/>
              <a:gd name="connsiteY0" fmla="*/ 209550 h 647700"/>
              <a:gd name="connsiteX1" fmla="*/ 152400 w 4895850"/>
              <a:gd name="connsiteY1" fmla="*/ 266700 h 647700"/>
              <a:gd name="connsiteX2" fmla="*/ 381000 w 4895850"/>
              <a:gd name="connsiteY2" fmla="*/ 266700 h 647700"/>
              <a:gd name="connsiteX3" fmla="*/ 514350 w 4895850"/>
              <a:gd name="connsiteY3" fmla="*/ 190500 h 647700"/>
              <a:gd name="connsiteX4" fmla="*/ 647700 w 4895850"/>
              <a:gd name="connsiteY4" fmla="*/ 114300 h 647700"/>
              <a:gd name="connsiteX5" fmla="*/ 685800 w 4895850"/>
              <a:gd name="connsiteY5" fmla="*/ 57150 h 647700"/>
              <a:gd name="connsiteX6" fmla="*/ 704850 w 4895850"/>
              <a:gd name="connsiteY6" fmla="*/ 0 h 647700"/>
              <a:gd name="connsiteX7" fmla="*/ 762000 w 4895850"/>
              <a:gd name="connsiteY7" fmla="*/ 114300 h 647700"/>
              <a:gd name="connsiteX8" fmla="*/ 819150 w 4895850"/>
              <a:gd name="connsiteY8" fmla="*/ 171450 h 647700"/>
              <a:gd name="connsiteX9" fmla="*/ 857250 w 4895850"/>
              <a:gd name="connsiteY9" fmla="*/ 228600 h 647700"/>
              <a:gd name="connsiteX10" fmla="*/ 971550 w 4895850"/>
              <a:gd name="connsiteY10" fmla="*/ 304800 h 647700"/>
              <a:gd name="connsiteX11" fmla="*/ 1162050 w 4895850"/>
              <a:gd name="connsiteY11" fmla="*/ 285750 h 647700"/>
              <a:gd name="connsiteX12" fmla="*/ 1276350 w 4895850"/>
              <a:gd name="connsiteY12" fmla="*/ 209550 h 647700"/>
              <a:gd name="connsiteX13" fmla="*/ 1333500 w 4895850"/>
              <a:gd name="connsiteY13" fmla="*/ 171450 h 647700"/>
              <a:gd name="connsiteX14" fmla="*/ 1409700 w 4895850"/>
              <a:gd name="connsiteY14" fmla="*/ 76200 h 647700"/>
              <a:gd name="connsiteX15" fmla="*/ 1466850 w 4895850"/>
              <a:gd name="connsiteY15" fmla="*/ 114300 h 647700"/>
              <a:gd name="connsiteX16" fmla="*/ 1543050 w 4895850"/>
              <a:gd name="connsiteY16" fmla="*/ 209550 h 647700"/>
              <a:gd name="connsiteX17" fmla="*/ 1676400 w 4895850"/>
              <a:gd name="connsiteY17" fmla="*/ 342900 h 647700"/>
              <a:gd name="connsiteX18" fmla="*/ 1866900 w 4895850"/>
              <a:gd name="connsiteY18" fmla="*/ 285750 h 647700"/>
              <a:gd name="connsiteX19" fmla="*/ 1885950 w 4895850"/>
              <a:gd name="connsiteY19" fmla="*/ 228600 h 647700"/>
              <a:gd name="connsiteX20" fmla="*/ 1962150 w 4895850"/>
              <a:gd name="connsiteY20" fmla="*/ 114300 h 647700"/>
              <a:gd name="connsiteX21" fmla="*/ 2000250 w 4895850"/>
              <a:gd name="connsiteY21" fmla="*/ 57150 h 647700"/>
              <a:gd name="connsiteX22" fmla="*/ 2057400 w 4895850"/>
              <a:gd name="connsiteY22" fmla="*/ 114300 h 647700"/>
              <a:gd name="connsiteX23" fmla="*/ 2152650 w 4895850"/>
              <a:gd name="connsiteY23" fmla="*/ 228600 h 647700"/>
              <a:gd name="connsiteX24" fmla="*/ 2266950 w 4895850"/>
              <a:gd name="connsiteY24" fmla="*/ 285750 h 647700"/>
              <a:gd name="connsiteX25" fmla="*/ 2552700 w 4895850"/>
              <a:gd name="connsiteY25" fmla="*/ 247650 h 647700"/>
              <a:gd name="connsiteX26" fmla="*/ 2609850 w 4895850"/>
              <a:gd name="connsiteY26" fmla="*/ 209550 h 647700"/>
              <a:gd name="connsiteX27" fmla="*/ 2705100 w 4895850"/>
              <a:gd name="connsiteY27" fmla="*/ 114300 h 647700"/>
              <a:gd name="connsiteX28" fmla="*/ 2762250 w 4895850"/>
              <a:gd name="connsiteY28" fmla="*/ 228600 h 647700"/>
              <a:gd name="connsiteX29" fmla="*/ 2819400 w 4895850"/>
              <a:gd name="connsiteY29" fmla="*/ 266700 h 647700"/>
              <a:gd name="connsiteX30" fmla="*/ 2857500 w 4895850"/>
              <a:gd name="connsiteY30" fmla="*/ 323850 h 647700"/>
              <a:gd name="connsiteX31" fmla="*/ 2971800 w 4895850"/>
              <a:gd name="connsiteY31" fmla="*/ 400050 h 647700"/>
              <a:gd name="connsiteX32" fmla="*/ 3067050 w 4895850"/>
              <a:gd name="connsiteY32" fmla="*/ 381000 h 647700"/>
              <a:gd name="connsiteX33" fmla="*/ 3162300 w 4895850"/>
              <a:gd name="connsiteY33" fmla="*/ 285750 h 647700"/>
              <a:gd name="connsiteX34" fmla="*/ 3219450 w 4895850"/>
              <a:gd name="connsiteY34" fmla="*/ 247650 h 647700"/>
              <a:gd name="connsiteX35" fmla="*/ 3295650 w 4895850"/>
              <a:gd name="connsiteY35" fmla="*/ 133350 h 647700"/>
              <a:gd name="connsiteX36" fmla="*/ 3333750 w 4895850"/>
              <a:gd name="connsiteY36" fmla="*/ 19050 h 647700"/>
              <a:gd name="connsiteX37" fmla="*/ 3409950 w 4895850"/>
              <a:gd name="connsiteY37" fmla="*/ 133350 h 647700"/>
              <a:gd name="connsiteX38" fmla="*/ 3448050 w 4895850"/>
              <a:gd name="connsiteY38" fmla="*/ 190500 h 647700"/>
              <a:gd name="connsiteX39" fmla="*/ 3562350 w 4895850"/>
              <a:gd name="connsiteY39" fmla="*/ 266700 h 647700"/>
              <a:gd name="connsiteX40" fmla="*/ 3600450 w 4895850"/>
              <a:gd name="connsiteY40" fmla="*/ 323850 h 647700"/>
              <a:gd name="connsiteX41" fmla="*/ 3829050 w 4895850"/>
              <a:gd name="connsiteY41" fmla="*/ 247650 h 647700"/>
              <a:gd name="connsiteX42" fmla="*/ 3886200 w 4895850"/>
              <a:gd name="connsiteY42" fmla="*/ 209550 h 647700"/>
              <a:gd name="connsiteX43" fmla="*/ 3962400 w 4895850"/>
              <a:gd name="connsiteY43" fmla="*/ 95250 h 647700"/>
              <a:gd name="connsiteX44" fmla="*/ 4000500 w 4895850"/>
              <a:gd name="connsiteY44" fmla="*/ 38100 h 647700"/>
              <a:gd name="connsiteX45" fmla="*/ 4095750 w 4895850"/>
              <a:gd name="connsiteY45" fmla="*/ 152400 h 647700"/>
              <a:gd name="connsiteX46" fmla="*/ 4114800 w 4895850"/>
              <a:gd name="connsiteY46" fmla="*/ 209550 h 647700"/>
              <a:gd name="connsiteX47" fmla="*/ 4191000 w 4895850"/>
              <a:gd name="connsiteY47" fmla="*/ 323850 h 647700"/>
              <a:gd name="connsiteX48" fmla="*/ 4400550 w 4895850"/>
              <a:gd name="connsiteY48" fmla="*/ 304800 h 647700"/>
              <a:gd name="connsiteX49" fmla="*/ 4495800 w 4895850"/>
              <a:gd name="connsiteY49" fmla="*/ 209550 h 647700"/>
              <a:gd name="connsiteX50" fmla="*/ 4533900 w 4895850"/>
              <a:gd name="connsiteY50" fmla="*/ 95250 h 647700"/>
              <a:gd name="connsiteX51" fmla="*/ 4591050 w 4895850"/>
              <a:gd name="connsiteY51" fmla="*/ 57150 h 647700"/>
              <a:gd name="connsiteX52" fmla="*/ 4667250 w 4895850"/>
              <a:gd name="connsiteY52" fmla="*/ 171450 h 647700"/>
              <a:gd name="connsiteX53" fmla="*/ 4762500 w 4895850"/>
              <a:gd name="connsiteY53" fmla="*/ 285750 h 647700"/>
              <a:gd name="connsiteX54" fmla="*/ 4857750 w 4895850"/>
              <a:gd name="connsiteY54" fmla="*/ 152400 h 647700"/>
              <a:gd name="connsiteX55" fmla="*/ 4876800 w 4895850"/>
              <a:gd name="connsiteY55" fmla="*/ 95250 h 647700"/>
              <a:gd name="connsiteX56" fmla="*/ 4895850 w 4895850"/>
              <a:gd name="connsiteY56" fmla="*/ 38100 h 647700"/>
              <a:gd name="connsiteX57" fmla="*/ 4876800 w 4895850"/>
              <a:gd name="connsiteY57" fmla="*/ 476250 h 647700"/>
              <a:gd name="connsiteX58" fmla="*/ 4819650 w 4895850"/>
              <a:gd name="connsiteY58" fmla="*/ 495300 h 647700"/>
              <a:gd name="connsiteX59" fmla="*/ 4438650 w 4895850"/>
              <a:gd name="connsiteY59" fmla="*/ 476250 h 647700"/>
              <a:gd name="connsiteX60" fmla="*/ 3790950 w 4895850"/>
              <a:gd name="connsiteY60" fmla="*/ 476250 h 647700"/>
              <a:gd name="connsiteX61" fmla="*/ 3657600 w 4895850"/>
              <a:gd name="connsiteY61" fmla="*/ 552450 h 647700"/>
              <a:gd name="connsiteX62" fmla="*/ 3524250 w 4895850"/>
              <a:gd name="connsiteY62" fmla="*/ 571500 h 647700"/>
              <a:gd name="connsiteX63" fmla="*/ 3371850 w 4895850"/>
              <a:gd name="connsiteY63" fmla="*/ 609600 h 647700"/>
              <a:gd name="connsiteX64" fmla="*/ 3257550 w 4895850"/>
              <a:gd name="connsiteY64" fmla="*/ 647700 h 647700"/>
              <a:gd name="connsiteX65" fmla="*/ 2190750 w 4895850"/>
              <a:gd name="connsiteY65" fmla="*/ 609600 h 647700"/>
              <a:gd name="connsiteX66" fmla="*/ 1962150 w 4895850"/>
              <a:gd name="connsiteY66" fmla="*/ 571500 h 647700"/>
              <a:gd name="connsiteX67" fmla="*/ 1771650 w 4895850"/>
              <a:gd name="connsiteY67" fmla="*/ 552450 h 647700"/>
              <a:gd name="connsiteX68" fmla="*/ 1695450 w 4895850"/>
              <a:gd name="connsiteY68" fmla="*/ 533400 h 647700"/>
              <a:gd name="connsiteX69" fmla="*/ 1485900 w 4895850"/>
              <a:gd name="connsiteY69" fmla="*/ 495300 h 647700"/>
              <a:gd name="connsiteX70" fmla="*/ 1428750 w 4895850"/>
              <a:gd name="connsiteY70" fmla="*/ 476250 h 647700"/>
              <a:gd name="connsiteX71" fmla="*/ 1009650 w 4895850"/>
              <a:gd name="connsiteY71" fmla="*/ 495300 h 647700"/>
              <a:gd name="connsiteX72" fmla="*/ 895350 w 4895850"/>
              <a:gd name="connsiteY72" fmla="*/ 514350 h 647700"/>
              <a:gd name="connsiteX73" fmla="*/ 0 w 4895850"/>
              <a:gd name="connsiteY73" fmla="*/ 495300 h 647700"/>
              <a:gd name="connsiteX74" fmla="*/ 19050 w 4895850"/>
              <a:gd name="connsiteY74" fmla="*/ 32385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4895850" h="647700">
                <a:moveTo>
                  <a:pt x="57150" y="209550"/>
                </a:moveTo>
                <a:cubicBezTo>
                  <a:pt x="88900" y="228600"/>
                  <a:pt x="117274" y="254991"/>
                  <a:pt x="152400" y="266700"/>
                </a:cubicBezTo>
                <a:cubicBezTo>
                  <a:pt x="258731" y="302144"/>
                  <a:pt x="284319" y="286036"/>
                  <a:pt x="381000" y="266700"/>
                </a:cubicBezTo>
                <a:cubicBezTo>
                  <a:pt x="611270" y="151565"/>
                  <a:pt x="325867" y="298205"/>
                  <a:pt x="514350" y="190500"/>
                </a:cubicBezTo>
                <a:cubicBezTo>
                  <a:pt x="683537" y="93822"/>
                  <a:pt x="508463" y="207125"/>
                  <a:pt x="647700" y="114300"/>
                </a:cubicBezTo>
                <a:cubicBezTo>
                  <a:pt x="660400" y="95250"/>
                  <a:pt x="675561" y="77628"/>
                  <a:pt x="685800" y="57150"/>
                </a:cubicBezTo>
                <a:cubicBezTo>
                  <a:pt x="694780" y="39189"/>
                  <a:pt x="684770" y="0"/>
                  <a:pt x="704850" y="0"/>
                </a:cubicBezTo>
                <a:cubicBezTo>
                  <a:pt x="734825" y="0"/>
                  <a:pt x="752605" y="100207"/>
                  <a:pt x="762000" y="114300"/>
                </a:cubicBezTo>
                <a:cubicBezTo>
                  <a:pt x="776944" y="136716"/>
                  <a:pt x="801903" y="150754"/>
                  <a:pt x="819150" y="171450"/>
                </a:cubicBezTo>
                <a:cubicBezTo>
                  <a:pt x="833807" y="189039"/>
                  <a:pt x="840020" y="213523"/>
                  <a:pt x="857250" y="228600"/>
                </a:cubicBezTo>
                <a:cubicBezTo>
                  <a:pt x="891711" y="258753"/>
                  <a:pt x="971550" y="304800"/>
                  <a:pt x="971550" y="304800"/>
                </a:cubicBezTo>
                <a:cubicBezTo>
                  <a:pt x="1035050" y="298450"/>
                  <a:pt x="1101138" y="304785"/>
                  <a:pt x="1162050" y="285750"/>
                </a:cubicBezTo>
                <a:cubicBezTo>
                  <a:pt x="1205756" y="272092"/>
                  <a:pt x="1238250" y="234950"/>
                  <a:pt x="1276350" y="209550"/>
                </a:cubicBezTo>
                <a:lnTo>
                  <a:pt x="1333500" y="171450"/>
                </a:lnTo>
                <a:cubicBezTo>
                  <a:pt x="1345395" y="135765"/>
                  <a:pt x="1352255" y="76200"/>
                  <a:pt x="1409700" y="76200"/>
                </a:cubicBezTo>
                <a:cubicBezTo>
                  <a:pt x="1432595" y="76200"/>
                  <a:pt x="1447800" y="101600"/>
                  <a:pt x="1466850" y="114300"/>
                </a:cubicBezTo>
                <a:cubicBezTo>
                  <a:pt x="1509750" y="242999"/>
                  <a:pt x="1450254" y="103498"/>
                  <a:pt x="1543050" y="209550"/>
                </a:cubicBezTo>
                <a:cubicBezTo>
                  <a:pt x="1668920" y="353402"/>
                  <a:pt x="1558912" y="303737"/>
                  <a:pt x="1676400" y="342900"/>
                </a:cubicBezTo>
                <a:cubicBezTo>
                  <a:pt x="1734758" y="334563"/>
                  <a:pt x="1822186" y="341643"/>
                  <a:pt x="1866900" y="285750"/>
                </a:cubicBezTo>
                <a:cubicBezTo>
                  <a:pt x="1879444" y="270070"/>
                  <a:pt x="1876198" y="246153"/>
                  <a:pt x="1885950" y="228600"/>
                </a:cubicBezTo>
                <a:cubicBezTo>
                  <a:pt x="1908188" y="188572"/>
                  <a:pt x="1936750" y="152400"/>
                  <a:pt x="1962150" y="114300"/>
                </a:cubicBezTo>
                <a:lnTo>
                  <a:pt x="2000250" y="57150"/>
                </a:lnTo>
                <a:cubicBezTo>
                  <a:pt x="2019300" y="76200"/>
                  <a:pt x="2040153" y="93604"/>
                  <a:pt x="2057400" y="114300"/>
                </a:cubicBezTo>
                <a:cubicBezTo>
                  <a:pt x="2125514" y="196036"/>
                  <a:pt x="2061578" y="152707"/>
                  <a:pt x="2152650" y="228600"/>
                </a:cubicBezTo>
                <a:cubicBezTo>
                  <a:pt x="2201889" y="269632"/>
                  <a:pt x="2209672" y="266657"/>
                  <a:pt x="2266950" y="285750"/>
                </a:cubicBezTo>
                <a:cubicBezTo>
                  <a:pt x="2318023" y="281494"/>
                  <a:pt x="2474886" y="286557"/>
                  <a:pt x="2552700" y="247650"/>
                </a:cubicBezTo>
                <a:cubicBezTo>
                  <a:pt x="2573178" y="237411"/>
                  <a:pt x="2590800" y="222250"/>
                  <a:pt x="2609850" y="209550"/>
                </a:cubicBezTo>
                <a:cubicBezTo>
                  <a:pt x="2621803" y="191621"/>
                  <a:pt x="2667747" y="106829"/>
                  <a:pt x="2705100" y="114300"/>
                </a:cubicBezTo>
                <a:cubicBezTo>
                  <a:pt x="2743335" y="121947"/>
                  <a:pt x="2745610" y="207800"/>
                  <a:pt x="2762250" y="228600"/>
                </a:cubicBezTo>
                <a:cubicBezTo>
                  <a:pt x="2776553" y="246478"/>
                  <a:pt x="2800350" y="254000"/>
                  <a:pt x="2819400" y="266700"/>
                </a:cubicBezTo>
                <a:cubicBezTo>
                  <a:pt x="2832100" y="285750"/>
                  <a:pt x="2840270" y="308773"/>
                  <a:pt x="2857500" y="323850"/>
                </a:cubicBezTo>
                <a:cubicBezTo>
                  <a:pt x="2891961" y="354003"/>
                  <a:pt x="2971800" y="400050"/>
                  <a:pt x="2971800" y="400050"/>
                </a:cubicBezTo>
                <a:cubicBezTo>
                  <a:pt x="3003550" y="393700"/>
                  <a:pt x="3036733" y="392369"/>
                  <a:pt x="3067050" y="381000"/>
                </a:cubicBezTo>
                <a:cubicBezTo>
                  <a:pt x="3148330" y="350520"/>
                  <a:pt x="3106420" y="341630"/>
                  <a:pt x="3162300" y="285750"/>
                </a:cubicBezTo>
                <a:cubicBezTo>
                  <a:pt x="3178489" y="269561"/>
                  <a:pt x="3200400" y="260350"/>
                  <a:pt x="3219450" y="247650"/>
                </a:cubicBezTo>
                <a:cubicBezTo>
                  <a:pt x="3244850" y="209550"/>
                  <a:pt x="3281170" y="176791"/>
                  <a:pt x="3295650" y="133350"/>
                </a:cubicBezTo>
                <a:lnTo>
                  <a:pt x="3333750" y="19050"/>
                </a:lnTo>
                <a:lnTo>
                  <a:pt x="3409950" y="133350"/>
                </a:lnTo>
                <a:cubicBezTo>
                  <a:pt x="3422650" y="152400"/>
                  <a:pt x="3429000" y="177800"/>
                  <a:pt x="3448050" y="190500"/>
                </a:cubicBezTo>
                <a:lnTo>
                  <a:pt x="3562350" y="266700"/>
                </a:lnTo>
                <a:cubicBezTo>
                  <a:pt x="3575050" y="285750"/>
                  <a:pt x="3577866" y="320086"/>
                  <a:pt x="3600450" y="323850"/>
                </a:cubicBezTo>
                <a:cubicBezTo>
                  <a:pt x="3852782" y="365905"/>
                  <a:pt x="3741541" y="335159"/>
                  <a:pt x="3829050" y="247650"/>
                </a:cubicBezTo>
                <a:cubicBezTo>
                  <a:pt x="3845239" y="231461"/>
                  <a:pt x="3867150" y="222250"/>
                  <a:pt x="3886200" y="209550"/>
                </a:cubicBezTo>
                <a:lnTo>
                  <a:pt x="3962400" y="95250"/>
                </a:lnTo>
                <a:lnTo>
                  <a:pt x="4000500" y="38100"/>
                </a:lnTo>
                <a:cubicBezTo>
                  <a:pt x="4042631" y="80231"/>
                  <a:pt x="4069228" y="99356"/>
                  <a:pt x="4095750" y="152400"/>
                </a:cubicBezTo>
                <a:cubicBezTo>
                  <a:pt x="4104730" y="170361"/>
                  <a:pt x="4105048" y="191997"/>
                  <a:pt x="4114800" y="209550"/>
                </a:cubicBezTo>
                <a:cubicBezTo>
                  <a:pt x="4137038" y="249578"/>
                  <a:pt x="4191000" y="323850"/>
                  <a:pt x="4191000" y="323850"/>
                </a:cubicBezTo>
                <a:cubicBezTo>
                  <a:pt x="4260850" y="317500"/>
                  <a:pt x="4331969" y="319496"/>
                  <a:pt x="4400550" y="304800"/>
                </a:cubicBezTo>
                <a:cubicBezTo>
                  <a:pt x="4441101" y="296111"/>
                  <a:pt x="4480649" y="243639"/>
                  <a:pt x="4495800" y="209550"/>
                </a:cubicBezTo>
                <a:cubicBezTo>
                  <a:pt x="4512111" y="172850"/>
                  <a:pt x="4500484" y="117527"/>
                  <a:pt x="4533900" y="95250"/>
                </a:cubicBezTo>
                <a:lnTo>
                  <a:pt x="4591050" y="57150"/>
                </a:lnTo>
                <a:cubicBezTo>
                  <a:pt x="4616450" y="95250"/>
                  <a:pt x="4634871" y="139071"/>
                  <a:pt x="4667250" y="171450"/>
                </a:cubicBezTo>
                <a:cubicBezTo>
                  <a:pt x="4740589" y="244789"/>
                  <a:pt x="4709456" y="206184"/>
                  <a:pt x="4762500" y="285750"/>
                </a:cubicBezTo>
                <a:cubicBezTo>
                  <a:pt x="4857750" y="254000"/>
                  <a:pt x="4813300" y="285750"/>
                  <a:pt x="4857750" y="152400"/>
                </a:cubicBezTo>
                <a:lnTo>
                  <a:pt x="4876800" y="95250"/>
                </a:lnTo>
                <a:lnTo>
                  <a:pt x="4895850" y="38100"/>
                </a:lnTo>
                <a:cubicBezTo>
                  <a:pt x="4889500" y="184150"/>
                  <a:pt x="4900833" y="332051"/>
                  <a:pt x="4876800" y="476250"/>
                </a:cubicBezTo>
                <a:cubicBezTo>
                  <a:pt x="4873499" y="496057"/>
                  <a:pt x="4839730" y="495300"/>
                  <a:pt x="4819650" y="495300"/>
                </a:cubicBezTo>
                <a:cubicBezTo>
                  <a:pt x="4692491" y="495300"/>
                  <a:pt x="4565650" y="482600"/>
                  <a:pt x="4438650" y="476250"/>
                </a:cubicBezTo>
                <a:cubicBezTo>
                  <a:pt x="4202596" y="397565"/>
                  <a:pt x="4323676" y="430588"/>
                  <a:pt x="3790950" y="476250"/>
                </a:cubicBezTo>
                <a:cubicBezTo>
                  <a:pt x="3709741" y="483211"/>
                  <a:pt x="3725907" y="531958"/>
                  <a:pt x="3657600" y="552450"/>
                </a:cubicBezTo>
                <a:cubicBezTo>
                  <a:pt x="3614592" y="565352"/>
                  <a:pt x="3568279" y="562694"/>
                  <a:pt x="3524250" y="571500"/>
                </a:cubicBezTo>
                <a:cubicBezTo>
                  <a:pt x="3472903" y="581769"/>
                  <a:pt x="3421526" y="593041"/>
                  <a:pt x="3371850" y="609600"/>
                </a:cubicBezTo>
                <a:lnTo>
                  <a:pt x="3257550" y="647700"/>
                </a:lnTo>
                <a:cubicBezTo>
                  <a:pt x="2831350" y="637552"/>
                  <a:pt x="2568864" y="643974"/>
                  <a:pt x="2190750" y="609600"/>
                </a:cubicBezTo>
                <a:cubicBezTo>
                  <a:pt x="1621814" y="557879"/>
                  <a:pt x="2287751" y="618014"/>
                  <a:pt x="1962150" y="571500"/>
                </a:cubicBezTo>
                <a:cubicBezTo>
                  <a:pt x="1898975" y="562475"/>
                  <a:pt x="1835150" y="558800"/>
                  <a:pt x="1771650" y="552450"/>
                </a:cubicBezTo>
                <a:cubicBezTo>
                  <a:pt x="1746250" y="546100"/>
                  <a:pt x="1721123" y="538535"/>
                  <a:pt x="1695450" y="533400"/>
                </a:cubicBezTo>
                <a:cubicBezTo>
                  <a:pt x="1610529" y="516416"/>
                  <a:pt x="1567625" y="515731"/>
                  <a:pt x="1485900" y="495300"/>
                </a:cubicBezTo>
                <a:cubicBezTo>
                  <a:pt x="1466419" y="490430"/>
                  <a:pt x="1447800" y="482600"/>
                  <a:pt x="1428750" y="476250"/>
                </a:cubicBezTo>
                <a:cubicBezTo>
                  <a:pt x="1289050" y="482600"/>
                  <a:pt x="1149139" y="485337"/>
                  <a:pt x="1009650" y="495300"/>
                </a:cubicBezTo>
                <a:cubicBezTo>
                  <a:pt x="971123" y="498052"/>
                  <a:pt x="933976" y="514350"/>
                  <a:pt x="895350" y="514350"/>
                </a:cubicBezTo>
                <a:cubicBezTo>
                  <a:pt x="596832" y="514350"/>
                  <a:pt x="298450" y="501650"/>
                  <a:pt x="0" y="495300"/>
                </a:cubicBezTo>
                <a:lnTo>
                  <a:pt x="19050" y="32385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3066284" y="5992188"/>
            <a:ext cx="6006044" cy="838344"/>
          </a:xfrm>
          <a:custGeom>
            <a:avLst/>
            <a:gdLst>
              <a:gd name="connsiteX0" fmla="*/ 0 w 4088500"/>
              <a:gd name="connsiteY0" fmla="*/ 228744 h 838344"/>
              <a:gd name="connsiteX1" fmla="*/ 457200 w 4088500"/>
              <a:gd name="connsiteY1" fmla="*/ 209694 h 838344"/>
              <a:gd name="connsiteX2" fmla="*/ 704850 w 4088500"/>
              <a:gd name="connsiteY2" fmla="*/ 152544 h 838344"/>
              <a:gd name="connsiteX3" fmla="*/ 838200 w 4088500"/>
              <a:gd name="connsiteY3" fmla="*/ 133494 h 838344"/>
              <a:gd name="connsiteX4" fmla="*/ 971550 w 4088500"/>
              <a:gd name="connsiteY4" fmla="*/ 95394 h 838344"/>
              <a:gd name="connsiteX5" fmla="*/ 1123950 w 4088500"/>
              <a:gd name="connsiteY5" fmla="*/ 57294 h 838344"/>
              <a:gd name="connsiteX6" fmla="*/ 1181100 w 4088500"/>
              <a:gd name="connsiteY6" fmla="*/ 19194 h 838344"/>
              <a:gd name="connsiteX7" fmla="*/ 1638300 w 4088500"/>
              <a:gd name="connsiteY7" fmla="*/ 19194 h 838344"/>
              <a:gd name="connsiteX8" fmla="*/ 1866900 w 4088500"/>
              <a:gd name="connsiteY8" fmla="*/ 76344 h 838344"/>
              <a:gd name="connsiteX9" fmla="*/ 1981200 w 4088500"/>
              <a:gd name="connsiteY9" fmla="*/ 133494 h 838344"/>
              <a:gd name="connsiteX10" fmla="*/ 2305050 w 4088500"/>
              <a:gd name="connsiteY10" fmla="*/ 114444 h 838344"/>
              <a:gd name="connsiteX11" fmla="*/ 2343150 w 4088500"/>
              <a:gd name="connsiteY11" fmla="*/ 171594 h 838344"/>
              <a:gd name="connsiteX12" fmla="*/ 2324100 w 4088500"/>
              <a:gd name="connsiteY12" fmla="*/ 285894 h 838344"/>
              <a:gd name="connsiteX13" fmla="*/ 2381250 w 4088500"/>
              <a:gd name="connsiteY13" fmla="*/ 304944 h 838344"/>
              <a:gd name="connsiteX14" fmla="*/ 3829050 w 4088500"/>
              <a:gd name="connsiteY14" fmla="*/ 323994 h 838344"/>
              <a:gd name="connsiteX15" fmla="*/ 3733800 w 4088500"/>
              <a:gd name="connsiteY15" fmla="*/ 838344 h 838344"/>
              <a:gd name="connsiteX16" fmla="*/ 2476500 w 4088500"/>
              <a:gd name="connsiteY16" fmla="*/ 819294 h 838344"/>
              <a:gd name="connsiteX17" fmla="*/ 2324100 w 4088500"/>
              <a:gd name="connsiteY17" fmla="*/ 781194 h 838344"/>
              <a:gd name="connsiteX18" fmla="*/ 2152650 w 4088500"/>
              <a:gd name="connsiteY18" fmla="*/ 762144 h 838344"/>
              <a:gd name="connsiteX19" fmla="*/ 1943100 w 4088500"/>
              <a:gd name="connsiteY19" fmla="*/ 743094 h 838344"/>
              <a:gd name="connsiteX20" fmla="*/ 1809750 w 4088500"/>
              <a:gd name="connsiteY20" fmla="*/ 724044 h 838344"/>
              <a:gd name="connsiteX21" fmla="*/ 1676400 w 4088500"/>
              <a:gd name="connsiteY21" fmla="*/ 685944 h 838344"/>
              <a:gd name="connsiteX22" fmla="*/ 1619250 w 4088500"/>
              <a:gd name="connsiteY22" fmla="*/ 666894 h 838344"/>
              <a:gd name="connsiteX23" fmla="*/ 1409700 w 4088500"/>
              <a:gd name="connsiteY23" fmla="*/ 704994 h 838344"/>
              <a:gd name="connsiteX24" fmla="*/ 1352550 w 4088500"/>
              <a:gd name="connsiteY24" fmla="*/ 743094 h 838344"/>
              <a:gd name="connsiteX25" fmla="*/ 1276350 w 4088500"/>
              <a:gd name="connsiteY25" fmla="*/ 762144 h 838344"/>
              <a:gd name="connsiteX26" fmla="*/ 1200150 w 4088500"/>
              <a:gd name="connsiteY26" fmla="*/ 800244 h 838344"/>
              <a:gd name="connsiteX27" fmla="*/ 895350 w 4088500"/>
              <a:gd name="connsiteY27" fmla="*/ 781194 h 838344"/>
              <a:gd name="connsiteX28" fmla="*/ 819150 w 4088500"/>
              <a:gd name="connsiteY28" fmla="*/ 762144 h 838344"/>
              <a:gd name="connsiteX29" fmla="*/ 704850 w 4088500"/>
              <a:gd name="connsiteY29" fmla="*/ 724044 h 838344"/>
              <a:gd name="connsiteX30" fmla="*/ 571500 w 4088500"/>
              <a:gd name="connsiteY30" fmla="*/ 666894 h 838344"/>
              <a:gd name="connsiteX31" fmla="*/ 495300 w 4088500"/>
              <a:gd name="connsiteY31" fmla="*/ 685944 h 838344"/>
              <a:gd name="connsiteX32" fmla="*/ 381000 w 4088500"/>
              <a:gd name="connsiteY32" fmla="*/ 743094 h 838344"/>
              <a:gd name="connsiteX33" fmla="*/ 57150 w 4088500"/>
              <a:gd name="connsiteY33" fmla="*/ 762144 h 838344"/>
              <a:gd name="connsiteX34" fmla="*/ 0 w 4088500"/>
              <a:gd name="connsiteY34" fmla="*/ 781194 h 83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088500" h="838344">
                <a:moveTo>
                  <a:pt x="0" y="228744"/>
                </a:moveTo>
                <a:cubicBezTo>
                  <a:pt x="152400" y="222394"/>
                  <a:pt x="305258" y="223101"/>
                  <a:pt x="457200" y="209694"/>
                </a:cubicBezTo>
                <a:cubicBezTo>
                  <a:pt x="913424" y="169439"/>
                  <a:pt x="509974" y="191519"/>
                  <a:pt x="704850" y="152544"/>
                </a:cubicBezTo>
                <a:cubicBezTo>
                  <a:pt x="748879" y="143738"/>
                  <a:pt x="794023" y="141526"/>
                  <a:pt x="838200" y="133494"/>
                </a:cubicBezTo>
                <a:cubicBezTo>
                  <a:pt x="933387" y="116187"/>
                  <a:pt x="889941" y="117651"/>
                  <a:pt x="971550" y="95394"/>
                </a:cubicBezTo>
                <a:cubicBezTo>
                  <a:pt x="1022068" y="81616"/>
                  <a:pt x="1123950" y="57294"/>
                  <a:pt x="1123950" y="57294"/>
                </a:cubicBezTo>
                <a:cubicBezTo>
                  <a:pt x="1143000" y="44594"/>
                  <a:pt x="1159011" y="25218"/>
                  <a:pt x="1181100" y="19194"/>
                </a:cubicBezTo>
                <a:cubicBezTo>
                  <a:pt x="1322839" y="-19462"/>
                  <a:pt x="1504458" y="10829"/>
                  <a:pt x="1638300" y="19194"/>
                </a:cubicBezTo>
                <a:cubicBezTo>
                  <a:pt x="1695433" y="28716"/>
                  <a:pt x="1816586" y="42801"/>
                  <a:pt x="1866900" y="76344"/>
                </a:cubicBezTo>
                <a:cubicBezTo>
                  <a:pt x="1940758" y="125583"/>
                  <a:pt x="1902330" y="107204"/>
                  <a:pt x="1981200" y="133494"/>
                </a:cubicBezTo>
                <a:cubicBezTo>
                  <a:pt x="2089150" y="127144"/>
                  <a:pt x="2197508" y="103124"/>
                  <a:pt x="2305050" y="114444"/>
                </a:cubicBezTo>
                <a:cubicBezTo>
                  <a:pt x="2327819" y="116841"/>
                  <a:pt x="2340622" y="148839"/>
                  <a:pt x="2343150" y="171594"/>
                </a:cubicBezTo>
                <a:cubicBezTo>
                  <a:pt x="2347415" y="209983"/>
                  <a:pt x="2330450" y="247794"/>
                  <a:pt x="2324100" y="285894"/>
                </a:cubicBezTo>
                <a:cubicBezTo>
                  <a:pt x="2343150" y="292244"/>
                  <a:pt x="2361176" y="304436"/>
                  <a:pt x="2381250" y="304944"/>
                </a:cubicBezTo>
                <a:cubicBezTo>
                  <a:pt x="2863737" y="317159"/>
                  <a:pt x="3373033" y="165908"/>
                  <a:pt x="3829050" y="323994"/>
                </a:cubicBezTo>
                <a:cubicBezTo>
                  <a:pt x="4413144" y="526480"/>
                  <a:pt x="3844094" y="783197"/>
                  <a:pt x="3733800" y="838344"/>
                </a:cubicBezTo>
                <a:cubicBezTo>
                  <a:pt x="3314700" y="831994"/>
                  <a:pt x="2895304" y="836273"/>
                  <a:pt x="2476500" y="819294"/>
                </a:cubicBezTo>
                <a:cubicBezTo>
                  <a:pt x="2424180" y="817173"/>
                  <a:pt x="2376143" y="786977"/>
                  <a:pt x="2324100" y="781194"/>
                </a:cubicBezTo>
                <a:lnTo>
                  <a:pt x="2152650" y="762144"/>
                </a:lnTo>
                <a:cubicBezTo>
                  <a:pt x="2082860" y="755165"/>
                  <a:pt x="2012809" y="750839"/>
                  <a:pt x="1943100" y="743094"/>
                </a:cubicBezTo>
                <a:cubicBezTo>
                  <a:pt x="1898473" y="738135"/>
                  <a:pt x="1854200" y="730394"/>
                  <a:pt x="1809750" y="724044"/>
                </a:cubicBezTo>
                <a:cubicBezTo>
                  <a:pt x="1672724" y="678369"/>
                  <a:pt x="1843842" y="733784"/>
                  <a:pt x="1676400" y="685944"/>
                </a:cubicBezTo>
                <a:cubicBezTo>
                  <a:pt x="1657092" y="680427"/>
                  <a:pt x="1638300" y="673244"/>
                  <a:pt x="1619250" y="666894"/>
                </a:cubicBezTo>
                <a:cubicBezTo>
                  <a:pt x="1606411" y="669034"/>
                  <a:pt x="1431000" y="697006"/>
                  <a:pt x="1409700" y="704994"/>
                </a:cubicBezTo>
                <a:cubicBezTo>
                  <a:pt x="1388263" y="713033"/>
                  <a:pt x="1373594" y="734075"/>
                  <a:pt x="1352550" y="743094"/>
                </a:cubicBezTo>
                <a:cubicBezTo>
                  <a:pt x="1328485" y="753407"/>
                  <a:pt x="1300865" y="752951"/>
                  <a:pt x="1276350" y="762144"/>
                </a:cubicBezTo>
                <a:cubicBezTo>
                  <a:pt x="1249760" y="772115"/>
                  <a:pt x="1225550" y="787544"/>
                  <a:pt x="1200150" y="800244"/>
                </a:cubicBezTo>
                <a:cubicBezTo>
                  <a:pt x="1098550" y="793894"/>
                  <a:pt x="996643" y="791323"/>
                  <a:pt x="895350" y="781194"/>
                </a:cubicBezTo>
                <a:cubicBezTo>
                  <a:pt x="869298" y="778589"/>
                  <a:pt x="844228" y="769667"/>
                  <a:pt x="819150" y="762144"/>
                </a:cubicBezTo>
                <a:cubicBezTo>
                  <a:pt x="780683" y="750604"/>
                  <a:pt x="740771" y="742005"/>
                  <a:pt x="704850" y="724044"/>
                </a:cubicBezTo>
                <a:cubicBezTo>
                  <a:pt x="610689" y="676964"/>
                  <a:pt x="655591" y="694924"/>
                  <a:pt x="571500" y="666894"/>
                </a:cubicBezTo>
                <a:cubicBezTo>
                  <a:pt x="546100" y="673244"/>
                  <a:pt x="519365" y="675631"/>
                  <a:pt x="495300" y="685944"/>
                </a:cubicBezTo>
                <a:cubicBezTo>
                  <a:pt x="431782" y="713166"/>
                  <a:pt x="450801" y="736114"/>
                  <a:pt x="381000" y="743094"/>
                </a:cubicBezTo>
                <a:cubicBezTo>
                  <a:pt x="273400" y="753854"/>
                  <a:pt x="165100" y="755794"/>
                  <a:pt x="57150" y="762144"/>
                </a:cubicBezTo>
                <a:lnTo>
                  <a:pt x="0" y="781194"/>
                </a:lnTo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79512" y="6496244"/>
            <a:ext cx="8872303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3311800" y="2391788"/>
            <a:ext cx="0" cy="3446089"/>
          </a:xfrm>
          <a:prstGeom prst="line">
            <a:avLst/>
          </a:prstGeom>
          <a:ln w="762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flipV="1">
            <a:off x="3208796" y="2391788"/>
            <a:ext cx="0" cy="344608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C:\Users\Paola Formenti\AppData\Local\Microsoft\Windows\Temporary Internet Files\Content.IE5\PPLG8SSK\MC90008322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" y="802593"/>
            <a:ext cx="1080000" cy="8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aola Formenti\AppData\Local\Microsoft\Windows\Temporary Internet Files\Content.IE5\HYT8FYKM\MC90027943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70117"/>
            <a:ext cx="540000" cy="82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Paola Formenti\AppData\Local\Microsoft\Windows\Temporary Internet Files\Content.IE5\TSYXKXGC\MC90027943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809116"/>
            <a:ext cx="540000" cy="6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635023" y="4251152"/>
            <a:ext cx="156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Stratocumulus</a:t>
            </a:r>
            <a:endParaRPr lang="fr-FR" b="1" dirty="0">
              <a:solidFill>
                <a:srgbClr val="002060"/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4186808" y="4768052"/>
            <a:ext cx="0" cy="433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flipV="1">
            <a:off x="4339208" y="4768052"/>
            <a:ext cx="0" cy="433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V="1">
            <a:off x="4491608" y="4768052"/>
            <a:ext cx="0" cy="433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 flipV="1">
            <a:off x="4644008" y="4768052"/>
            <a:ext cx="0" cy="433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4569092" y="4797680"/>
            <a:ext cx="1369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Entrainement 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864" y="1745304"/>
            <a:ext cx="1656000" cy="802383"/>
          </a:xfrm>
          <a:prstGeom prst="rect">
            <a:avLst/>
          </a:prstGeom>
          <a:solidFill>
            <a:srgbClr val="C4C4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C:\Users\Paola Formenti\AppData\Local\Microsoft\Windows\Temporary Internet Files\Content.IE5\TSYXKXGC\MC900432589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01" y="131166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ZoneTexte 69"/>
          <p:cNvSpPr txBox="1"/>
          <p:nvPr/>
        </p:nvSpPr>
        <p:spPr>
          <a:xfrm>
            <a:off x="2937280" y="5550124"/>
            <a:ext cx="685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Lidars</a:t>
            </a:r>
            <a:endParaRPr lang="fr-FR" sz="1600" b="1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69" y="5617998"/>
            <a:ext cx="1080000" cy="84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ZoneTexte 72"/>
          <p:cNvSpPr txBox="1"/>
          <p:nvPr/>
        </p:nvSpPr>
        <p:spPr>
          <a:xfrm>
            <a:off x="4766044" y="5550124"/>
            <a:ext cx="95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PEGASUS</a:t>
            </a:r>
            <a:endParaRPr lang="fr-FR" sz="1600" dirty="0"/>
          </a:p>
        </p:txBody>
      </p:sp>
      <p:sp>
        <p:nvSpPr>
          <p:cNvPr id="69" name="ZoneTexte 68"/>
          <p:cNvSpPr txBox="1"/>
          <p:nvPr/>
        </p:nvSpPr>
        <p:spPr>
          <a:xfrm>
            <a:off x="3368307" y="5448721"/>
            <a:ext cx="1526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 smtClean="0"/>
              <a:t>Sunphotometer</a:t>
            </a:r>
            <a:endParaRPr lang="fr-FR" sz="1600" b="1" dirty="0"/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2212457" y="1329361"/>
            <a:ext cx="19704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 b="1" dirty="0" smtClean="0">
                <a:solidFill>
                  <a:srgbClr val="800000"/>
                </a:solidFill>
              </a:rPr>
              <a:t>F-F20 (OSIRIS)</a:t>
            </a:r>
            <a:endParaRPr lang="fr-FR" altLang="fr-FR" sz="2400" b="1" dirty="0">
              <a:solidFill>
                <a:srgbClr val="8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18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intensives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194356" y="5657408"/>
            <a:ext cx="85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Fires</a:t>
            </a:r>
            <a:endParaRPr lang="fr-FR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53" y="3532464"/>
            <a:ext cx="1080000" cy="718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27</a:t>
            </a:fld>
            <a:endParaRPr lang="fr-FR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1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0732" y="78388"/>
            <a:ext cx="7886700" cy="1325563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observations au sol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" y="1953225"/>
            <a:ext cx="9072000" cy="31743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2055053" y="1869479"/>
            <a:ext cx="154401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PEGASUS</a:t>
            </a:r>
          </a:p>
          <a:p>
            <a:pPr algn="ctr"/>
            <a:r>
              <a:rPr lang="fr-F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Observatory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62743" y="2653577"/>
            <a:ext cx="139012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PEGASUS</a:t>
            </a:r>
          </a:p>
          <a:p>
            <a:pPr algn="ctr"/>
            <a:r>
              <a:rPr lang="fr-F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350" y="2082218"/>
            <a:ext cx="792000" cy="668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28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90769" y="5131400"/>
            <a:ext cx="454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ChArMex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– Lampedusa (Italie), été 2013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894" y="3678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PEGASUS: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6224"/>
            <a:ext cx="8229888" cy="5472000"/>
          </a:xfrm>
          <a:ln>
            <a:solidFill>
              <a:schemeClr val="bg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1187624" y="3500438"/>
            <a:ext cx="288032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 </a:t>
            </a:r>
            <a:r>
              <a:rPr 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-orientable</a:t>
            </a:r>
          </a:p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HI-VOL </a:t>
            </a:r>
            <a:r>
              <a:rPr 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(PM40)</a:t>
            </a:r>
            <a:endParaRPr 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67608" y="3776845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</a:t>
            </a:r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(TSP)</a:t>
            </a:r>
            <a:endParaRPr 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457950" y="2715003"/>
            <a:ext cx="19442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 </a:t>
            </a:r>
            <a:r>
              <a:rPr 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  <a:endParaRPr 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amib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224790"/>
            <a:ext cx="3996000" cy="444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18565" y="-39003"/>
            <a:ext cx="7886700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Stratocumulus (</a:t>
            </a:r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3789" y="1224790"/>
            <a:ext cx="4925036" cy="4351338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Nuages de couche limite étendues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semi-permanentes</a:t>
            </a:r>
          </a:p>
          <a:p>
            <a:pPr lvl="1"/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Associées avec la subsidence </a:t>
            </a:r>
            <a:r>
              <a:rPr lang="fr-FR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anti-cyclonique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basses </a:t>
            </a:r>
            <a:r>
              <a:rPr lang="fr-FR" sz="1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SST’s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relativement uniformes, nuages basses (sommet &lt;~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km),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forte inversion au sommet</a:t>
            </a:r>
          </a:p>
          <a:p>
            <a:pPr lvl="1"/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Importants du point de vue climatique (refroidissement)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large de la Namibie ont été peu étudiés</a:t>
            </a:r>
          </a:p>
          <a:p>
            <a:pPr lvl="1"/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 indirect (DMS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CCN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nuages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l’écosystème marin &amp; sur l’écosystème du désert du Namib</a:t>
            </a:r>
          </a:p>
          <a:p>
            <a:pPr lvl="1"/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plane </a:t>
            </a:r>
            <a:r>
              <a:rPr lang="fr-FR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ideale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les études par </a:t>
            </a:r>
            <a:r>
              <a:rPr lang="fr-FR" sz="16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télédétéction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depuis les avions ou l’espace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00" y="3932067"/>
            <a:ext cx="1512000" cy="1644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0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0EA90-5151-4FD4-A4E5-215455473AE9}" type="slidenum">
              <a:rPr lang="fr-FR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fr-F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3157" name="Picture 5" descr="Photo 29 - Inside Pegasus - The Observatory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95413"/>
            <a:ext cx="8997950" cy="44894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3158" name="Text Box 6"/>
          <p:cNvSpPr txBox="1">
            <a:spLocks noChangeArrowheads="1"/>
          </p:cNvSpPr>
          <p:nvPr/>
        </p:nvSpPr>
        <p:spPr bwMode="auto">
          <a:xfrm>
            <a:off x="6255971" y="404952"/>
            <a:ext cx="28086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LISA HI-VOL </a:t>
            </a: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3159" name="Line 7"/>
          <p:cNvSpPr>
            <a:spLocks noChangeShapeType="1"/>
          </p:cNvSpPr>
          <p:nvPr/>
        </p:nvSpPr>
        <p:spPr bwMode="auto">
          <a:xfrm>
            <a:off x="6842125" y="876440"/>
            <a:ext cx="0" cy="4270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3160" name="Line 8"/>
          <p:cNvSpPr>
            <a:spLocks noChangeShapeType="1"/>
          </p:cNvSpPr>
          <p:nvPr/>
        </p:nvSpPr>
        <p:spPr bwMode="auto">
          <a:xfrm>
            <a:off x="8709025" y="885965"/>
            <a:ext cx="0" cy="4270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22571" y="404952"/>
            <a:ext cx="18801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TSP </a:t>
            </a: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4062636" y="877001"/>
            <a:ext cx="0" cy="4270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3788" y="454870"/>
            <a:ext cx="243783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 </a:t>
            </a:r>
            <a:r>
              <a:rPr lang="fr-FR" altLang="fr-FR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971600" y="867475"/>
            <a:ext cx="0" cy="4270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3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658870"/>
              </p:ext>
            </p:extLst>
          </p:nvPr>
        </p:nvGraphicFramePr>
        <p:xfrm>
          <a:off x="195335" y="576503"/>
          <a:ext cx="8807117" cy="59280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4654"/>
                <a:gridCol w="3267263"/>
                <a:gridCol w="2355200"/>
              </a:tblGrid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fr-FR" sz="1200" b="1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</a:t>
                      </a:r>
                      <a:endParaRPr lang="fr-FR" sz="1200" b="1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Scientific Objectives</a:t>
                      </a:r>
                      <a:endParaRPr lang="fr-FR" sz="1200" b="1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concentration</a:t>
                      </a:r>
                      <a:endParaRPr lang="fr-FR" sz="12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TEOM microbalance (Thermo)</a:t>
                      </a:r>
                      <a:endParaRPr lang="fr-FR" sz="12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concentration</a:t>
                      </a:r>
                      <a:endParaRPr lang="fr-FR" sz="12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concentration</a:t>
                      </a:r>
                      <a:endParaRPr lang="fr-FR" sz="12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Condensation Particle Counter</a:t>
                      </a:r>
                      <a:endParaRPr lang="fr-FR" sz="12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concentration</a:t>
                      </a:r>
                      <a:endParaRPr lang="fr-FR" sz="12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Inorganic fraction</a:t>
                      </a:r>
                      <a:endParaRPr lang="fr-FR" sz="1200" kern="1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 sampling + XRF, DRX, IC analysis</a:t>
                      </a:r>
                      <a:endParaRPr lang="fr-FR" sz="1200" kern="1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composition</a:t>
                      </a:r>
                      <a:endParaRPr lang="fr-FR" sz="1200" kern="1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carbon fraction</a:t>
                      </a:r>
                      <a:endParaRPr lang="fr-FR" sz="1200" kern="1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 sampling + thermo-optical analysis</a:t>
                      </a:r>
                      <a:endParaRPr lang="fr-FR" sz="1200" kern="1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composition</a:t>
                      </a:r>
                      <a:endParaRPr lang="fr-FR" sz="1200" kern="1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 fraction</a:t>
                      </a:r>
                      <a:endParaRPr lang="fr-FR" sz="1200" kern="1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 sampling + thermo-optical, SFE analysis</a:t>
                      </a:r>
                      <a:endParaRPr lang="fr-FR" sz="1200" kern="1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composition</a:t>
                      </a:r>
                      <a:endParaRPr lang="fr-FR" sz="1200" kern="1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 composition</a:t>
                      </a:r>
                      <a:endParaRPr lang="fr-FR" sz="1200" kern="1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 sampling + electron microscopy analysis</a:t>
                      </a:r>
                      <a:endParaRPr lang="fr-FR" sz="1200" kern="1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mixing state</a:t>
                      </a:r>
                      <a:endParaRPr lang="fr-FR" sz="1200" kern="1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3499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Size-segregated aerosol composition (inorganic/organic)</a:t>
                      </a:r>
                      <a:endParaRPr lang="fr-FR" sz="1200" kern="1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Impactor sampling + XRF/IC/thermo-optical analysis</a:t>
                      </a:r>
                      <a:endParaRPr lang="fr-FR" sz="1200" kern="1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composition and mixing state</a:t>
                      </a:r>
                      <a:endParaRPr lang="fr-FR" sz="1200" kern="1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2656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submicron composition</a:t>
                      </a:r>
                      <a:endParaRPr lang="fr-FR" sz="1200" kern="1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mass spectrometer</a:t>
                      </a:r>
                      <a:endParaRPr lang="fr-FR" sz="1200" kern="1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composition and mixing state</a:t>
                      </a:r>
                      <a:endParaRPr lang="fr-FR" sz="1200" kern="1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2245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ionic soluble fraction</a:t>
                      </a:r>
                      <a:endParaRPr lang="fr-FR" sz="1200" kern="1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PILS</a:t>
                      </a:r>
                      <a:endParaRPr lang="fr-FR" sz="1200" kern="1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composition and mixing state</a:t>
                      </a:r>
                      <a:endParaRPr lang="fr-FR" sz="1200" kern="1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3499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 size distribution</a:t>
                      </a:r>
                      <a:endParaRPr lang="fr-FR" sz="1200" kern="1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&lt; D &lt; 500 nm)</a:t>
                      </a:r>
                      <a:endParaRPr lang="fr-FR" sz="1200" kern="1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Scanning Mobility Particle Sizer (TSI)</a:t>
                      </a:r>
                      <a:endParaRPr lang="fr-FR" sz="1200" kern="15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physical properties</a:t>
                      </a:r>
                      <a:endParaRPr lang="fr-FR" sz="1200" kern="15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3499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 size distribution</a:t>
                      </a:r>
                      <a:endParaRPr lang="fr-FR" sz="1200" kern="1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(250 nm &lt; D &lt; 30 µm)</a:t>
                      </a:r>
                      <a:endParaRPr lang="fr-FR" sz="1200" kern="1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particle counter (GRIMM )</a:t>
                      </a:r>
                      <a:endParaRPr lang="fr-FR" sz="1200" kern="15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physical properties</a:t>
                      </a:r>
                      <a:endParaRPr lang="fr-FR" sz="1200" kern="15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3499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 size distribution</a:t>
                      </a:r>
                      <a:endParaRPr lang="fr-FR" sz="1200" kern="1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(500 nm &lt; D &lt; 20 µm)</a:t>
                      </a:r>
                      <a:endParaRPr lang="fr-FR" sz="1200" kern="1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Aerodynamic Particle </a:t>
                      </a:r>
                      <a:r>
                        <a:rPr lang="en-US" sz="1200" kern="15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Sizer</a:t>
                      </a:r>
                      <a:r>
                        <a:rPr lang="en-US" sz="1200" kern="1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(TSI)</a:t>
                      </a:r>
                      <a:endParaRPr lang="fr-FR" sz="1200" kern="1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physical properties</a:t>
                      </a:r>
                      <a:endParaRPr lang="fr-FR" sz="1200" kern="1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3499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Spectral scattering coefficient </a:t>
                      </a:r>
                      <a:endParaRPr lang="fr-FR" sz="1200" kern="1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kern="15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200" kern="15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scat</a:t>
                      </a: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440, 550, 670 nm)</a:t>
                      </a:r>
                      <a:endParaRPr lang="fr-FR" sz="1200" kern="1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Nephelometer (TSI)</a:t>
                      </a:r>
                      <a:endParaRPr lang="fr-FR" sz="1200" kern="15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optical properties</a:t>
                      </a:r>
                      <a:endParaRPr lang="fr-FR" sz="1200" kern="15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3499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Spectral absorption coefficient </a:t>
                      </a:r>
                      <a:endParaRPr lang="fr-FR" sz="1200" kern="1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kern="15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200" kern="15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</a:t>
                      </a: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370, 420, 470, 590, 660, 880, </a:t>
                      </a:r>
                      <a:r>
                        <a:rPr lang="en-US" sz="1200" kern="15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 </a:t>
                      </a:r>
                      <a:r>
                        <a:rPr lang="en-US" sz="1200" kern="15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200" kern="1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Aethalometer</a:t>
                      </a: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(Magee</a:t>
                      </a:r>
                      <a:r>
                        <a:rPr lang="en-US" sz="1200" kern="15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)/MAAP</a:t>
                      </a:r>
                      <a:endParaRPr lang="fr-FR" sz="1200" kern="1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optical properties</a:t>
                      </a:r>
                      <a:endParaRPr lang="fr-FR" sz="1200" kern="15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3499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 extinction coefficient </a:t>
                      </a:r>
                      <a:endParaRPr lang="fr-FR" sz="1200" kern="1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kern="15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200" kern="15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</a:t>
                      </a: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450 and 660 nm)</a:t>
                      </a:r>
                      <a:endParaRPr lang="fr-FR" sz="1200" kern="1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CAPS </a:t>
                      </a:r>
                      <a:r>
                        <a:rPr lang="en-US" sz="1200" kern="15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PMEx</a:t>
                      </a: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(Aerodyne)</a:t>
                      </a:r>
                      <a:endParaRPr lang="fr-FR" sz="1200" kern="1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optical properties</a:t>
                      </a:r>
                      <a:endParaRPr lang="fr-FR" sz="1200" kern="1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3248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 </a:t>
                      </a:r>
                      <a:r>
                        <a:rPr lang="en-US" sz="1200" kern="15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Hygroscopicity</a:t>
                      </a:r>
                      <a:r>
                        <a:rPr lang="en-US" sz="1200" kern="1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FR" sz="1200" kern="1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HTDMA (Home-made from TSI SMPSs)</a:t>
                      </a:r>
                      <a:endParaRPr lang="fr-FR" sz="1200" kern="15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micro-physical properties</a:t>
                      </a:r>
                      <a:endParaRPr lang="fr-FR" sz="1200" kern="15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3248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 morphology   </a:t>
                      </a:r>
                      <a:endParaRPr lang="fr-FR" sz="12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Filter sampling + MET/MEB/MEBE microscopy analysis</a:t>
                      </a:r>
                      <a:endParaRPr lang="fr-FR" sz="12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micro-physical properties</a:t>
                      </a:r>
                      <a:endParaRPr lang="fr-FR" sz="12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92512" y="-16040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Aerosols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 situ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1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72991"/>
            <a:ext cx="2880000" cy="180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2377"/>
            <a:ext cx="8229600" cy="79208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Lidars/photomètres</a:t>
            </a:r>
            <a:endParaRPr 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38" y="3972991"/>
            <a:ext cx="2880000" cy="180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233854" y="3970533"/>
            <a:ext cx="374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Photomètres (PHOTONS)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37085" y="3970533"/>
            <a:ext cx="323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Lidars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27129" y="4866567"/>
            <a:ext cx="203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LISA + PHOTONS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993088" y="5028507"/>
            <a:ext cx="203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LISA + LOA</a:t>
            </a:r>
            <a:endParaRPr lang="fr-FR" b="1" dirty="0">
              <a:solidFill>
                <a:srgbClr val="FFFF00"/>
              </a:solidFill>
            </a:endParaRPr>
          </a:p>
        </p:txBody>
      </p:sp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333489"/>
              </p:ext>
            </p:extLst>
          </p:nvPr>
        </p:nvGraphicFramePr>
        <p:xfrm>
          <a:off x="160421" y="1721750"/>
          <a:ext cx="8807117" cy="981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4654"/>
                <a:gridCol w="3267263"/>
                <a:gridCol w="2355200"/>
              </a:tblGrid>
              <a:tr h="3499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Pressure, temperature, humidity, wind speed, wind direction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CIMEL Met station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param.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vertical distribution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LIDAR (</a:t>
                      </a:r>
                      <a:r>
                        <a:rPr lang="en-US" sz="1400" kern="1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Leosphere</a:t>
                      </a: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ALS300)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</a:t>
                      </a:r>
                      <a:r>
                        <a:rPr lang="en-US" sz="1400" kern="1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</a:t>
                      </a: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Irradiance / actinic flux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LiCOR LI180 + shadowband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</a:t>
                      </a:r>
                      <a:r>
                        <a:rPr lang="en-US" sz="1400" kern="1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</a:t>
                      </a: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89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294300"/>
              </p:ext>
            </p:extLst>
          </p:nvPr>
        </p:nvGraphicFramePr>
        <p:xfrm>
          <a:off x="160421" y="1721750"/>
          <a:ext cx="8807117" cy="1226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4654"/>
                <a:gridCol w="3267263"/>
                <a:gridCol w="2355200"/>
              </a:tblGrid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sz="1400" kern="15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concentration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Gaz analyser (APSA, Horiba)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</a:t>
                      </a:r>
                      <a:r>
                        <a:rPr lang="en-US" sz="1400" kern="1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 characterization.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400" kern="15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concentration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Gaz analyser (APOA, Horiba)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phase  characterization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400" kern="15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concentration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Gaz analyser (APNA, Horiba)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phase  characterization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CO/CO</a:t>
                      </a:r>
                      <a:r>
                        <a:rPr lang="en-US" sz="1400" kern="15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concentration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Gaz analyser (Picarro)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phase  characterization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  <a:tr h="169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VOC concentration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resolution PTR-ToF-MS (Kore ltd)</a:t>
                      </a:r>
                      <a:endParaRPr lang="fr-FR" sz="1400" kern="15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phase  characterization</a:t>
                      </a:r>
                      <a:endParaRPr lang="fr-FR" sz="1400" kern="150" dirty="0">
                        <a:effectLst/>
                        <a:latin typeface="Arial" panose="020B0604020202020204" pitchFamily="34" charset="0"/>
                        <a:ea typeface="Droid Sans Fallback"/>
                        <a:cs typeface="Arial" panose="020B0604020202020204" pitchFamily="34" charset="0"/>
                      </a:endParaRPr>
                    </a:p>
                  </a:txBody>
                  <a:tcPr marL="44276" marR="44276" marT="0" marB="0" anchor="ctr"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32173" y="790311"/>
            <a:ext cx="2233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 phase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33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2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6" y="1577935"/>
            <a:ext cx="4500000" cy="28125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526"/>
            <a:ext cx="8229600" cy="792088"/>
          </a:xfrm>
        </p:spPr>
        <p:txBody>
          <a:bodyPr>
            <a:normAutofit/>
          </a:bodyPr>
          <a:lstStyle/>
          <a:p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Airborne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3460" y="1577935"/>
            <a:ext cx="374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F20/SAFIRE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04" y="1529809"/>
            <a:ext cx="4284000" cy="28507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843120" y="1545851"/>
            <a:ext cx="374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Piper </a:t>
            </a:r>
            <a:r>
              <a:rPr lang="fr-F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Aztec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38156" y="4467774"/>
            <a:ext cx="3898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OSIRIS (POLDER/3MI simulator)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HR-LNG lidar (532 and 1064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Micropol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Minimir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CLIMAT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975412" y="4505513"/>
            <a:ext cx="416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active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sunphotometer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34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" y="1575539"/>
            <a:ext cx="4680000" cy="35835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85954" y="65604"/>
            <a:ext cx="8275558" cy="1005331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Retrieval</a:t>
            </a:r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aerosols</a:t>
            </a:r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 </a:t>
            </a:r>
            <a:r>
              <a:rPr lang="fr-FR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 distribution</a:t>
            </a:r>
            <a:endParaRPr lang="fr-F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788" y="5094998"/>
            <a:ext cx="201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Peers</a:t>
            </a:r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.,2015</a:t>
            </a:r>
            <a:endParaRPr lang="fr-F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788" y="1190644"/>
            <a:ext cx="336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POLDER/PARASOL</a:t>
            </a:r>
            <a:endParaRPr lang="fr-FR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35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830" y="1629327"/>
            <a:ext cx="3888000" cy="35019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6392177" y="5094998"/>
            <a:ext cx="218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Cuesta et al</a:t>
            </a:r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2015</a:t>
            </a:r>
            <a:endParaRPr lang="fr-F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189260" y="1206207"/>
            <a:ext cx="740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IASI</a:t>
            </a:r>
            <a:endParaRPr lang="fr-FR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31550" y="5894686"/>
            <a:ext cx="273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Synergie nouvelle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2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RCM (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RegCM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“on-line” mineral dust and biomass burning aerosol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schemes</a:t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793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semi-direct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 the changes (↓) in entrainment rate at the cloud top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humidification </a:t>
            </a:r>
            <a:r>
              <a:rPr lang="fr-FR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fr-FR" sz="2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reproduce the increase in LWP (↑ 20 g.m-2) during smoke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</a:t>
            </a:r>
            <a:r>
              <a:rPr lang="fr-FR" sz="20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clean </a:t>
            </a:r>
            <a:r>
              <a:rPr lang="fr-FR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endParaRPr lang="fr-FR" sz="2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Quantify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impact on SST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at the climatic decadal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time-scale</a:t>
            </a:r>
          </a:p>
          <a:p>
            <a:pPr lvl="1"/>
            <a:endParaRPr lang="en-US" sz="24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second time,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RegCM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serve to evaluate whether the inclusion of aerosol radiative perturbations improves the observed SST bias over the region. 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fr-FR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</a:t>
            </a:r>
            <a:endParaRPr lang="fr-FR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37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8" y="1798265"/>
            <a:ext cx="4320000" cy="324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95" y="1798265"/>
            <a:ext cx="4320000" cy="324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255495" y="183243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25/04/2015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81695" y="19804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26/04/2015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867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Mobile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3156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Real-time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sunset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analyser for EC/OC, XRF for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elemental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composition)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6" y="2398840"/>
            <a:ext cx="7992000" cy="4591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3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81794" y="5740400"/>
            <a:ext cx="471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cs typeface="Arial" charset="0"/>
              </a:rPr>
              <a:t>Research facility of the University of Namibia</a:t>
            </a:r>
          </a:p>
        </p:txBody>
      </p:sp>
      <p:pic>
        <p:nvPicPr>
          <p:cNvPr id="28680" name="Picture 2" descr="C:\Users\Claire\Documents\MASTERS\GENERAL\Namibia.A2003194.0905.500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" y="188913"/>
            <a:ext cx="504031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2" name="TextBox 5"/>
          <p:cNvSpPr txBox="1">
            <a:spLocks noChangeArrowheads="1"/>
          </p:cNvSpPr>
          <p:nvPr/>
        </p:nvSpPr>
        <p:spPr bwMode="auto">
          <a:xfrm>
            <a:off x="251644" y="6021388"/>
            <a:ext cx="194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ZA" altLang="fr-FR">
                <a:solidFill>
                  <a:schemeClr val="bg1"/>
                </a:solidFill>
                <a:latin typeface="Calibri" pitchFamily="34" charset="0"/>
              </a:rPr>
              <a:t>Atlantic Ocean</a:t>
            </a:r>
          </a:p>
        </p:txBody>
      </p:sp>
      <p:sp>
        <p:nvSpPr>
          <p:cNvPr id="28683" name="TextBox 7"/>
          <p:cNvSpPr txBox="1">
            <a:spLocks noChangeArrowheads="1"/>
          </p:cNvSpPr>
          <p:nvPr/>
        </p:nvSpPr>
        <p:spPr bwMode="auto">
          <a:xfrm>
            <a:off x="2112194" y="4279900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ZA" altLang="fr-FR" b="1">
                <a:latin typeface="Calibri" pitchFamily="34" charset="0"/>
              </a:rPr>
              <a:t>Namib Desert</a:t>
            </a:r>
          </a:p>
        </p:txBody>
      </p:sp>
      <p:sp>
        <p:nvSpPr>
          <p:cNvPr id="28687" name="Oval 15"/>
          <p:cNvSpPr>
            <a:spLocks noChangeArrowheads="1"/>
          </p:cNvSpPr>
          <p:nvPr/>
        </p:nvSpPr>
        <p:spPr bwMode="auto">
          <a:xfrm>
            <a:off x="1980431" y="2827338"/>
            <a:ext cx="288925" cy="287337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1826444" y="2371725"/>
            <a:ext cx="146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err="1"/>
              <a:t>Hentijes</a:t>
            </a:r>
            <a:r>
              <a:rPr lang="fr-FR" altLang="fr-FR" dirty="0"/>
              <a:t> </a:t>
            </a:r>
            <a:r>
              <a:rPr lang="fr-FR" altLang="fr-FR" dirty="0" err="1"/>
              <a:t>Bay</a:t>
            </a:r>
            <a:endParaRPr lang="fr-FR" altLang="fr-FR" dirty="0"/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1946295" y="3285679"/>
            <a:ext cx="288925" cy="287337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480338" y="3422327"/>
            <a:ext cx="11806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err="1" smtClean="0">
                <a:solidFill>
                  <a:schemeClr val="bg1"/>
                </a:solidFill>
              </a:rPr>
              <a:t>Walvis</a:t>
            </a:r>
            <a:r>
              <a:rPr lang="fr-FR" altLang="fr-FR" dirty="0" smtClean="0">
                <a:solidFill>
                  <a:schemeClr val="bg1"/>
                </a:solidFill>
              </a:rPr>
              <a:t> </a:t>
            </a:r>
            <a:r>
              <a:rPr lang="fr-FR" altLang="fr-FR" dirty="0" err="1" smtClean="0">
                <a:solidFill>
                  <a:schemeClr val="bg1"/>
                </a:solidFill>
              </a:rPr>
              <a:t>Bay</a:t>
            </a:r>
            <a:endParaRPr lang="fr-FR" altLang="fr-FR" dirty="0" smtClean="0">
              <a:solidFill>
                <a:schemeClr val="bg1"/>
              </a:solidFill>
            </a:endParaRPr>
          </a:p>
          <a:p>
            <a:r>
              <a:rPr lang="fr-FR" altLang="fr-FR" dirty="0" smtClean="0">
                <a:solidFill>
                  <a:schemeClr val="bg1"/>
                </a:solidFill>
              </a:rPr>
              <a:t>(</a:t>
            </a:r>
            <a:r>
              <a:rPr lang="fr-FR" altLang="fr-FR" dirty="0" err="1" smtClean="0">
                <a:solidFill>
                  <a:schemeClr val="bg1"/>
                </a:solidFill>
              </a:rPr>
              <a:t>aeroport</a:t>
            </a:r>
            <a:r>
              <a:rPr lang="fr-FR" altLang="fr-FR" dirty="0" smtClean="0">
                <a:solidFill>
                  <a:schemeClr val="bg1"/>
                </a:solidFill>
              </a:rPr>
              <a:t>)</a:t>
            </a:r>
            <a:endParaRPr lang="fr-FR" altLang="fr-FR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3454"/>
            <a:ext cx="5040000" cy="422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5508104" y="3378779"/>
            <a:ext cx="13420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err="1">
                <a:solidFill>
                  <a:schemeClr val="bg1"/>
                </a:solidFill>
              </a:rPr>
              <a:t>Hentijes</a:t>
            </a:r>
            <a:r>
              <a:rPr lang="fr-FR" altLang="fr-FR" dirty="0">
                <a:solidFill>
                  <a:schemeClr val="bg1"/>
                </a:solidFill>
              </a:rPr>
              <a:t> </a:t>
            </a:r>
            <a:r>
              <a:rPr lang="fr-FR" altLang="fr-FR" dirty="0" err="1">
                <a:solidFill>
                  <a:schemeClr val="bg1"/>
                </a:solidFill>
              </a:rPr>
              <a:t>Bay</a:t>
            </a:r>
            <a:endParaRPr lang="fr-FR" altLang="fr-FR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405039" y="1268760"/>
            <a:ext cx="11242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err="1" smtClean="0">
                <a:solidFill>
                  <a:schemeClr val="bg1"/>
                </a:solidFill>
              </a:rPr>
              <a:t>University</a:t>
            </a:r>
            <a:endParaRPr lang="fr-FR" altLang="fr-FR" dirty="0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5652120" y="980728"/>
            <a:ext cx="791808" cy="86409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6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03413" y="322730"/>
            <a:ext cx="8646458" cy="1367960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Biais positif en SST au dessus de la plus part des régions du globe affectées 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les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tratocu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(exerciceCMIP5)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4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161364" y="5038725"/>
            <a:ext cx="8821271" cy="15001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Pauvre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representation des stratocumulus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GCMs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l’impact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aerosols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propriétés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physiques et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optiques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(LWP, albedo) de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nuages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" y="1471482"/>
            <a:ext cx="9000000" cy="34660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48618" y="3029624"/>
            <a:ext cx="584947" cy="56897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80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"/>
            <a:ext cx="43624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90" y="176384"/>
            <a:ext cx="3600000" cy="462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26920" y="3962400"/>
            <a:ext cx="320040" cy="2438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2186940" y="176384"/>
            <a:ext cx="2317750" cy="378601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>
            <a:stCxn id="3" idx="2"/>
          </p:cNvCxnSpPr>
          <p:nvPr/>
        </p:nvCxnSpPr>
        <p:spPr>
          <a:xfrm>
            <a:off x="2186940" y="4206240"/>
            <a:ext cx="2476500" cy="5970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00" y="4084320"/>
            <a:ext cx="3240000" cy="271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flipH="1">
            <a:off x="5904000" y="2209800"/>
            <a:ext cx="73140" cy="18745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6050280" y="2209800"/>
            <a:ext cx="3093720" cy="19354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7369810" y="2620"/>
            <a:ext cx="177419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Ground-</a:t>
            </a:r>
            <a:r>
              <a:rPr lang="fr-FR" alt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measurments</a:t>
            </a:r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at San 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Nujoma Marine &amp;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Coastal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Centre (SANUMARC) at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Henties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 (22.09°S, 14.26°E</a:t>
            </a:r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32" y="4687668"/>
            <a:ext cx="36099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/>
        </p:nvCxnSpPr>
        <p:spPr>
          <a:xfrm flipH="1">
            <a:off x="3627119" y="4855845"/>
            <a:ext cx="3398521" cy="58749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6172200" y="2621280"/>
            <a:ext cx="243840" cy="198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6278880" y="245006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Gobabeb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8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4922"/>
            <a:ext cx="86868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 (1/2)</a:t>
            </a:r>
            <a:endParaRPr lang="fr-F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03008"/>
            <a:ext cx="7200000" cy="54155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84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4922"/>
            <a:ext cx="86868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 (2/2)</a:t>
            </a:r>
            <a:endParaRPr lang="fr-F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" y="1516062"/>
            <a:ext cx="7920000" cy="44037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16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7762" r="3111" b="7637"/>
          <a:stretch/>
        </p:blipFill>
        <p:spPr>
          <a:xfrm>
            <a:off x="247414" y="635878"/>
            <a:ext cx="8612136" cy="580188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extBox 9"/>
          <p:cNvSpPr txBox="1"/>
          <p:nvPr/>
        </p:nvSpPr>
        <p:spPr>
          <a:xfrm>
            <a:off x="5789508" y="5148764"/>
            <a:ext cx="691326" cy="64633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PD: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125°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5365" y="4914997"/>
            <a:ext cx="691326" cy="64633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PD: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165°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3646" y="4914997"/>
            <a:ext cx="1937656" cy="64633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PD: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Transmitted light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6651" y="730326"/>
            <a:ext cx="1502899" cy="64633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16 positions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Filter wheel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0777" y="862409"/>
            <a:ext cx="1929284" cy="92333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Stepper motors: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ilter selection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and scanning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0945" y="3768513"/>
            <a:ext cx="1551800" cy="175432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Diode lasers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375 nm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407 nm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532 nm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635 nm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850 nm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3667" y="1601073"/>
            <a:ext cx="1929284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Motorized Stage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901315" y="2139389"/>
            <a:ext cx="120245" cy="1027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453432" y="1841273"/>
            <a:ext cx="1093259" cy="17668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855365" y="1874344"/>
            <a:ext cx="852100" cy="4486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00061" y="1437549"/>
            <a:ext cx="852099" cy="1531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192990" y="3986602"/>
            <a:ext cx="1028950" cy="9283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47414" y="9161"/>
            <a:ext cx="861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MWAA : Multi-Wavelength Absorbance Analyzer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221940" y="4452777"/>
            <a:ext cx="469685" cy="5401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2" idx="0"/>
          </p:cNvCxnSpPr>
          <p:nvPr/>
        </p:nvCxnSpPr>
        <p:spPr>
          <a:xfrm flipV="1">
            <a:off x="7782474" y="3986603"/>
            <a:ext cx="1" cy="9283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367631" y="5148764"/>
            <a:ext cx="1343314" cy="174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693258" y="4639834"/>
            <a:ext cx="1017687" cy="3530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149135" y="3768513"/>
            <a:ext cx="561810" cy="684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279386" y="3451385"/>
            <a:ext cx="431559" cy="5352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1901315" y="4183991"/>
            <a:ext cx="809630" cy="4558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98501" y="6437765"/>
            <a:ext cx="8211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Massabò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2013; 2015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8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8000" y="6201833"/>
            <a:ext cx="6477530" cy="608756"/>
          </a:xfrm>
        </p:spPr>
        <p:txBody>
          <a:bodyPr>
            <a:normAutofit/>
          </a:bodyPr>
          <a:lstStyle/>
          <a:p>
            <a:r>
              <a:rPr lang="fr-FR" dirty="0"/>
              <a:t>	</a:t>
            </a:r>
            <a:endParaRPr lang="fr-FR" sz="22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>
            <p:extLst/>
          </p:nvPr>
        </p:nvGraphicFramePr>
        <p:xfrm>
          <a:off x="312738" y="1650471"/>
          <a:ext cx="4381500" cy="268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Object 15"/>
          <p:cNvGraphicFramePr>
            <a:graphicFrameLocks noChangeAspect="1"/>
          </p:cNvGraphicFramePr>
          <p:nvPr>
            <p:extLst/>
          </p:nvPr>
        </p:nvGraphicFramePr>
        <p:xfrm>
          <a:off x="4694238" y="1667933"/>
          <a:ext cx="4302125" cy="2668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Object 14"/>
          <p:cNvGraphicFramePr>
            <a:graphicFrameLocks noChangeAspect="1"/>
          </p:cNvGraphicFramePr>
          <p:nvPr>
            <p:extLst/>
          </p:nvPr>
        </p:nvGraphicFramePr>
        <p:xfrm>
          <a:off x="1184804" y="4540250"/>
          <a:ext cx="263207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5" imgW="1422400" imgH="203200" progId="Equation.3">
                  <p:embed/>
                </p:oleObj>
              </mc:Choice>
              <mc:Fallback>
                <p:oleObj name="Equation" r:id="rId5" imgW="1422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804" y="4540250"/>
                        <a:ext cx="2632075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5"/>
          <p:cNvGraphicFramePr>
            <a:graphicFrameLocks noChangeAspect="1"/>
          </p:cNvGraphicFramePr>
          <p:nvPr>
            <p:extLst/>
          </p:nvPr>
        </p:nvGraphicFramePr>
        <p:xfrm>
          <a:off x="5648855" y="4540250"/>
          <a:ext cx="260667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7" imgW="1409700" imgH="203200" progId="Equation.3">
                  <p:embed/>
                </p:oleObj>
              </mc:Choice>
              <mc:Fallback>
                <p:oleObj name="Equation" r:id="rId7" imgW="1409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8855" y="4540250"/>
                        <a:ext cx="2606675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0.jpe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5" t="51743" b="26338"/>
          <a:stretch/>
        </p:blipFill>
        <p:spPr>
          <a:xfrm>
            <a:off x="6298718" y="5067414"/>
            <a:ext cx="1079858" cy="1016000"/>
          </a:xfrm>
          <a:prstGeom prst="rect">
            <a:avLst/>
          </a:prstGeom>
        </p:spPr>
      </p:pic>
      <p:pic>
        <p:nvPicPr>
          <p:cNvPr id="11" name="Picture 10" descr="0.jpe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3" t="72776" b="9133"/>
          <a:stretch/>
        </p:blipFill>
        <p:spPr>
          <a:xfrm>
            <a:off x="1968500" y="5098949"/>
            <a:ext cx="1055897" cy="8385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7414" y="153055"/>
            <a:ext cx="861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Absorption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cs typeface="Arial"/>
              </a:rPr>
              <a:t>behaviour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Ångström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Exponent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3687763" y="824442"/>
          <a:ext cx="1865312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Equation" r:id="rId10" imgW="723900" imgH="241300" progId="Equation.3">
                  <p:embed/>
                </p:oleObj>
              </mc:Choice>
              <mc:Fallback>
                <p:oleObj name="Equation" r:id="rId10" imgW="723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7763" y="824442"/>
                        <a:ext cx="1865312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>
          <a:xfrm>
            <a:off x="7715780" y="1667933"/>
            <a:ext cx="740833" cy="77575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16879" y="1650471"/>
            <a:ext cx="740833" cy="77575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2"/>
          <p:cNvSpPr txBox="1"/>
          <p:nvPr/>
        </p:nvSpPr>
        <p:spPr>
          <a:xfrm>
            <a:off x="698501" y="6437765"/>
            <a:ext cx="8211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Massabò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2015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0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amib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96" y="253061"/>
            <a:ext cx="5040000" cy="5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3131291" y="52435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StratoCu</a:t>
            </a:r>
            <a:endParaRPr 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4104" y="5183774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</a:t>
            </a:r>
            <a:endParaRPr lang="fr-FR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57" y="2626498"/>
            <a:ext cx="5472000" cy="4104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48640" y="2882583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Brouillard</a:t>
            </a:r>
            <a:endParaRPr lang="fr-F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08816" y="5854534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</a:t>
            </a:r>
            <a:r>
              <a:rPr lang="fr-FR" sz="24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endParaRPr lang="fr-FR" sz="2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89" y="786079"/>
            <a:ext cx="6696000" cy="6031094"/>
          </a:xfrm>
          <a:prstGeom prst="rect">
            <a:avLst/>
          </a:prstGeom>
        </p:spPr>
      </p:pic>
      <p:sp>
        <p:nvSpPr>
          <p:cNvPr id="4" name="Titre 6"/>
          <p:cNvSpPr>
            <a:spLocks noGrp="1"/>
          </p:cNvSpPr>
          <p:nvPr>
            <p:ph type="title"/>
          </p:nvPr>
        </p:nvSpPr>
        <p:spPr>
          <a:xfrm>
            <a:off x="457200" y="-158496"/>
            <a:ext cx="8229600" cy="1143000"/>
          </a:xfrm>
        </p:spPr>
        <p:txBody>
          <a:bodyPr>
            <a:noAutofit/>
          </a:bodyPr>
          <a:lstStyle/>
          <a:p>
            <a:r>
              <a:rPr lang="fr-F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Retrieval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3D distribution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156425" y="5710020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Cuesta et al.,</a:t>
            </a:r>
          </a:p>
          <a:p>
            <a:pPr algn="r"/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fr-F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1019001"/>
            <a:ext cx="336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IASI</a:t>
            </a:r>
            <a:endParaRPr lang="fr-FR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40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F379-836B-44D2-876C-397A5A993C3C}" type="slidenum">
              <a:rPr lang="fr-FR" altLang="fr-FR"/>
              <a:pPr/>
              <a:t>47</a:t>
            </a:fld>
            <a:endParaRPr lang="fr-FR" altLang="fr-FR"/>
          </a:p>
        </p:txBody>
      </p:sp>
      <p:pic>
        <p:nvPicPr>
          <p:cNvPr id="556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25563"/>
            <a:ext cx="6478588" cy="47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47" name="Rectangle 15"/>
          <p:cNvSpPr>
            <a:spLocks noChangeArrowheads="1"/>
          </p:cNvSpPr>
          <p:nvPr/>
        </p:nvSpPr>
        <p:spPr bwMode="auto">
          <a:xfrm>
            <a:off x="508000" y="4330700"/>
            <a:ext cx="2146300" cy="1079500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6036" name="Rectangle 4"/>
          <p:cNvSpPr>
            <a:spLocks noGrp="1" noChangeArrowheads="1"/>
          </p:cNvSpPr>
          <p:nvPr>
            <p:ph type="title"/>
          </p:nvPr>
        </p:nvSpPr>
        <p:spPr>
          <a:xfrm>
            <a:off x="225425" y="181650"/>
            <a:ext cx="8701600" cy="1143000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 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radiatif 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des aérosols amplifié quand ils se trouvent au dessus des nuages</a:t>
            </a:r>
            <a:endParaRPr lang="fr-FR" alt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6038" name="Line 6"/>
          <p:cNvSpPr>
            <a:spLocks noChangeShapeType="1"/>
          </p:cNvSpPr>
          <p:nvPr/>
        </p:nvSpPr>
        <p:spPr bwMode="auto">
          <a:xfrm>
            <a:off x="508000" y="1803400"/>
            <a:ext cx="0" cy="3598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6039" name="Line 7"/>
          <p:cNvSpPr>
            <a:spLocks noChangeShapeType="1"/>
          </p:cNvSpPr>
          <p:nvPr/>
        </p:nvSpPr>
        <p:spPr bwMode="auto">
          <a:xfrm>
            <a:off x="533400" y="5410200"/>
            <a:ext cx="215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6043" name="Rectangle 11"/>
          <p:cNvSpPr>
            <a:spLocks noChangeArrowheads="1"/>
          </p:cNvSpPr>
          <p:nvPr/>
        </p:nvSpPr>
        <p:spPr bwMode="auto">
          <a:xfrm>
            <a:off x="508000" y="4838700"/>
            <a:ext cx="2146300" cy="2032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sz="1400"/>
              <a:t>Couche nuageuse</a:t>
            </a:r>
          </a:p>
        </p:txBody>
      </p:sp>
      <p:sp>
        <p:nvSpPr>
          <p:cNvPr id="556044" name="Rectangle 12"/>
          <p:cNvSpPr>
            <a:spLocks noChangeArrowheads="1"/>
          </p:cNvSpPr>
          <p:nvPr/>
        </p:nvSpPr>
        <p:spPr bwMode="auto">
          <a:xfrm>
            <a:off x="508000" y="5054600"/>
            <a:ext cx="2146300" cy="360363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6048" name="Rectangle 16"/>
          <p:cNvSpPr>
            <a:spLocks noChangeArrowheads="1"/>
          </p:cNvSpPr>
          <p:nvPr/>
        </p:nvSpPr>
        <p:spPr bwMode="auto">
          <a:xfrm>
            <a:off x="508000" y="3251200"/>
            <a:ext cx="2146300" cy="1079500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6049" name="Text Box 17"/>
          <p:cNvSpPr txBox="1">
            <a:spLocks noChangeArrowheads="1"/>
          </p:cNvSpPr>
          <p:nvPr/>
        </p:nvSpPr>
        <p:spPr bwMode="auto">
          <a:xfrm>
            <a:off x="-38100" y="1395413"/>
            <a:ext cx="749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400" b="1"/>
              <a:t>Z (km)</a:t>
            </a:r>
          </a:p>
        </p:txBody>
      </p:sp>
      <p:sp>
        <p:nvSpPr>
          <p:cNvPr id="556050" name="Text Box 18"/>
          <p:cNvSpPr txBox="1">
            <a:spLocks noChangeArrowheads="1"/>
          </p:cNvSpPr>
          <p:nvPr/>
        </p:nvSpPr>
        <p:spPr bwMode="auto">
          <a:xfrm>
            <a:off x="517525" y="1585913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TOA</a:t>
            </a:r>
          </a:p>
        </p:txBody>
      </p:sp>
      <p:sp>
        <p:nvSpPr>
          <p:cNvPr id="556051" name="Text Box 19"/>
          <p:cNvSpPr txBox="1">
            <a:spLocks noChangeArrowheads="1"/>
          </p:cNvSpPr>
          <p:nvPr/>
        </p:nvSpPr>
        <p:spPr bwMode="auto">
          <a:xfrm>
            <a:off x="225425" y="48879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1</a:t>
            </a:r>
          </a:p>
        </p:txBody>
      </p:sp>
      <p:sp>
        <p:nvSpPr>
          <p:cNvPr id="556052" name="Text Box 20"/>
          <p:cNvSpPr txBox="1">
            <a:spLocks noChangeArrowheads="1"/>
          </p:cNvSpPr>
          <p:nvPr/>
        </p:nvSpPr>
        <p:spPr bwMode="auto">
          <a:xfrm>
            <a:off x="200025" y="41640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3</a:t>
            </a:r>
          </a:p>
        </p:txBody>
      </p:sp>
      <p:sp>
        <p:nvSpPr>
          <p:cNvPr id="556053" name="Text Box 21"/>
          <p:cNvSpPr txBox="1">
            <a:spLocks noChangeArrowheads="1"/>
          </p:cNvSpPr>
          <p:nvPr/>
        </p:nvSpPr>
        <p:spPr bwMode="auto">
          <a:xfrm>
            <a:off x="161925" y="30210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6</a:t>
            </a:r>
          </a:p>
        </p:txBody>
      </p:sp>
      <p:sp>
        <p:nvSpPr>
          <p:cNvPr id="556054" name="Text Box 22"/>
          <p:cNvSpPr txBox="1">
            <a:spLocks noChangeArrowheads="1"/>
          </p:cNvSpPr>
          <p:nvPr/>
        </p:nvSpPr>
        <p:spPr bwMode="auto">
          <a:xfrm>
            <a:off x="6702425" y="6397625"/>
            <a:ext cx="21539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>
                <a:solidFill>
                  <a:schemeClr val="bg1">
                    <a:lumMod val="95000"/>
                  </a:schemeClr>
                </a:solidFill>
              </a:rPr>
              <a:t>Liao and Seinfeld, 1998</a:t>
            </a:r>
          </a:p>
        </p:txBody>
      </p:sp>
      <p:sp>
        <p:nvSpPr>
          <p:cNvPr id="556055" name="Text Box 23"/>
          <p:cNvSpPr txBox="1">
            <a:spLocks noChangeArrowheads="1"/>
          </p:cNvSpPr>
          <p:nvPr/>
        </p:nvSpPr>
        <p:spPr bwMode="auto">
          <a:xfrm>
            <a:off x="276225" y="5572125"/>
            <a:ext cx="55530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/>
              <a:t>ñ = 1.5 – 0.006i à 500 nm</a:t>
            </a:r>
          </a:p>
          <a:p>
            <a:r>
              <a:rPr lang="fr-FR" altLang="fr-FR" sz="1600"/>
              <a:t>C = 100 mg m</a:t>
            </a:r>
            <a:r>
              <a:rPr lang="fr-FR" altLang="fr-FR" sz="1600" baseline="30000"/>
              <a:t>-2</a:t>
            </a:r>
          </a:p>
          <a:p>
            <a:r>
              <a:rPr lang="fr-FR" altLang="fr-FR" sz="1600"/>
              <a:t>Diamètre moyen (distribution en masse) = 3.5 µm (sigma 2)</a:t>
            </a:r>
          </a:p>
        </p:txBody>
      </p:sp>
      <p:sp>
        <p:nvSpPr>
          <p:cNvPr id="556056" name="Text Box 24"/>
          <p:cNvSpPr txBox="1">
            <a:spLocks noChangeArrowheads="1"/>
          </p:cNvSpPr>
          <p:nvPr/>
        </p:nvSpPr>
        <p:spPr bwMode="auto">
          <a:xfrm>
            <a:off x="3616325" y="1827213"/>
            <a:ext cx="225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Moyenne journalière</a:t>
            </a:r>
          </a:p>
        </p:txBody>
      </p:sp>
      <p:sp>
        <p:nvSpPr>
          <p:cNvPr id="556057" name="Text Box 25"/>
          <p:cNvSpPr txBox="1">
            <a:spLocks noChangeArrowheads="1"/>
          </p:cNvSpPr>
          <p:nvPr/>
        </p:nvSpPr>
        <p:spPr bwMode="auto">
          <a:xfrm>
            <a:off x="7845425" y="20177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FFCC99"/>
                </a:solidFill>
              </a:rPr>
              <a:t>2</a:t>
            </a:r>
          </a:p>
        </p:txBody>
      </p:sp>
      <p:sp>
        <p:nvSpPr>
          <p:cNvPr id="556058" name="Text Box 26"/>
          <p:cNvSpPr txBox="1">
            <a:spLocks noChangeArrowheads="1"/>
          </p:cNvSpPr>
          <p:nvPr/>
        </p:nvSpPr>
        <p:spPr bwMode="auto">
          <a:xfrm>
            <a:off x="7908925" y="27670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FF9900"/>
                </a:solidFill>
              </a:rPr>
              <a:t>1</a:t>
            </a:r>
          </a:p>
        </p:txBody>
      </p:sp>
      <p:sp>
        <p:nvSpPr>
          <p:cNvPr id="556059" name="Text Box 27"/>
          <p:cNvSpPr txBox="1">
            <a:spLocks noChangeArrowheads="1"/>
          </p:cNvSpPr>
          <p:nvPr/>
        </p:nvSpPr>
        <p:spPr bwMode="auto">
          <a:xfrm>
            <a:off x="7820025" y="15097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FF9933"/>
                </a:solidFill>
              </a:rPr>
              <a:t>3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047" grpId="0" animBg="1"/>
      <p:bldP spid="556047" grpId="1" animBg="1"/>
      <p:bldP spid="556044" grpId="0" animBg="1"/>
      <p:bldP spid="556044" grpId="1" animBg="1"/>
      <p:bldP spid="556044" grpId="2" animBg="1"/>
      <p:bldP spid="55604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74" y="1340768"/>
            <a:ext cx="7200000" cy="551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653446" y="1438126"/>
            <a:ext cx="5076056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Couche d’aérosol issus de feux de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biomasse à 3 km et sommet des nuages à 1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Petites particules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Fortement absorbantes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Effet radiatif intense (positif)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85954" y="65604"/>
            <a:ext cx="8275558" cy="1005331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Apport de la télédétection à la restitution des propriétés des aérosols au-dessus des nuages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2876" y="4039108"/>
            <a:ext cx="2016224" cy="267079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807804" y="6239053"/>
            <a:ext cx="1327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Peers</a:t>
            </a:r>
            <a:r>
              <a:rPr lang="fr-FR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</a:t>
            </a:r>
          </a:p>
          <a:p>
            <a:pPr algn="r"/>
            <a:r>
              <a:rPr lang="fr-FR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fr-FR" sz="1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1004610"/>
            <a:ext cx="336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 POLDER/PARASOL</a:t>
            </a:r>
            <a:endParaRPr lang="fr-FR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08" y="1372229"/>
            <a:ext cx="7200000" cy="551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65329" y="1486761"/>
            <a:ext cx="6447295" cy="2583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937279" y="1731804"/>
            <a:ext cx="548908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Biais systématique entre capteurs (ex. POLDER/PARASOL vs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MYD06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lié à la non prise en compte des propriétés d’absorption des aérosols par les algorithmes d’inversion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6512" y="77496"/>
            <a:ext cx="9144000" cy="774653"/>
          </a:xfrm>
        </p:spPr>
        <p:txBody>
          <a:bodyPr>
            <a:no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des nuages au-dessous des aérosols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658833" y="6165304"/>
            <a:ext cx="166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Peers</a:t>
            </a:r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ACPD, 2014</a:t>
            </a:r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07904" y="4070569"/>
            <a:ext cx="2016224" cy="267079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0" y="1117429"/>
            <a:ext cx="336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 POLDER/PARASOL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47918" y="9250"/>
            <a:ext cx="8915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Couche d’aérosol issus de feux de biomasse 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dessus des </a:t>
            </a:r>
            <a:r>
              <a:rPr lang="fr-F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stratoCu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11300"/>
            <a:ext cx="7391400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476625" y="5549900"/>
            <a:ext cx="820738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fr-FR" sz="1200" b="1">
                <a:latin typeface="Arial" panose="020B0604020202020204" pitchFamily="34" charset="0"/>
                <a:cs typeface="Arial" panose="020B0604020202020204" pitchFamily="34" charset="0"/>
              </a:rPr>
              <a:t>Sc cloud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476625" y="2959100"/>
            <a:ext cx="820738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fr-FR" sz="1200" b="1">
                <a:latin typeface="Arial" panose="020B0604020202020204" pitchFamily="34" charset="0"/>
                <a:cs typeface="Arial" panose="020B0604020202020204" pitchFamily="34" charset="0"/>
              </a:rPr>
              <a:t>Sc cloud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210425" y="2959100"/>
            <a:ext cx="820738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fr-FR" sz="1200" b="1">
                <a:latin typeface="Arial" panose="020B0604020202020204" pitchFamily="34" charset="0"/>
                <a:cs typeface="Arial" panose="020B0604020202020204" pitchFamily="34" charset="0"/>
              </a:rPr>
              <a:t>Sc cloud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7086600" y="2730500"/>
            <a:ext cx="990600" cy="2746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fr-FR" sz="1200" b="1">
                <a:latin typeface="Arial" panose="020B0604020202020204" pitchFamily="34" charset="0"/>
                <a:cs typeface="Arial" panose="020B0604020202020204" pitchFamily="34" charset="0"/>
              </a:rPr>
              <a:t>Clear slot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H="1">
            <a:off x="5715000" y="2882900"/>
            <a:ext cx="1371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7086600" y="1889016"/>
            <a:ext cx="990600" cy="646331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Aged regional haze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6324600" y="5168900"/>
            <a:ext cx="16097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fr-FR" sz="1200" b="1">
                <a:latin typeface="Arial" panose="020B0604020202020204" pitchFamily="34" charset="0"/>
                <a:cs typeface="Arial" panose="020B0604020202020204" pitchFamily="34" charset="0"/>
              </a:rPr>
              <a:t>Temperature inversion &gt; 12 K</a:t>
            </a: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7239000" y="5626100"/>
            <a:ext cx="1524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748838" y="6501279"/>
            <a:ext cx="2286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 dirty="0" err="1">
                <a:solidFill>
                  <a:schemeClr val="bg1">
                    <a:lumMod val="95000"/>
                  </a:schemeClr>
                </a:solidFill>
                <a:cs typeface="Arial" charset="0"/>
              </a:rPr>
              <a:t>Haywood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 et al. (2003)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2776" y="1049635"/>
            <a:ext cx="1507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>
                    <a:lumMod val="95000"/>
                  </a:schemeClr>
                </a:solidFill>
              </a:rPr>
              <a:t>SAFARI 2000</a:t>
            </a:r>
            <a:endParaRPr lang="fr-F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9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74358" y="5740400"/>
            <a:ext cx="471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cs typeface="Arial" charset="0"/>
              </a:rPr>
              <a:t>Research facility of the University of Namibia</a:t>
            </a:r>
          </a:p>
        </p:txBody>
      </p:sp>
      <p:pic>
        <p:nvPicPr>
          <p:cNvPr id="28680" name="Picture 2" descr="C:\Users\Claire\Documents\MASTERS\GENERAL\Namibia.A2003194.0905.500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8" y="188913"/>
            <a:ext cx="504031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2" name="TextBox 5"/>
          <p:cNvSpPr txBox="1">
            <a:spLocks noChangeArrowheads="1"/>
          </p:cNvSpPr>
          <p:nvPr/>
        </p:nvSpPr>
        <p:spPr bwMode="auto">
          <a:xfrm>
            <a:off x="644208" y="6021388"/>
            <a:ext cx="194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ZA" altLang="fr-FR">
                <a:solidFill>
                  <a:schemeClr val="bg1"/>
                </a:solidFill>
                <a:latin typeface="Calibri" pitchFamily="34" charset="0"/>
              </a:rPr>
              <a:t>Atlantic Ocean</a:t>
            </a:r>
          </a:p>
        </p:txBody>
      </p:sp>
      <p:sp>
        <p:nvSpPr>
          <p:cNvPr id="28683" name="TextBox 7"/>
          <p:cNvSpPr txBox="1">
            <a:spLocks noChangeArrowheads="1"/>
          </p:cNvSpPr>
          <p:nvPr/>
        </p:nvSpPr>
        <p:spPr bwMode="auto">
          <a:xfrm>
            <a:off x="2504758" y="4279900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ZA" altLang="fr-FR" b="1">
                <a:latin typeface="Calibri" pitchFamily="34" charset="0"/>
              </a:rPr>
              <a:t>Namib Desert</a:t>
            </a:r>
          </a:p>
        </p:txBody>
      </p:sp>
      <p:sp>
        <p:nvSpPr>
          <p:cNvPr id="28687" name="Oval 15"/>
          <p:cNvSpPr>
            <a:spLocks noChangeArrowheads="1"/>
          </p:cNvSpPr>
          <p:nvPr/>
        </p:nvSpPr>
        <p:spPr bwMode="auto">
          <a:xfrm>
            <a:off x="2372995" y="2827338"/>
            <a:ext cx="288925" cy="287337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2219008" y="2371725"/>
            <a:ext cx="146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Hentijes Bay</a:t>
            </a:r>
          </a:p>
        </p:txBody>
      </p:sp>
      <p:pic>
        <p:nvPicPr>
          <p:cNvPr id="12" name="Picture 7" descr="C:\Users\Desboeufs\Pictures\Namibie_2012\P1010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18" y="3613427"/>
            <a:ext cx="3600000" cy="270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28308" y="243357"/>
            <a:ext cx="3583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chemeClr val="bg1"/>
                </a:solidFill>
              </a:rPr>
              <a:t>Hentjies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bay</a:t>
            </a:r>
            <a:r>
              <a:rPr lang="fr-FR" sz="2800" b="1" dirty="0" smtClean="0">
                <a:solidFill>
                  <a:schemeClr val="bg1"/>
                </a:solidFill>
              </a:rPr>
              <a:t> station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94" y="729000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_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52" y="65481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082952" y="3626610"/>
            <a:ext cx="2971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fr-FR" sz="1400" b="1" dirty="0">
                <a:solidFill>
                  <a:srgbClr val="990000"/>
                </a:solidFill>
              </a:rPr>
              <a:t>Biomass burning aerosol makes low </a:t>
            </a:r>
            <a:r>
              <a:rPr lang="en-US" altLang="fr-FR" sz="1400" b="1" dirty="0" err="1">
                <a:solidFill>
                  <a:srgbClr val="990000"/>
                </a:solidFill>
              </a:rPr>
              <a:t>Sc</a:t>
            </a:r>
            <a:r>
              <a:rPr lang="en-US" altLang="fr-FR" sz="1400" b="1" dirty="0">
                <a:solidFill>
                  <a:srgbClr val="990000"/>
                </a:solidFill>
              </a:rPr>
              <a:t> cloud appear brown</a:t>
            </a: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6454552" y="4236210"/>
            <a:ext cx="457200" cy="106680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653952" y="2178810"/>
            <a:ext cx="2971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fr-FR" sz="1400" b="1" dirty="0">
                <a:solidFill>
                  <a:schemeClr val="tx1"/>
                </a:solidFill>
              </a:rPr>
              <a:t>Mid-level Cu above the aerosol layer is much brighter.</a:t>
            </a: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2873152" y="2712210"/>
            <a:ext cx="457200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411035" y="6071360"/>
            <a:ext cx="47199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defTabSz="762000"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1600" b="1" dirty="0" smtClean="0">
                <a:solidFill>
                  <a:schemeClr val="bg1"/>
                </a:solidFill>
              </a:rPr>
              <a:t>Observations du C-130 </a:t>
            </a:r>
            <a:r>
              <a:rPr lang="en-US" altLang="fr-FR" sz="1600" b="1" dirty="0" err="1" smtClean="0">
                <a:solidFill>
                  <a:schemeClr val="bg1"/>
                </a:solidFill>
              </a:rPr>
              <a:t>Britannique</a:t>
            </a:r>
            <a:r>
              <a:rPr lang="en-US" altLang="fr-FR" sz="1600" b="1" dirty="0" smtClean="0">
                <a:solidFill>
                  <a:schemeClr val="bg1"/>
                </a:solidFill>
              </a:rPr>
              <a:t> pendant le transit Ascension-Windhoek (SAFARI2000)</a:t>
            </a:r>
            <a:endParaRPr lang="en-US" altLang="fr-FR" sz="1600" b="1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2" y="68240"/>
            <a:ext cx="53625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580112" y="416853"/>
            <a:ext cx="35638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FR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 3" panose="05040102010807070707" pitchFamily="18" charset="2"/>
              <a:buChar char="["/>
            </a:pPr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Forçage radiatif très significatif</a:t>
            </a:r>
          </a:p>
          <a:p>
            <a:endParaRPr lang="fr-FR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 3" panose="05040102010807070707" pitchFamily="18" charset="2"/>
              <a:buChar char="["/>
            </a:pPr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gamme de variabilité (</a:t>
            </a:r>
            <a:r>
              <a:rPr lang="fr-FR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negatif</a:t>
            </a:r>
            <a:r>
              <a:rPr lang="fr-FR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positif</a:t>
            </a:r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Wingdings 3" panose="05040102010807070707" pitchFamily="18" charset="2"/>
              <a:buChar char="["/>
            </a:pPr>
            <a:endParaRPr lang="fr-F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 sont les incertitudes? </a:t>
            </a:r>
            <a:endParaRPr lang="fr-FR" sz="2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29229" y="6414604"/>
            <a:ext cx="2771913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AEROCOM (</a:t>
            </a:r>
            <a:r>
              <a:rPr lang="fr-FR" sz="14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Myhre</a:t>
            </a:r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2013)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6480000" cy="546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09503"/>
            <a:ext cx="9036496" cy="627209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Les 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propriétés optiques d’absorption des aérosols, et leur taille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99266" y="573017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Océan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858536" y="5741695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Déserts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281424" y="5770529"/>
            <a:ext cx="73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Neige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6259413" y="5749478"/>
            <a:ext cx="88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Nuages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14724" y="1599457"/>
            <a:ext cx="14394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Feux, poussières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5776" y="1599457"/>
            <a:ext cx="5760640" cy="584775"/>
          </a:xfrm>
          <a:prstGeom prst="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7956376" y="2112224"/>
            <a:ext cx="0" cy="5246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8081887" y="2060848"/>
            <a:ext cx="109862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Taille</a:t>
            </a:r>
          </a:p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croissante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0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1690689"/>
            <a:ext cx="8820000" cy="4082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88" y="230656"/>
            <a:ext cx="909021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Effet </a:t>
            </a:r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radiatif direct </a:t>
            </a:r>
            <a:r>
              <a:rPr 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d’aérosols absorbants devient positif </a:t>
            </a:r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 ils se trouvent au dessus des nuages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41E7B-99DD-4110-B978-0318605A1CA2}" type="slidenum">
              <a:rPr lang="fr-FR" smtClean="0"/>
              <a:t>9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6259339"/>
            <a:ext cx="1044000" cy="542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7847" y="1982192"/>
            <a:ext cx="3644153" cy="5324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12817" y="2869510"/>
            <a:ext cx="16994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67875" y="2869510"/>
            <a:ext cx="16994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522933" y="2831586"/>
            <a:ext cx="16994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8241" y="6223002"/>
            <a:ext cx="3203121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Adapté de Liao and </a:t>
            </a:r>
            <a:r>
              <a:rPr lang="fr-FR" sz="1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Seinfeld</a:t>
            </a:r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(1998)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8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de bois]]</Template>
  <TotalTime>698</TotalTime>
  <Words>2365</Words>
  <Application>Microsoft Office PowerPoint</Application>
  <PresentationFormat>Affichage à l'écran (4:3)</PresentationFormat>
  <Paragraphs>485</Paragraphs>
  <Slides>50</Slides>
  <Notes>11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9" baseType="lpstr">
      <vt:lpstr>Arial</vt:lpstr>
      <vt:lpstr>Calibri</vt:lpstr>
      <vt:lpstr>Calibri Light</vt:lpstr>
      <vt:lpstr>Droid Sans Fallback</vt:lpstr>
      <vt:lpstr>Symbol</vt:lpstr>
      <vt:lpstr>Wingdings</vt:lpstr>
      <vt:lpstr>Wingdings 3</vt:lpstr>
      <vt:lpstr>Thème Office</vt:lpstr>
      <vt:lpstr>Equation</vt:lpstr>
      <vt:lpstr>Aérosols, nuages et rayonnement en Afrique australe: questions ouvertes et nouvelles observations depuis des sites instrumentés au sol en Namibie</vt:lpstr>
      <vt:lpstr>Plan de la présentation</vt:lpstr>
      <vt:lpstr>Marine Stratocumulus (Sc)</vt:lpstr>
      <vt:lpstr>Biais positif en SST au dessus de la plus part des régions du globe affectées par les stratocu (exerciceCMIP5) </vt:lpstr>
      <vt:lpstr>Présentation PowerPoint</vt:lpstr>
      <vt:lpstr>Présentation PowerPoint</vt:lpstr>
      <vt:lpstr>Présentation PowerPoint</vt:lpstr>
      <vt:lpstr>1. Les propriétés optiques d’absorption des aérosols, et leur taille</vt:lpstr>
      <vt:lpstr>2. Effet radiatif direct d’aérosols absorbants devient positif quand ils se trouvent au dessus des nuages</vt:lpstr>
      <vt:lpstr>Présentation PowerPoint</vt:lpstr>
      <vt:lpstr>Présentation PowerPoint</vt:lpstr>
      <vt:lpstr>Présentation PowerPoint</vt:lpstr>
      <vt:lpstr>Entrainement dans les StratoCu d’aérosols dans la couche limite</vt:lpstr>
      <vt:lpstr>Sources de poussières terrigènes en Afrique australe</vt:lpstr>
      <vt:lpstr>Activités en cours</vt:lpstr>
      <vt:lpstr>Observations à long-terme des propriétés des aérosols atmosphériques </vt:lpstr>
      <vt:lpstr>Présentation PowerPoint</vt:lpstr>
      <vt:lpstr>Instrumentation</vt:lpstr>
      <vt:lpstr>Présentation PowerPoint</vt:lpstr>
      <vt:lpstr>Présentation PowerPoint</vt:lpstr>
      <vt:lpstr>Présentation PowerPoint</vt:lpstr>
      <vt:lpstr>Volume size distribution</vt:lpstr>
      <vt:lpstr>Dust transport episode: 7-9 October 2012</vt:lpstr>
      <vt:lpstr>Activités prévues</vt:lpstr>
      <vt:lpstr>Le projet AEROCLO-SA: Aerosols, clouds, and radiation in Southern Africa</vt:lpstr>
      <vt:lpstr>Le cadre internationale: le consortium COLA (CLARIFY-2016-ORACLES-LASIC-AEROCLO)</vt:lpstr>
      <vt:lpstr>Observations intensives</vt:lpstr>
      <vt:lpstr>Les observations au sol</vt:lpstr>
      <vt:lpstr>PEGASUS: aerosol and gas inlets</vt:lpstr>
      <vt:lpstr>Présentation PowerPoint</vt:lpstr>
      <vt:lpstr>Présentation PowerPoint</vt:lpstr>
      <vt:lpstr>Lidars/photomètres</vt:lpstr>
      <vt:lpstr>Présentation PowerPoint</vt:lpstr>
      <vt:lpstr>Airborne observations</vt:lpstr>
      <vt:lpstr>Retrieval of absorbing aerosols above clouds &amp;  dust aerosol 3D distribution</vt:lpstr>
      <vt:lpstr>Modelling: RCM (RegCM) - “on-line” mineral dust and biomass burning aerosol schemes </vt:lpstr>
      <vt:lpstr>MERCI</vt:lpstr>
      <vt:lpstr>Mobile laboratory</vt:lpstr>
      <vt:lpstr>Présentation PowerPoint</vt:lpstr>
      <vt:lpstr>Présentation PowerPoint</vt:lpstr>
      <vt:lpstr>Instrumentation (1/2)</vt:lpstr>
      <vt:lpstr>Instrumentation (2/2)</vt:lpstr>
      <vt:lpstr>Présentation PowerPoint</vt:lpstr>
      <vt:lpstr> </vt:lpstr>
      <vt:lpstr>Présentation PowerPoint</vt:lpstr>
      <vt:lpstr>Retrieval of dust aerosol 3D distribution</vt:lpstr>
      <vt:lpstr>Effet radiatif direct des aérosols amplifié quand ils se trouvent au dessus des nuages</vt:lpstr>
      <vt:lpstr>Apport de la télédétection à la restitution des propriétés des aérosols au-dessus des nuages</vt:lpstr>
      <vt:lpstr>…et des nuages au-dessous des aérosols</vt:lpstr>
      <vt:lpstr>Présentation PowerPoint</vt:lpstr>
    </vt:vector>
  </TitlesOfParts>
  <Company>LISA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Aérosols, nuages et rayonnement en Afrique australe: questions ouvertes et nouvelles observations depuis des sites instrumentés au sol en Namibie</dc:title>
  <dc:creator>Paola Formenti</dc:creator>
  <cp:lastModifiedBy>Paola Formenti</cp:lastModifiedBy>
  <cp:revision>21</cp:revision>
  <dcterms:created xsi:type="dcterms:W3CDTF">2015-05-27T11:14:50Z</dcterms:created>
  <dcterms:modified xsi:type="dcterms:W3CDTF">2015-05-28T06:27:35Z</dcterms:modified>
</cp:coreProperties>
</file>